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7" r:id="rId2"/>
    <p:sldId id="426" r:id="rId3"/>
    <p:sldId id="428" r:id="rId4"/>
    <p:sldId id="429" r:id="rId5"/>
    <p:sldId id="1346" r:id="rId6"/>
    <p:sldId id="339" r:id="rId7"/>
    <p:sldId id="1323" r:id="rId8"/>
    <p:sldId id="357" r:id="rId9"/>
    <p:sldId id="262" r:id="rId10"/>
    <p:sldId id="313" r:id="rId11"/>
    <p:sldId id="1316" r:id="rId12"/>
    <p:sldId id="302" r:id="rId13"/>
    <p:sldId id="259" r:id="rId14"/>
    <p:sldId id="430" r:id="rId15"/>
    <p:sldId id="307" r:id="rId16"/>
    <p:sldId id="268" r:id="rId17"/>
    <p:sldId id="1341" r:id="rId18"/>
    <p:sldId id="1340" r:id="rId19"/>
    <p:sldId id="1349" r:id="rId20"/>
    <p:sldId id="347" r:id="rId21"/>
    <p:sldId id="292" r:id="rId22"/>
    <p:sldId id="1330" r:id="rId23"/>
    <p:sldId id="289" r:id="rId24"/>
    <p:sldId id="1317" r:id="rId25"/>
    <p:sldId id="1354" r:id="rId26"/>
    <p:sldId id="272" r:id="rId27"/>
    <p:sldId id="348" r:id="rId28"/>
    <p:sldId id="350" r:id="rId29"/>
    <p:sldId id="258" r:id="rId30"/>
    <p:sldId id="1347" r:id="rId31"/>
    <p:sldId id="1337" r:id="rId32"/>
    <p:sldId id="306" r:id="rId33"/>
    <p:sldId id="431" r:id="rId34"/>
    <p:sldId id="279" r:id="rId35"/>
    <p:sldId id="271" r:id="rId36"/>
    <p:sldId id="1344" r:id="rId37"/>
    <p:sldId id="1355" r:id="rId38"/>
    <p:sldId id="1356" r:id="rId39"/>
    <p:sldId id="264" r:id="rId40"/>
    <p:sldId id="1318" r:id="rId41"/>
    <p:sldId id="1333" r:id="rId42"/>
    <p:sldId id="1327" r:id="rId43"/>
    <p:sldId id="1332" r:id="rId44"/>
    <p:sldId id="1348" r:id="rId45"/>
    <p:sldId id="1325" r:id="rId46"/>
    <p:sldId id="1331" r:id="rId47"/>
    <p:sldId id="1320" r:id="rId48"/>
    <p:sldId id="1324" r:id="rId49"/>
    <p:sldId id="1338" r:id="rId50"/>
    <p:sldId id="1353" r:id="rId51"/>
    <p:sldId id="1334" r:id="rId52"/>
    <p:sldId id="1319" r:id="rId53"/>
    <p:sldId id="1335" r:id="rId54"/>
    <p:sldId id="310" r:id="rId55"/>
    <p:sldId id="1336" r:id="rId56"/>
    <p:sldId id="366" r:id="rId57"/>
    <p:sldId id="1326" r:id="rId58"/>
    <p:sldId id="260" r:id="rId59"/>
    <p:sldId id="1322" r:id="rId60"/>
    <p:sldId id="403" r:id="rId61"/>
    <p:sldId id="404" r:id="rId62"/>
    <p:sldId id="295" r:id="rId63"/>
    <p:sldId id="301" r:id="rId64"/>
    <p:sldId id="1345" r:id="rId65"/>
    <p:sldId id="309" r:id="rId66"/>
    <p:sldId id="296" r:id="rId67"/>
    <p:sldId id="300" r:id="rId68"/>
    <p:sldId id="294" r:id="rId69"/>
    <p:sldId id="314" r:id="rId70"/>
    <p:sldId id="280" r:id="rId71"/>
    <p:sldId id="293" r:id="rId72"/>
    <p:sldId id="331" r:id="rId73"/>
    <p:sldId id="1306" r:id="rId74"/>
    <p:sldId id="1328" r:id="rId75"/>
    <p:sldId id="290" r:id="rId76"/>
    <p:sldId id="291" r:id="rId77"/>
    <p:sldId id="266" r:id="rId78"/>
    <p:sldId id="1321" r:id="rId79"/>
    <p:sldId id="1352" r:id="rId80"/>
    <p:sldId id="1339" r:id="rId81"/>
    <p:sldId id="1329" r:id="rId82"/>
    <p:sldId id="1351" r:id="rId83"/>
    <p:sldId id="135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h, Kevin [ETHGB]" initials="TK[" lastIdx="10" clrIdx="0">
    <p:extLst>
      <p:ext uri="{19B8F6BF-5375-455C-9EA6-DF929625EA0E}">
        <p15:presenceInfo xmlns:p15="http://schemas.microsoft.com/office/powerpoint/2012/main" userId="S-1-5-21-2335664087-1377083882-2996952026-157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324" autoAdjust="0"/>
  </p:normalViewPr>
  <p:slideViewPr>
    <p:cSldViewPr snapToGrid="0">
      <p:cViewPr varScale="1">
        <p:scale>
          <a:sx n="45" d="100"/>
          <a:sy n="45" d="100"/>
        </p:scale>
        <p:origin x="1496" y="44"/>
      </p:cViewPr>
      <p:guideLst/>
    </p:cSldViewPr>
  </p:slideViewPr>
  <p:notesTextViewPr>
    <p:cViewPr>
      <p:scale>
        <a:sx n="1" d="1"/>
        <a:sy n="1" d="1"/>
      </p:scale>
      <p:origin x="0" y="0"/>
    </p:cViewPr>
  </p:notesTextViewPr>
  <p:sorterViewPr>
    <p:cViewPr varScale="1">
      <p:scale>
        <a:sx n="100" d="100"/>
        <a:sy n="100" d="100"/>
      </p:scale>
      <p:origin x="0" y="-153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06T16:26:22.846" idx="1">
    <p:pos x="10" y="10"/>
    <p:text>If you using laptop then neck and upper limb postures are compromised so best to sit with keyboard of laptop about 0-15cm above elbow height so degree of arm elevation up and neck flexion down is minimised.</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02T08:46:36.755" idx="9">
    <p:pos x="10" y="10"/>
    <p:text>Ergonomic guidelines for Job Design - 1999.</p:text>
    <p:extLst>
      <p:ext uri="{C676402C-5697-4E1C-873F-D02D1690AC5C}">
        <p15:threadingInfo xmlns:p15="http://schemas.microsoft.com/office/powerpoint/2012/main" timeZoneBias="0"/>
      </p:ext>
    </p:extLst>
  </p:cm>
  <p:cm authorId="1" dt="2017-11-02T08:53:19.791" idx="10">
    <p:pos x="10" y="146"/>
    <p:text>Ergo Design Reference Guide 2006</p:text>
    <p:extLst>
      <p:ext uri="{C676402C-5697-4E1C-873F-D02D1690AC5C}">
        <p15:threadingInfo xmlns:p15="http://schemas.microsoft.com/office/powerpoint/2012/main" timeZoneBias="0">
          <p15:parentCm authorId="1" idx="9"/>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11-06T08:13:01.935" idx="2">
    <p:pos x="10" y="10"/>
    <p:text>Have seen examples with objective of improving efficiency levels and 'leaner' processes to get operators to stand more. Too much standing can be just as bad as too much sitting.</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D349C-5ABB-428A-B225-1C9E74BC239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266BB23A-9A78-4728-A58F-67553FD8C9BA}">
      <dgm:prSet phldrT="[Text]"/>
      <dgm:spPr/>
      <dgm:t>
        <a:bodyPr/>
        <a:lstStyle/>
        <a:p>
          <a:r>
            <a:rPr lang="en-GB" dirty="0">
              <a:solidFill>
                <a:schemeClr val="tx1"/>
              </a:solidFill>
            </a:rPr>
            <a:t>Incoming goods quality check</a:t>
          </a:r>
          <a:endParaRPr lang="en-US" dirty="0">
            <a:solidFill>
              <a:schemeClr val="tx1"/>
            </a:solidFill>
          </a:endParaRPr>
        </a:p>
      </dgm:t>
    </dgm:pt>
    <dgm:pt modelId="{E50E19E7-7041-4D29-96FF-91B9DD6B8E22}" type="parTrans" cxnId="{A5BC0592-0A42-4921-A340-58C6490704DD}">
      <dgm:prSet/>
      <dgm:spPr/>
      <dgm:t>
        <a:bodyPr/>
        <a:lstStyle/>
        <a:p>
          <a:endParaRPr lang="en-US"/>
        </a:p>
      </dgm:t>
    </dgm:pt>
    <dgm:pt modelId="{09050152-3501-492E-B8CC-15B8DB731F9C}" type="sibTrans" cxnId="{A5BC0592-0A42-4921-A340-58C6490704DD}">
      <dgm:prSet/>
      <dgm:spPr/>
      <dgm:t>
        <a:bodyPr/>
        <a:lstStyle/>
        <a:p>
          <a:endParaRPr lang="en-US" dirty="0"/>
        </a:p>
      </dgm:t>
    </dgm:pt>
    <dgm:pt modelId="{6AA8FA60-BC7B-4F8D-9DB6-121DB1CA48A3}">
      <dgm:prSet phldrT="[Text]"/>
      <dgm:spPr/>
      <dgm:t>
        <a:bodyPr/>
        <a:lstStyle/>
        <a:p>
          <a:r>
            <a:rPr lang="en-GB" dirty="0">
              <a:solidFill>
                <a:schemeClr val="tx1"/>
              </a:solidFill>
            </a:rPr>
            <a:t>Visual Inspection in mixing pot</a:t>
          </a:r>
          <a:endParaRPr lang="en-US" dirty="0"/>
        </a:p>
      </dgm:t>
    </dgm:pt>
    <dgm:pt modelId="{6DA64FE0-952D-4FF7-BE65-2508B1DDFBFF}" type="parTrans" cxnId="{F281AE7E-7A33-4961-B5A9-B4896FCF30EC}">
      <dgm:prSet/>
      <dgm:spPr/>
      <dgm:t>
        <a:bodyPr/>
        <a:lstStyle/>
        <a:p>
          <a:endParaRPr lang="en-US"/>
        </a:p>
      </dgm:t>
    </dgm:pt>
    <dgm:pt modelId="{EBBE8A63-E5D6-421C-A1A4-286125E9882A}" type="sibTrans" cxnId="{F281AE7E-7A33-4961-B5A9-B4896FCF30EC}">
      <dgm:prSet/>
      <dgm:spPr/>
      <dgm:t>
        <a:bodyPr/>
        <a:lstStyle/>
        <a:p>
          <a:endParaRPr lang="en-US" dirty="0"/>
        </a:p>
      </dgm:t>
    </dgm:pt>
    <dgm:pt modelId="{B295E79B-F2A1-4038-942E-2F010BFB52C6}">
      <dgm:prSet phldrT="[Text]"/>
      <dgm:spPr/>
      <dgm:t>
        <a:bodyPr/>
        <a:lstStyle/>
        <a:p>
          <a:r>
            <a:rPr lang="en-GB" dirty="0">
              <a:solidFill>
                <a:schemeClr val="tx1"/>
              </a:solidFill>
            </a:rPr>
            <a:t>Mould check when decanting</a:t>
          </a:r>
          <a:endParaRPr lang="en-US" dirty="0"/>
        </a:p>
      </dgm:t>
    </dgm:pt>
    <dgm:pt modelId="{24F1C591-A4B5-45B7-82DA-266CFEDA94A0}" type="parTrans" cxnId="{921DDFFE-FA86-4680-86DB-FAF8A39CDCBB}">
      <dgm:prSet/>
      <dgm:spPr/>
      <dgm:t>
        <a:bodyPr/>
        <a:lstStyle/>
        <a:p>
          <a:endParaRPr lang="en-US"/>
        </a:p>
      </dgm:t>
    </dgm:pt>
    <dgm:pt modelId="{1FD84F38-3ABB-427C-9AA6-C53BBC63EA3B}" type="sibTrans" cxnId="{921DDFFE-FA86-4680-86DB-FAF8A39CDCBB}">
      <dgm:prSet/>
      <dgm:spPr/>
      <dgm:t>
        <a:bodyPr/>
        <a:lstStyle/>
        <a:p>
          <a:endParaRPr lang="en-US" dirty="0"/>
        </a:p>
      </dgm:t>
    </dgm:pt>
    <dgm:pt modelId="{3D0BBF4E-9C85-4829-998A-25683315FEE9}">
      <dgm:prSet phldrT="[Text]"/>
      <dgm:spPr>
        <a:solidFill>
          <a:srgbClr val="92D050"/>
        </a:solidFill>
      </dgm:spPr>
      <dgm:t>
        <a:bodyPr/>
        <a:lstStyle/>
        <a:p>
          <a:r>
            <a:rPr lang="en-GB" b="1" dirty="0">
              <a:solidFill>
                <a:schemeClr val="tx1"/>
              </a:solidFill>
            </a:rPr>
            <a:t>CUSTOMER</a:t>
          </a:r>
          <a:endParaRPr lang="en-US" b="1" dirty="0">
            <a:solidFill>
              <a:schemeClr val="tx1"/>
            </a:solidFill>
          </a:endParaRPr>
        </a:p>
      </dgm:t>
    </dgm:pt>
    <dgm:pt modelId="{038EF8C4-C1AB-42C6-88DF-45765C81FBEA}" type="parTrans" cxnId="{93AC0D8B-215E-40E9-8D18-F34A03108B73}">
      <dgm:prSet/>
      <dgm:spPr/>
      <dgm:t>
        <a:bodyPr/>
        <a:lstStyle/>
        <a:p>
          <a:endParaRPr lang="en-US"/>
        </a:p>
      </dgm:t>
    </dgm:pt>
    <dgm:pt modelId="{E7213B16-D698-40B4-A789-22610BA14F84}" type="sibTrans" cxnId="{93AC0D8B-215E-40E9-8D18-F34A03108B73}">
      <dgm:prSet/>
      <dgm:spPr>
        <a:noFill/>
      </dgm:spPr>
      <dgm:t>
        <a:bodyPr/>
        <a:lstStyle/>
        <a:p>
          <a:endParaRPr lang="en-US" dirty="0"/>
        </a:p>
      </dgm:t>
    </dgm:pt>
    <dgm:pt modelId="{E4516BB8-A105-48E6-A396-AA78FEF5E3B5}">
      <dgm:prSet/>
      <dgm:spPr/>
      <dgm:t>
        <a:bodyPr/>
        <a:lstStyle/>
        <a:p>
          <a:r>
            <a:rPr lang="en-GB" dirty="0">
              <a:solidFill>
                <a:schemeClr val="tx1"/>
              </a:solidFill>
            </a:rPr>
            <a:t>Inspection during packing assembly</a:t>
          </a:r>
          <a:endParaRPr lang="en-US" dirty="0">
            <a:solidFill>
              <a:schemeClr val="tx1"/>
            </a:solidFill>
          </a:endParaRPr>
        </a:p>
      </dgm:t>
    </dgm:pt>
    <dgm:pt modelId="{2758BAD2-3651-4F7E-840C-4860D44F3FE1}" type="parTrans" cxnId="{33E25954-4CD9-462E-B32A-8381F683914C}">
      <dgm:prSet/>
      <dgm:spPr/>
      <dgm:t>
        <a:bodyPr/>
        <a:lstStyle/>
        <a:p>
          <a:endParaRPr lang="en-US"/>
        </a:p>
      </dgm:t>
    </dgm:pt>
    <dgm:pt modelId="{51F04342-A6DC-4801-93C7-C237EC723EA4}" type="sibTrans" cxnId="{33E25954-4CD9-462E-B32A-8381F683914C}">
      <dgm:prSet/>
      <dgm:spPr/>
      <dgm:t>
        <a:bodyPr/>
        <a:lstStyle/>
        <a:p>
          <a:endParaRPr lang="en-US" dirty="0"/>
        </a:p>
      </dgm:t>
    </dgm:pt>
    <dgm:pt modelId="{6CB78252-4520-4636-941C-906E4B8AA8D6}">
      <dgm:prSet/>
      <dgm:spPr/>
      <dgm:t>
        <a:bodyPr/>
        <a:lstStyle/>
        <a:p>
          <a:r>
            <a:rPr lang="en-GB" dirty="0">
              <a:solidFill>
                <a:schemeClr val="tx1"/>
              </a:solidFill>
            </a:rPr>
            <a:t>Pack inspection on MECA</a:t>
          </a:r>
          <a:endParaRPr lang="en-US" dirty="0">
            <a:solidFill>
              <a:schemeClr val="tx1"/>
            </a:solidFill>
          </a:endParaRPr>
        </a:p>
      </dgm:t>
    </dgm:pt>
    <dgm:pt modelId="{9E7E9982-8E90-4E70-ADA8-0060443D3D91}" type="parTrans" cxnId="{6E565C21-5DCF-49A2-932C-9C7D5DC78469}">
      <dgm:prSet/>
      <dgm:spPr/>
      <dgm:t>
        <a:bodyPr/>
        <a:lstStyle/>
        <a:p>
          <a:endParaRPr lang="en-US"/>
        </a:p>
      </dgm:t>
    </dgm:pt>
    <dgm:pt modelId="{9F7CF213-8E11-4FD9-8144-807A087F65FA}" type="sibTrans" cxnId="{6E565C21-5DCF-49A2-932C-9C7D5DC78469}">
      <dgm:prSet/>
      <dgm:spPr/>
      <dgm:t>
        <a:bodyPr/>
        <a:lstStyle/>
        <a:p>
          <a:endParaRPr lang="en-US" dirty="0"/>
        </a:p>
      </dgm:t>
    </dgm:pt>
    <dgm:pt modelId="{1F51ECA2-4C18-44C3-8281-31B2C49B7B5A}">
      <dgm:prSet/>
      <dgm:spPr/>
      <dgm:t>
        <a:bodyPr/>
        <a:lstStyle/>
        <a:p>
          <a:r>
            <a:rPr lang="en-GB" dirty="0">
              <a:solidFill>
                <a:schemeClr val="tx1"/>
              </a:solidFill>
            </a:rPr>
            <a:t>Finished Goods Inspection - Physical Testing Lab</a:t>
          </a:r>
          <a:endParaRPr lang="en-US" dirty="0">
            <a:solidFill>
              <a:schemeClr val="tx1"/>
            </a:solidFill>
          </a:endParaRPr>
        </a:p>
      </dgm:t>
    </dgm:pt>
    <dgm:pt modelId="{4D37996B-8F1A-4E1F-AEB5-91B56B8C943A}" type="parTrans" cxnId="{F04B158B-B871-452F-BB16-A8B0D9D6FEA8}">
      <dgm:prSet/>
      <dgm:spPr/>
      <dgm:t>
        <a:bodyPr/>
        <a:lstStyle/>
        <a:p>
          <a:endParaRPr lang="en-US"/>
        </a:p>
      </dgm:t>
    </dgm:pt>
    <dgm:pt modelId="{A3A92AB9-FDF4-4149-BFE3-E1011ECCCAEB}" type="sibTrans" cxnId="{F04B158B-B871-452F-BB16-A8B0D9D6FEA8}">
      <dgm:prSet/>
      <dgm:spPr/>
      <dgm:t>
        <a:bodyPr/>
        <a:lstStyle/>
        <a:p>
          <a:endParaRPr lang="en-US" dirty="0"/>
        </a:p>
      </dgm:t>
    </dgm:pt>
    <dgm:pt modelId="{7A3C60D8-2A72-42F9-88AF-1B48F7822666}">
      <dgm:prSet/>
      <dgm:spPr/>
      <dgm:t>
        <a:bodyPr/>
        <a:lstStyle/>
        <a:p>
          <a:r>
            <a:rPr lang="en-GB" dirty="0">
              <a:solidFill>
                <a:schemeClr val="tx1"/>
              </a:solidFill>
            </a:rPr>
            <a:t>Off Line Inspection</a:t>
          </a:r>
          <a:endParaRPr lang="en-US" dirty="0">
            <a:solidFill>
              <a:schemeClr val="tx1"/>
            </a:solidFill>
          </a:endParaRPr>
        </a:p>
      </dgm:t>
    </dgm:pt>
    <dgm:pt modelId="{44591CC2-EBA7-4CD7-B2EF-4EBDAAC09E6F}" type="parTrans" cxnId="{946091F2-DB57-407F-88B2-22B71177F04C}">
      <dgm:prSet/>
      <dgm:spPr/>
      <dgm:t>
        <a:bodyPr/>
        <a:lstStyle/>
        <a:p>
          <a:endParaRPr lang="en-US"/>
        </a:p>
      </dgm:t>
    </dgm:pt>
    <dgm:pt modelId="{A2C81659-721C-43CD-8535-8D4AE393AB7C}" type="sibTrans" cxnId="{946091F2-DB57-407F-88B2-22B71177F04C}">
      <dgm:prSet/>
      <dgm:spPr/>
      <dgm:t>
        <a:bodyPr/>
        <a:lstStyle/>
        <a:p>
          <a:endParaRPr lang="en-US" dirty="0"/>
        </a:p>
      </dgm:t>
    </dgm:pt>
    <dgm:pt modelId="{FF413950-CDCB-45DB-BE9A-1CAC06D500F8}" type="pres">
      <dgm:prSet presAssocID="{F8FD349C-5ABB-428A-B225-1C9E74BC2393}" presName="cycle" presStyleCnt="0">
        <dgm:presLayoutVars>
          <dgm:dir/>
          <dgm:resizeHandles val="exact"/>
        </dgm:presLayoutVars>
      </dgm:prSet>
      <dgm:spPr/>
      <dgm:t>
        <a:bodyPr/>
        <a:lstStyle/>
        <a:p>
          <a:endParaRPr lang="en-GB"/>
        </a:p>
      </dgm:t>
    </dgm:pt>
    <dgm:pt modelId="{5757260B-8AD4-417D-A163-4ED652F4B775}" type="pres">
      <dgm:prSet presAssocID="{266BB23A-9A78-4728-A58F-67553FD8C9BA}" presName="node" presStyleLbl="node1" presStyleIdx="0" presStyleCnt="8">
        <dgm:presLayoutVars>
          <dgm:bulletEnabled val="1"/>
        </dgm:presLayoutVars>
      </dgm:prSet>
      <dgm:spPr/>
      <dgm:t>
        <a:bodyPr/>
        <a:lstStyle/>
        <a:p>
          <a:endParaRPr lang="en-GB"/>
        </a:p>
      </dgm:t>
    </dgm:pt>
    <dgm:pt modelId="{996509F1-DD37-4E83-A456-889C794D4CB0}" type="pres">
      <dgm:prSet presAssocID="{09050152-3501-492E-B8CC-15B8DB731F9C}" presName="sibTrans" presStyleLbl="sibTrans2D1" presStyleIdx="0" presStyleCnt="8"/>
      <dgm:spPr/>
      <dgm:t>
        <a:bodyPr/>
        <a:lstStyle/>
        <a:p>
          <a:endParaRPr lang="en-GB"/>
        </a:p>
      </dgm:t>
    </dgm:pt>
    <dgm:pt modelId="{3AB8DA8E-4310-4414-9CD3-D64A1EA472C5}" type="pres">
      <dgm:prSet presAssocID="{09050152-3501-492E-B8CC-15B8DB731F9C}" presName="connectorText" presStyleLbl="sibTrans2D1" presStyleIdx="0" presStyleCnt="8"/>
      <dgm:spPr/>
      <dgm:t>
        <a:bodyPr/>
        <a:lstStyle/>
        <a:p>
          <a:endParaRPr lang="en-GB"/>
        </a:p>
      </dgm:t>
    </dgm:pt>
    <dgm:pt modelId="{090881EA-5012-465B-9B54-B2E214C7B0A8}" type="pres">
      <dgm:prSet presAssocID="{6AA8FA60-BC7B-4F8D-9DB6-121DB1CA48A3}" presName="node" presStyleLbl="node1" presStyleIdx="1" presStyleCnt="8">
        <dgm:presLayoutVars>
          <dgm:bulletEnabled val="1"/>
        </dgm:presLayoutVars>
      </dgm:prSet>
      <dgm:spPr/>
      <dgm:t>
        <a:bodyPr/>
        <a:lstStyle/>
        <a:p>
          <a:endParaRPr lang="en-GB"/>
        </a:p>
      </dgm:t>
    </dgm:pt>
    <dgm:pt modelId="{F6E7959D-1B38-4C01-BD63-A35BFBE999D4}" type="pres">
      <dgm:prSet presAssocID="{EBBE8A63-E5D6-421C-A1A4-286125E9882A}" presName="sibTrans" presStyleLbl="sibTrans2D1" presStyleIdx="1" presStyleCnt="8"/>
      <dgm:spPr/>
      <dgm:t>
        <a:bodyPr/>
        <a:lstStyle/>
        <a:p>
          <a:endParaRPr lang="en-GB"/>
        </a:p>
      </dgm:t>
    </dgm:pt>
    <dgm:pt modelId="{66813EE8-9EF0-4D57-83E0-360047D2F06B}" type="pres">
      <dgm:prSet presAssocID="{EBBE8A63-E5D6-421C-A1A4-286125E9882A}" presName="connectorText" presStyleLbl="sibTrans2D1" presStyleIdx="1" presStyleCnt="8"/>
      <dgm:spPr/>
      <dgm:t>
        <a:bodyPr/>
        <a:lstStyle/>
        <a:p>
          <a:endParaRPr lang="en-GB"/>
        </a:p>
      </dgm:t>
    </dgm:pt>
    <dgm:pt modelId="{358670D2-1469-4A80-BF31-A578FF2F02E8}" type="pres">
      <dgm:prSet presAssocID="{B295E79B-F2A1-4038-942E-2F010BFB52C6}" presName="node" presStyleLbl="node1" presStyleIdx="2" presStyleCnt="8">
        <dgm:presLayoutVars>
          <dgm:bulletEnabled val="1"/>
        </dgm:presLayoutVars>
      </dgm:prSet>
      <dgm:spPr/>
      <dgm:t>
        <a:bodyPr/>
        <a:lstStyle/>
        <a:p>
          <a:endParaRPr lang="en-GB"/>
        </a:p>
      </dgm:t>
    </dgm:pt>
    <dgm:pt modelId="{ADC5D9CA-4BE9-4128-8C50-7E62D35F2FD5}" type="pres">
      <dgm:prSet presAssocID="{1FD84F38-3ABB-427C-9AA6-C53BBC63EA3B}" presName="sibTrans" presStyleLbl="sibTrans2D1" presStyleIdx="2" presStyleCnt="8"/>
      <dgm:spPr/>
      <dgm:t>
        <a:bodyPr/>
        <a:lstStyle/>
        <a:p>
          <a:endParaRPr lang="en-GB"/>
        </a:p>
      </dgm:t>
    </dgm:pt>
    <dgm:pt modelId="{DD202ECB-D8BC-42E7-916B-1EF949765F01}" type="pres">
      <dgm:prSet presAssocID="{1FD84F38-3ABB-427C-9AA6-C53BBC63EA3B}" presName="connectorText" presStyleLbl="sibTrans2D1" presStyleIdx="2" presStyleCnt="8"/>
      <dgm:spPr/>
      <dgm:t>
        <a:bodyPr/>
        <a:lstStyle/>
        <a:p>
          <a:endParaRPr lang="en-GB"/>
        </a:p>
      </dgm:t>
    </dgm:pt>
    <dgm:pt modelId="{1C5FF127-5200-4AA1-9528-D481C067101C}" type="pres">
      <dgm:prSet presAssocID="{E4516BB8-A105-48E6-A396-AA78FEF5E3B5}" presName="node" presStyleLbl="node1" presStyleIdx="3" presStyleCnt="8">
        <dgm:presLayoutVars>
          <dgm:bulletEnabled val="1"/>
        </dgm:presLayoutVars>
      </dgm:prSet>
      <dgm:spPr/>
      <dgm:t>
        <a:bodyPr/>
        <a:lstStyle/>
        <a:p>
          <a:endParaRPr lang="en-GB"/>
        </a:p>
      </dgm:t>
    </dgm:pt>
    <dgm:pt modelId="{A136B06F-78C7-41E1-B0C0-1333DDF75CE1}" type="pres">
      <dgm:prSet presAssocID="{51F04342-A6DC-4801-93C7-C237EC723EA4}" presName="sibTrans" presStyleLbl="sibTrans2D1" presStyleIdx="3" presStyleCnt="8"/>
      <dgm:spPr/>
      <dgm:t>
        <a:bodyPr/>
        <a:lstStyle/>
        <a:p>
          <a:endParaRPr lang="en-GB"/>
        </a:p>
      </dgm:t>
    </dgm:pt>
    <dgm:pt modelId="{3A97D8A0-E6CA-4E61-9F04-29F443B5B8BD}" type="pres">
      <dgm:prSet presAssocID="{51F04342-A6DC-4801-93C7-C237EC723EA4}" presName="connectorText" presStyleLbl="sibTrans2D1" presStyleIdx="3" presStyleCnt="8"/>
      <dgm:spPr/>
      <dgm:t>
        <a:bodyPr/>
        <a:lstStyle/>
        <a:p>
          <a:endParaRPr lang="en-GB"/>
        </a:p>
      </dgm:t>
    </dgm:pt>
    <dgm:pt modelId="{B9B550F4-B30D-448C-9ED3-6C3EFEC243B0}" type="pres">
      <dgm:prSet presAssocID="{6CB78252-4520-4636-941C-906E4B8AA8D6}" presName="node" presStyleLbl="node1" presStyleIdx="4" presStyleCnt="8">
        <dgm:presLayoutVars>
          <dgm:bulletEnabled val="1"/>
        </dgm:presLayoutVars>
      </dgm:prSet>
      <dgm:spPr/>
      <dgm:t>
        <a:bodyPr/>
        <a:lstStyle/>
        <a:p>
          <a:endParaRPr lang="en-GB"/>
        </a:p>
      </dgm:t>
    </dgm:pt>
    <dgm:pt modelId="{DEBF7A9E-759C-4C49-BCE4-207BBC6C53DA}" type="pres">
      <dgm:prSet presAssocID="{9F7CF213-8E11-4FD9-8144-807A087F65FA}" presName="sibTrans" presStyleLbl="sibTrans2D1" presStyleIdx="4" presStyleCnt="8"/>
      <dgm:spPr/>
      <dgm:t>
        <a:bodyPr/>
        <a:lstStyle/>
        <a:p>
          <a:endParaRPr lang="en-GB"/>
        </a:p>
      </dgm:t>
    </dgm:pt>
    <dgm:pt modelId="{B7394617-81EF-4D62-A49F-23DFF9EAC7D9}" type="pres">
      <dgm:prSet presAssocID="{9F7CF213-8E11-4FD9-8144-807A087F65FA}" presName="connectorText" presStyleLbl="sibTrans2D1" presStyleIdx="4" presStyleCnt="8"/>
      <dgm:spPr/>
      <dgm:t>
        <a:bodyPr/>
        <a:lstStyle/>
        <a:p>
          <a:endParaRPr lang="en-GB"/>
        </a:p>
      </dgm:t>
    </dgm:pt>
    <dgm:pt modelId="{CB45BA8A-D8EC-41F6-9B3F-290E423569CF}" type="pres">
      <dgm:prSet presAssocID="{7A3C60D8-2A72-42F9-88AF-1B48F7822666}" presName="node" presStyleLbl="node1" presStyleIdx="5" presStyleCnt="8">
        <dgm:presLayoutVars>
          <dgm:bulletEnabled val="1"/>
        </dgm:presLayoutVars>
      </dgm:prSet>
      <dgm:spPr/>
      <dgm:t>
        <a:bodyPr/>
        <a:lstStyle/>
        <a:p>
          <a:endParaRPr lang="en-GB"/>
        </a:p>
      </dgm:t>
    </dgm:pt>
    <dgm:pt modelId="{092EE7D1-497D-457E-A77C-E576F640ADE9}" type="pres">
      <dgm:prSet presAssocID="{A2C81659-721C-43CD-8535-8D4AE393AB7C}" presName="sibTrans" presStyleLbl="sibTrans2D1" presStyleIdx="5" presStyleCnt="8"/>
      <dgm:spPr/>
      <dgm:t>
        <a:bodyPr/>
        <a:lstStyle/>
        <a:p>
          <a:endParaRPr lang="en-GB"/>
        </a:p>
      </dgm:t>
    </dgm:pt>
    <dgm:pt modelId="{C2A61C47-13F1-4A0B-AB9C-EFE1CF86E2E1}" type="pres">
      <dgm:prSet presAssocID="{A2C81659-721C-43CD-8535-8D4AE393AB7C}" presName="connectorText" presStyleLbl="sibTrans2D1" presStyleIdx="5" presStyleCnt="8"/>
      <dgm:spPr/>
      <dgm:t>
        <a:bodyPr/>
        <a:lstStyle/>
        <a:p>
          <a:endParaRPr lang="en-GB"/>
        </a:p>
      </dgm:t>
    </dgm:pt>
    <dgm:pt modelId="{F1621F61-4CA2-40AA-A600-CBACCEB0ACB0}" type="pres">
      <dgm:prSet presAssocID="{1F51ECA2-4C18-44C3-8281-31B2C49B7B5A}" presName="node" presStyleLbl="node1" presStyleIdx="6" presStyleCnt="8">
        <dgm:presLayoutVars>
          <dgm:bulletEnabled val="1"/>
        </dgm:presLayoutVars>
      </dgm:prSet>
      <dgm:spPr/>
      <dgm:t>
        <a:bodyPr/>
        <a:lstStyle/>
        <a:p>
          <a:endParaRPr lang="en-GB"/>
        </a:p>
      </dgm:t>
    </dgm:pt>
    <dgm:pt modelId="{7C1822D0-978D-4380-8491-95F8B736CD81}" type="pres">
      <dgm:prSet presAssocID="{A3A92AB9-FDF4-4149-BFE3-E1011ECCCAEB}" presName="sibTrans" presStyleLbl="sibTrans2D1" presStyleIdx="6" presStyleCnt="8"/>
      <dgm:spPr/>
      <dgm:t>
        <a:bodyPr/>
        <a:lstStyle/>
        <a:p>
          <a:endParaRPr lang="en-GB"/>
        </a:p>
      </dgm:t>
    </dgm:pt>
    <dgm:pt modelId="{58FDCB5D-6D1D-4854-B746-9F7069654D12}" type="pres">
      <dgm:prSet presAssocID="{A3A92AB9-FDF4-4149-BFE3-E1011ECCCAEB}" presName="connectorText" presStyleLbl="sibTrans2D1" presStyleIdx="6" presStyleCnt="8"/>
      <dgm:spPr/>
      <dgm:t>
        <a:bodyPr/>
        <a:lstStyle/>
        <a:p>
          <a:endParaRPr lang="en-GB"/>
        </a:p>
      </dgm:t>
    </dgm:pt>
    <dgm:pt modelId="{F7E36EFA-486B-4E30-85FC-3D0C4891E81B}" type="pres">
      <dgm:prSet presAssocID="{3D0BBF4E-9C85-4829-998A-25683315FEE9}" presName="node" presStyleLbl="node1" presStyleIdx="7" presStyleCnt="8" custRadScaleRad="124352" custRadScaleInc="22285">
        <dgm:presLayoutVars>
          <dgm:bulletEnabled val="1"/>
        </dgm:presLayoutVars>
      </dgm:prSet>
      <dgm:spPr/>
      <dgm:t>
        <a:bodyPr/>
        <a:lstStyle/>
        <a:p>
          <a:endParaRPr lang="en-GB"/>
        </a:p>
      </dgm:t>
    </dgm:pt>
    <dgm:pt modelId="{DD394AF7-65B9-4676-B5EC-6248706B6887}" type="pres">
      <dgm:prSet presAssocID="{E7213B16-D698-40B4-A789-22610BA14F84}" presName="sibTrans" presStyleLbl="sibTrans2D1" presStyleIdx="7" presStyleCnt="8" custAng="17255305" custFlipVert="1" custFlipHor="1" custScaleX="32704" custScaleY="32046" custLinFactNeighborX="-59798" custLinFactNeighborY="-27316"/>
      <dgm:spPr/>
      <dgm:t>
        <a:bodyPr/>
        <a:lstStyle/>
        <a:p>
          <a:endParaRPr lang="en-GB"/>
        </a:p>
      </dgm:t>
    </dgm:pt>
    <dgm:pt modelId="{7FCFE209-E1F9-4D47-B5C4-1812138E762E}" type="pres">
      <dgm:prSet presAssocID="{E7213B16-D698-40B4-A789-22610BA14F84}" presName="connectorText" presStyleLbl="sibTrans2D1" presStyleIdx="7" presStyleCnt="8"/>
      <dgm:spPr/>
      <dgm:t>
        <a:bodyPr/>
        <a:lstStyle/>
        <a:p>
          <a:endParaRPr lang="en-GB"/>
        </a:p>
      </dgm:t>
    </dgm:pt>
  </dgm:ptLst>
  <dgm:cxnLst>
    <dgm:cxn modelId="{E82A9879-2EBB-46A9-82BD-6AC58835BB49}" type="presOf" srcId="{A3A92AB9-FDF4-4149-BFE3-E1011ECCCAEB}" destId="{58FDCB5D-6D1D-4854-B746-9F7069654D12}" srcOrd="1" destOrd="0" presId="urn:microsoft.com/office/officeart/2005/8/layout/cycle2"/>
    <dgm:cxn modelId="{53B44393-C705-4E37-A718-7793ADE60A13}" type="presOf" srcId="{E7213B16-D698-40B4-A789-22610BA14F84}" destId="{DD394AF7-65B9-4676-B5EC-6248706B6887}" srcOrd="0" destOrd="0" presId="urn:microsoft.com/office/officeart/2005/8/layout/cycle2"/>
    <dgm:cxn modelId="{B3502CC9-52AA-4BAA-A35E-9DF3140D7544}" type="presOf" srcId="{9F7CF213-8E11-4FD9-8144-807A087F65FA}" destId="{B7394617-81EF-4D62-A49F-23DFF9EAC7D9}" srcOrd="1" destOrd="0" presId="urn:microsoft.com/office/officeart/2005/8/layout/cycle2"/>
    <dgm:cxn modelId="{921DDFFE-FA86-4680-86DB-FAF8A39CDCBB}" srcId="{F8FD349C-5ABB-428A-B225-1C9E74BC2393}" destId="{B295E79B-F2A1-4038-942E-2F010BFB52C6}" srcOrd="2" destOrd="0" parTransId="{24F1C591-A4B5-45B7-82DA-266CFEDA94A0}" sibTransId="{1FD84F38-3ABB-427C-9AA6-C53BBC63EA3B}"/>
    <dgm:cxn modelId="{946091F2-DB57-407F-88B2-22B71177F04C}" srcId="{F8FD349C-5ABB-428A-B225-1C9E74BC2393}" destId="{7A3C60D8-2A72-42F9-88AF-1B48F7822666}" srcOrd="5" destOrd="0" parTransId="{44591CC2-EBA7-4CD7-B2EF-4EBDAAC09E6F}" sibTransId="{A2C81659-721C-43CD-8535-8D4AE393AB7C}"/>
    <dgm:cxn modelId="{BF186852-574A-446F-B669-5B3BA618035D}" type="presOf" srcId="{A3A92AB9-FDF4-4149-BFE3-E1011ECCCAEB}" destId="{7C1822D0-978D-4380-8491-95F8B736CD81}" srcOrd="0" destOrd="0" presId="urn:microsoft.com/office/officeart/2005/8/layout/cycle2"/>
    <dgm:cxn modelId="{93AC0D8B-215E-40E9-8D18-F34A03108B73}" srcId="{F8FD349C-5ABB-428A-B225-1C9E74BC2393}" destId="{3D0BBF4E-9C85-4829-998A-25683315FEE9}" srcOrd="7" destOrd="0" parTransId="{038EF8C4-C1AB-42C6-88DF-45765C81FBEA}" sibTransId="{E7213B16-D698-40B4-A789-22610BA14F84}"/>
    <dgm:cxn modelId="{33E25954-4CD9-462E-B32A-8381F683914C}" srcId="{F8FD349C-5ABB-428A-B225-1C9E74BC2393}" destId="{E4516BB8-A105-48E6-A396-AA78FEF5E3B5}" srcOrd="3" destOrd="0" parTransId="{2758BAD2-3651-4F7E-840C-4860D44F3FE1}" sibTransId="{51F04342-A6DC-4801-93C7-C237EC723EA4}"/>
    <dgm:cxn modelId="{F281AE7E-7A33-4961-B5A9-B4896FCF30EC}" srcId="{F8FD349C-5ABB-428A-B225-1C9E74BC2393}" destId="{6AA8FA60-BC7B-4F8D-9DB6-121DB1CA48A3}" srcOrd="1" destOrd="0" parTransId="{6DA64FE0-952D-4FF7-BE65-2508B1DDFBFF}" sibTransId="{EBBE8A63-E5D6-421C-A1A4-286125E9882A}"/>
    <dgm:cxn modelId="{930CC376-415C-4C4E-90E7-CF108A019E76}" type="presOf" srcId="{1FD84F38-3ABB-427C-9AA6-C53BBC63EA3B}" destId="{ADC5D9CA-4BE9-4128-8C50-7E62D35F2FD5}" srcOrd="0" destOrd="0" presId="urn:microsoft.com/office/officeart/2005/8/layout/cycle2"/>
    <dgm:cxn modelId="{6AAD292C-78DD-40B6-9D43-45DB8D08FF2E}" type="presOf" srcId="{7A3C60D8-2A72-42F9-88AF-1B48F7822666}" destId="{CB45BA8A-D8EC-41F6-9B3F-290E423569CF}" srcOrd="0" destOrd="0" presId="urn:microsoft.com/office/officeart/2005/8/layout/cycle2"/>
    <dgm:cxn modelId="{402FCEED-00E8-463C-96CC-74E63F92906D}" type="presOf" srcId="{1FD84F38-3ABB-427C-9AA6-C53BBC63EA3B}" destId="{DD202ECB-D8BC-42E7-916B-1EF949765F01}" srcOrd="1" destOrd="0" presId="urn:microsoft.com/office/officeart/2005/8/layout/cycle2"/>
    <dgm:cxn modelId="{ED8A78A0-E13A-479D-B2A1-C411757F410B}" type="presOf" srcId="{6CB78252-4520-4636-941C-906E4B8AA8D6}" destId="{B9B550F4-B30D-448C-9ED3-6C3EFEC243B0}" srcOrd="0" destOrd="0" presId="urn:microsoft.com/office/officeart/2005/8/layout/cycle2"/>
    <dgm:cxn modelId="{D903AA02-452D-4CBF-A4D7-2522789A818F}" type="presOf" srcId="{6AA8FA60-BC7B-4F8D-9DB6-121DB1CA48A3}" destId="{090881EA-5012-465B-9B54-B2E214C7B0A8}" srcOrd="0" destOrd="0" presId="urn:microsoft.com/office/officeart/2005/8/layout/cycle2"/>
    <dgm:cxn modelId="{B0BF39D7-0D9D-4D14-944F-34248DF96C6B}" type="presOf" srcId="{A2C81659-721C-43CD-8535-8D4AE393AB7C}" destId="{092EE7D1-497D-457E-A77C-E576F640ADE9}" srcOrd="0" destOrd="0" presId="urn:microsoft.com/office/officeart/2005/8/layout/cycle2"/>
    <dgm:cxn modelId="{6BE6C92C-982B-4AA2-9928-23866A15DA13}" type="presOf" srcId="{51F04342-A6DC-4801-93C7-C237EC723EA4}" destId="{A136B06F-78C7-41E1-B0C0-1333DDF75CE1}" srcOrd="0" destOrd="0" presId="urn:microsoft.com/office/officeart/2005/8/layout/cycle2"/>
    <dgm:cxn modelId="{E99A09E2-2341-444B-A4A4-9AE78602C4B5}" type="presOf" srcId="{1F51ECA2-4C18-44C3-8281-31B2C49B7B5A}" destId="{F1621F61-4CA2-40AA-A600-CBACCEB0ACB0}" srcOrd="0" destOrd="0" presId="urn:microsoft.com/office/officeart/2005/8/layout/cycle2"/>
    <dgm:cxn modelId="{2E5927FA-5AF5-4305-BEA7-350441D38F15}" type="presOf" srcId="{F8FD349C-5ABB-428A-B225-1C9E74BC2393}" destId="{FF413950-CDCB-45DB-BE9A-1CAC06D500F8}" srcOrd="0" destOrd="0" presId="urn:microsoft.com/office/officeart/2005/8/layout/cycle2"/>
    <dgm:cxn modelId="{16AF8A72-9D6F-4C68-A74B-961F4A224D60}" type="presOf" srcId="{266BB23A-9A78-4728-A58F-67553FD8C9BA}" destId="{5757260B-8AD4-417D-A163-4ED652F4B775}" srcOrd="0" destOrd="0" presId="urn:microsoft.com/office/officeart/2005/8/layout/cycle2"/>
    <dgm:cxn modelId="{CC99BF81-2743-4BCE-970B-66553EE876AD}" type="presOf" srcId="{51F04342-A6DC-4801-93C7-C237EC723EA4}" destId="{3A97D8A0-E6CA-4E61-9F04-29F443B5B8BD}" srcOrd="1" destOrd="0" presId="urn:microsoft.com/office/officeart/2005/8/layout/cycle2"/>
    <dgm:cxn modelId="{1BA59F18-4D9F-4982-A350-CD7557822099}" type="presOf" srcId="{09050152-3501-492E-B8CC-15B8DB731F9C}" destId="{996509F1-DD37-4E83-A456-889C794D4CB0}" srcOrd="0" destOrd="0" presId="urn:microsoft.com/office/officeart/2005/8/layout/cycle2"/>
    <dgm:cxn modelId="{6E565C21-5DCF-49A2-932C-9C7D5DC78469}" srcId="{F8FD349C-5ABB-428A-B225-1C9E74BC2393}" destId="{6CB78252-4520-4636-941C-906E4B8AA8D6}" srcOrd="4" destOrd="0" parTransId="{9E7E9982-8E90-4E70-ADA8-0060443D3D91}" sibTransId="{9F7CF213-8E11-4FD9-8144-807A087F65FA}"/>
    <dgm:cxn modelId="{1FCA263C-8522-419A-9C97-DEE39B3E121A}" type="presOf" srcId="{EBBE8A63-E5D6-421C-A1A4-286125E9882A}" destId="{66813EE8-9EF0-4D57-83E0-360047D2F06B}" srcOrd="1" destOrd="0" presId="urn:microsoft.com/office/officeart/2005/8/layout/cycle2"/>
    <dgm:cxn modelId="{21BC0114-F3D4-4DB4-82A9-2AD9EB9B8F51}" type="presOf" srcId="{E4516BB8-A105-48E6-A396-AA78FEF5E3B5}" destId="{1C5FF127-5200-4AA1-9528-D481C067101C}" srcOrd="0" destOrd="0" presId="urn:microsoft.com/office/officeart/2005/8/layout/cycle2"/>
    <dgm:cxn modelId="{D5AF1B4B-7F21-43D2-9F53-2C39C002CF37}" type="presOf" srcId="{B295E79B-F2A1-4038-942E-2F010BFB52C6}" destId="{358670D2-1469-4A80-BF31-A578FF2F02E8}" srcOrd="0" destOrd="0" presId="urn:microsoft.com/office/officeart/2005/8/layout/cycle2"/>
    <dgm:cxn modelId="{7ECED362-A0B1-47C8-AB66-029B5855C112}" type="presOf" srcId="{9F7CF213-8E11-4FD9-8144-807A087F65FA}" destId="{DEBF7A9E-759C-4C49-BCE4-207BBC6C53DA}" srcOrd="0" destOrd="0" presId="urn:microsoft.com/office/officeart/2005/8/layout/cycle2"/>
    <dgm:cxn modelId="{A5BC0592-0A42-4921-A340-58C6490704DD}" srcId="{F8FD349C-5ABB-428A-B225-1C9E74BC2393}" destId="{266BB23A-9A78-4728-A58F-67553FD8C9BA}" srcOrd="0" destOrd="0" parTransId="{E50E19E7-7041-4D29-96FF-91B9DD6B8E22}" sibTransId="{09050152-3501-492E-B8CC-15B8DB731F9C}"/>
    <dgm:cxn modelId="{4457AEE7-F00D-4E6F-8230-010A5738CDA8}" type="presOf" srcId="{09050152-3501-492E-B8CC-15B8DB731F9C}" destId="{3AB8DA8E-4310-4414-9CD3-D64A1EA472C5}" srcOrd="1" destOrd="0" presId="urn:microsoft.com/office/officeart/2005/8/layout/cycle2"/>
    <dgm:cxn modelId="{C79B7E20-3088-46DD-956F-738F38719F29}" type="presOf" srcId="{EBBE8A63-E5D6-421C-A1A4-286125E9882A}" destId="{F6E7959D-1B38-4C01-BD63-A35BFBE999D4}" srcOrd="0" destOrd="0" presId="urn:microsoft.com/office/officeart/2005/8/layout/cycle2"/>
    <dgm:cxn modelId="{90B49C99-8BAD-4F12-9517-C5312093C7D3}" type="presOf" srcId="{E7213B16-D698-40B4-A789-22610BA14F84}" destId="{7FCFE209-E1F9-4D47-B5C4-1812138E762E}" srcOrd="1" destOrd="0" presId="urn:microsoft.com/office/officeart/2005/8/layout/cycle2"/>
    <dgm:cxn modelId="{7B6B4ADA-3E6F-4AFC-B151-02766246CEE9}" type="presOf" srcId="{A2C81659-721C-43CD-8535-8D4AE393AB7C}" destId="{C2A61C47-13F1-4A0B-AB9C-EFE1CF86E2E1}" srcOrd="1" destOrd="0" presId="urn:microsoft.com/office/officeart/2005/8/layout/cycle2"/>
    <dgm:cxn modelId="{F04B158B-B871-452F-BB16-A8B0D9D6FEA8}" srcId="{F8FD349C-5ABB-428A-B225-1C9E74BC2393}" destId="{1F51ECA2-4C18-44C3-8281-31B2C49B7B5A}" srcOrd="6" destOrd="0" parTransId="{4D37996B-8F1A-4E1F-AEB5-91B56B8C943A}" sibTransId="{A3A92AB9-FDF4-4149-BFE3-E1011ECCCAEB}"/>
    <dgm:cxn modelId="{E9C5463E-700D-4455-AA44-649726F09483}" type="presOf" srcId="{3D0BBF4E-9C85-4829-998A-25683315FEE9}" destId="{F7E36EFA-486B-4E30-85FC-3D0C4891E81B}" srcOrd="0" destOrd="0" presId="urn:microsoft.com/office/officeart/2005/8/layout/cycle2"/>
    <dgm:cxn modelId="{4799C58E-D65C-468F-BC07-9E61E0B057DC}" type="presParOf" srcId="{FF413950-CDCB-45DB-BE9A-1CAC06D500F8}" destId="{5757260B-8AD4-417D-A163-4ED652F4B775}" srcOrd="0" destOrd="0" presId="urn:microsoft.com/office/officeart/2005/8/layout/cycle2"/>
    <dgm:cxn modelId="{8BC2892E-FC33-4279-AB6A-FBF8C8EFFBBE}" type="presParOf" srcId="{FF413950-CDCB-45DB-BE9A-1CAC06D500F8}" destId="{996509F1-DD37-4E83-A456-889C794D4CB0}" srcOrd="1" destOrd="0" presId="urn:microsoft.com/office/officeart/2005/8/layout/cycle2"/>
    <dgm:cxn modelId="{802A8091-5D53-49B3-B833-0E66AC585821}" type="presParOf" srcId="{996509F1-DD37-4E83-A456-889C794D4CB0}" destId="{3AB8DA8E-4310-4414-9CD3-D64A1EA472C5}" srcOrd="0" destOrd="0" presId="urn:microsoft.com/office/officeart/2005/8/layout/cycle2"/>
    <dgm:cxn modelId="{09F21A6F-CE0F-4821-9390-6496BAF1FD48}" type="presParOf" srcId="{FF413950-CDCB-45DB-BE9A-1CAC06D500F8}" destId="{090881EA-5012-465B-9B54-B2E214C7B0A8}" srcOrd="2" destOrd="0" presId="urn:microsoft.com/office/officeart/2005/8/layout/cycle2"/>
    <dgm:cxn modelId="{ED8A5961-4489-40E1-8C6F-3A7A663E40C3}" type="presParOf" srcId="{FF413950-CDCB-45DB-BE9A-1CAC06D500F8}" destId="{F6E7959D-1B38-4C01-BD63-A35BFBE999D4}" srcOrd="3" destOrd="0" presId="urn:microsoft.com/office/officeart/2005/8/layout/cycle2"/>
    <dgm:cxn modelId="{43BDC034-DB25-49F7-ACBC-2A824E1C5BD4}" type="presParOf" srcId="{F6E7959D-1B38-4C01-BD63-A35BFBE999D4}" destId="{66813EE8-9EF0-4D57-83E0-360047D2F06B}" srcOrd="0" destOrd="0" presId="urn:microsoft.com/office/officeart/2005/8/layout/cycle2"/>
    <dgm:cxn modelId="{8C443DC8-9B15-4F32-BFD8-D36EC927A964}" type="presParOf" srcId="{FF413950-CDCB-45DB-BE9A-1CAC06D500F8}" destId="{358670D2-1469-4A80-BF31-A578FF2F02E8}" srcOrd="4" destOrd="0" presId="urn:microsoft.com/office/officeart/2005/8/layout/cycle2"/>
    <dgm:cxn modelId="{74E4554D-41D3-452A-8F77-3C36FEC31AEC}" type="presParOf" srcId="{FF413950-CDCB-45DB-BE9A-1CAC06D500F8}" destId="{ADC5D9CA-4BE9-4128-8C50-7E62D35F2FD5}" srcOrd="5" destOrd="0" presId="urn:microsoft.com/office/officeart/2005/8/layout/cycle2"/>
    <dgm:cxn modelId="{BB9C5772-84EC-422E-8940-F7042CA2CA7D}" type="presParOf" srcId="{ADC5D9CA-4BE9-4128-8C50-7E62D35F2FD5}" destId="{DD202ECB-D8BC-42E7-916B-1EF949765F01}" srcOrd="0" destOrd="0" presId="urn:microsoft.com/office/officeart/2005/8/layout/cycle2"/>
    <dgm:cxn modelId="{6BE7E357-C947-48CE-B4F9-BBDE4EB5688C}" type="presParOf" srcId="{FF413950-CDCB-45DB-BE9A-1CAC06D500F8}" destId="{1C5FF127-5200-4AA1-9528-D481C067101C}" srcOrd="6" destOrd="0" presId="urn:microsoft.com/office/officeart/2005/8/layout/cycle2"/>
    <dgm:cxn modelId="{89A14796-5874-4803-B0B7-A9CA7600590C}" type="presParOf" srcId="{FF413950-CDCB-45DB-BE9A-1CAC06D500F8}" destId="{A136B06F-78C7-41E1-B0C0-1333DDF75CE1}" srcOrd="7" destOrd="0" presId="urn:microsoft.com/office/officeart/2005/8/layout/cycle2"/>
    <dgm:cxn modelId="{C6B51691-E631-449F-996A-9D4233ECF09E}" type="presParOf" srcId="{A136B06F-78C7-41E1-B0C0-1333DDF75CE1}" destId="{3A97D8A0-E6CA-4E61-9F04-29F443B5B8BD}" srcOrd="0" destOrd="0" presId="urn:microsoft.com/office/officeart/2005/8/layout/cycle2"/>
    <dgm:cxn modelId="{AD5BC8F3-4ABE-4E01-A389-0DD22A1F888C}" type="presParOf" srcId="{FF413950-CDCB-45DB-BE9A-1CAC06D500F8}" destId="{B9B550F4-B30D-448C-9ED3-6C3EFEC243B0}" srcOrd="8" destOrd="0" presId="urn:microsoft.com/office/officeart/2005/8/layout/cycle2"/>
    <dgm:cxn modelId="{524508E4-CEB8-42E8-A4D8-E6ABFDB50CEB}" type="presParOf" srcId="{FF413950-CDCB-45DB-BE9A-1CAC06D500F8}" destId="{DEBF7A9E-759C-4C49-BCE4-207BBC6C53DA}" srcOrd="9" destOrd="0" presId="urn:microsoft.com/office/officeart/2005/8/layout/cycle2"/>
    <dgm:cxn modelId="{EE5B3392-2AEC-4A31-932B-2AC2353C8F38}" type="presParOf" srcId="{DEBF7A9E-759C-4C49-BCE4-207BBC6C53DA}" destId="{B7394617-81EF-4D62-A49F-23DFF9EAC7D9}" srcOrd="0" destOrd="0" presId="urn:microsoft.com/office/officeart/2005/8/layout/cycle2"/>
    <dgm:cxn modelId="{5AB9C432-9C64-48A9-9ACD-E6168B74007C}" type="presParOf" srcId="{FF413950-CDCB-45DB-BE9A-1CAC06D500F8}" destId="{CB45BA8A-D8EC-41F6-9B3F-290E423569CF}" srcOrd="10" destOrd="0" presId="urn:microsoft.com/office/officeart/2005/8/layout/cycle2"/>
    <dgm:cxn modelId="{8DF94FD2-B55E-414C-9A9D-12E19E52FEFD}" type="presParOf" srcId="{FF413950-CDCB-45DB-BE9A-1CAC06D500F8}" destId="{092EE7D1-497D-457E-A77C-E576F640ADE9}" srcOrd="11" destOrd="0" presId="urn:microsoft.com/office/officeart/2005/8/layout/cycle2"/>
    <dgm:cxn modelId="{9EFEB92C-47D5-4A25-8666-4314BAB11894}" type="presParOf" srcId="{092EE7D1-497D-457E-A77C-E576F640ADE9}" destId="{C2A61C47-13F1-4A0B-AB9C-EFE1CF86E2E1}" srcOrd="0" destOrd="0" presId="urn:microsoft.com/office/officeart/2005/8/layout/cycle2"/>
    <dgm:cxn modelId="{34F8CA18-B833-4255-B217-BB30CDD3368A}" type="presParOf" srcId="{FF413950-CDCB-45DB-BE9A-1CAC06D500F8}" destId="{F1621F61-4CA2-40AA-A600-CBACCEB0ACB0}" srcOrd="12" destOrd="0" presId="urn:microsoft.com/office/officeart/2005/8/layout/cycle2"/>
    <dgm:cxn modelId="{91E2AFA4-A27F-444C-AD41-785C42038D9A}" type="presParOf" srcId="{FF413950-CDCB-45DB-BE9A-1CAC06D500F8}" destId="{7C1822D0-978D-4380-8491-95F8B736CD81}" srcOrd="13" destOrd="0" presId="urn:microsoft.com/office/officeart/2005/8/layout/cycle2"/>
    <dgm:cxn modelId="{17BC37F4-E1D2-451C-8261-39AD42EDEA92}" type="presParOf" srcId="{7C1822D0-978D-4380-8491-95F8B736CD81}" destId="{58FDCB5D-6D1D-4854-B746-9F7069654D12}" srcOrd="0" destOrd="0" presId="urn:microsoft.com/office/officeart/2005/8/layout/cycle2"/>
    <dgm:cxn modelId="{5174B7D9-79AD-4F59-9B9A-DEF8D7939B43}" type="presParOf" srcId="{FF413950-CDCB-45DB-BE9A-1CAC06D500F8}" destId="{F7E36EFA-486B-4E30-85FC-3D0C4891E81B}" srcOrd="14" destOrd="0" presId="urn:microsoft.com/office/officeart/2005/8/layout/cycle2"/>
    <dgm:cxn modelId="{7083AD06-4D1E-432F-8F9F-359E558929A3}" type="presParOf" srcId="{FF413950-CDCB-45DB-BE9A-1CAC06D500F8}" destId="{DD394AF7-65B9-4676-B5EC-6248706B6887}" srcOrd="15" destOrd="0" presId="urn:microsoft.com/office/officeart/2005/8/layout/cycle2"/>
    <dgm:cxn modelId="{069789D1-3B07-48B8-9F14-F8D244F271EA}" type="presParOf" srcId="{DD394AF7-65B9-4676-B5EC-6248706B6887}" destId="{7FCFE209-E1F9-4D47-B5C4-1812138E762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A8974-C0A0-4C2B-8F34-26B945680D9E}" type="datetimeFigureOut">
              <a:rPr lang="en-GB" smtClean="0"/>
              <a:t>02/06/2023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BB8AD-FAE9-4A84-9A25-EBE56D73D132}" type="slidenum">
              <a:rPr lang="en-GB" smtClean="0"/>
              <a:t>‹#›</a:t>
            </a:fld>
            <a:endParaRPr lang="en-GB"/>
          </a:p>
        </p:txBody>
      </p:sp>
    </p:spTree>
    <p:extLst>
      <p:ext uri="{BB962C8B-B14F-4D97-AF65-F5344CB8AC3E}">
        <p14:creationId xmlns:p14="http://schemas.microsoft.com/office/powerpoint/2010/main" val="52338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Thank you for all for attending. This training will</a:t>
            </a:r>
            <a:r>
              <a:rPr lang="en-GB" baseline="0" dirty="0"/>
              <a:t> provide you with some further ergonomic knowledge using a simple, light hearted, engaging and interactive message. Background working in private and public sector doing both product and occupational ergonomics. Asked to talk about Ergo and HF from my ergonomic background gained over 35+ years and not from my current role in NHS doing Cas. All non-clinical based but the principles I will discuss can be applied equally across the clinical side.</a:t>
            </a:r>
          </a:p>
          <a:p>
            <a:r>
              <a:rPr lang="en-GB" baseline="0" dirty="0"/>
              <a:t>I have tailored the examples on ergonomic principles and the practical session by using NHS case studies working across the facility / non-clinical sector. </a:t>
            </a:r>
          </a:p>
          <a:p>
            <a:r>
              <a:rPr lang="en-GB" baseline="0" dirty="0"/>
              <a:t>Keep those observational and communication skills sharp! CA allows us ‘prime time’ with a staff member to coach, provide feedback and make them feel a valued member of the team.</a:t>
            </a:r>
            <a:endParaRPr lang="en-GB" dirty="0"/>
          </a:p>
        </p:txBody>
      </p:sp>
      <p:sp>
        <p:nvSpPr>
          <p:cNvPr id="4" name="Slide Number Placeholder 3"/>
          <p:cNvSpPr>
            <a:spLocks noGrp="1"/>
          </p:cNvSpPr>
          <p:nvPr>
            <p:ph type="sldNum" sz="quarter" idx="10"/>
          </p:nvPr>
        </p:nvSpPr>
        <p:spPr/>
        <p:txBody>
          <a:bodyPr/>
          <a:lstStyle/>
          <a:p>
            <a:pPr>
              <a:defRPr/>
            </a:pPr>
            <a:fld id="{7502FB75-0A7A-4550-94AF-DC0092F4A80A}" type="slidenum">
              <a:rPr lang="en-GB" smtClean="0"/>
              <a:pPr>
                <a:defRPr/>
              </a:pPr>
              <a:t>1</a:t>
            </a:fld>
            <a:endParaRPr lang="en-GB" dirty="0"/>
          </a:p>
        </p:txBody>
      </p:sp>
    </p:spTree>
    <p:extLst>
      <p:ext uri="{BB962C8B-B14F-4D97-AF65-F5344CB8AC3E}">
        <p14:creationId xmlns:p14="http://schemas.microsoft.com/office/powerpoint/2010/main" val="424257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9222BEE-B795-13A7-DE54-64CD26287097}"/>
              </a:ext>
            </a:extLst>
          </p:cNvPr>
          <p:cNvSpPr>
            <a:spLocks noGrp="1" noRot="1" noChangeAspect="1" noChangeArrowheads="1"/>
          </p:cNvSpPr>
          <p:nvPr>
            <p:ph type="sldImg"/>
          </p:nvPr>
        </p:nvSpPr>
        <p:spPr bwMode="auto">
          <a:xfrm>
            <a:off x="2286000" y="514350"/>
            <a:ext cx="4572000" cy="2571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xmlns="" id="{E0643C02-EA4A-2A8C-7156-69F42FCBA7B1}"/>
              </a:ext>
            </a:extLst>
          </p:cNvPr>
          <p:cNvSpPr>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spcBef>
                <a:spcPct val="0"/>
              </a:spcBef>
            </a:pPr>
            <a:r>
              <a:rPr lang="en-GB" altLang="en-US" sz="2400" dirty="0"/>
              <a:t>Been involved in most of these areas during my career. Going to touch on them as we talk more broadly about ergonomics but will come back to talk about HER</a:t>
            </a:r>
          </a:p>
        </p:txBody>
      </p:sp>
    </p:spTree>
    <p:extLst>
      <p:ext uri="{BB962C8B-B14F-4D97-AF65-F5344CB8AC3E}">
        <p14:creationId xmlns:p14="http://schemas.microsoft.com/office/powerpoint/2010/main" val="117219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p:cNvSpPr>
          <p:nvPr>
            <p:ph type="sldImg"/>
          </p:nvPr>
        </p:nvSpPr>
        <p:spPr>
          <a:xfrm>
            <a:off x="393700" y="692150"/>
            <a:ext cx="6070600" cy="3416300"/>
          </a:xfrm>
          <a:ln cap="flat"/>
        </p:spPr>
      </p:sp>
      <p:sp>
        <p:nvSpPr>
          <p:cNvPr id="56323" name="Rectangle 3"/>
          <p:cNvSpPr>
            <a:spLocks noGrp="1" noChangeArrowheads="1"/>
          </p:cNvSpPr>
          <p:nvPr>
            <p:ph type="body" idx="1"/>
          </p:nvPr>
        </p:nvSpPr>
        <p:spPr>
          <a:noFill/>
          <a:ln w="12700"/>
        </p:spPr>
        <p:txBody>
          <a:bodyPr/>
          <a:lstStyle/>
          <a:p>
            <a:r>
              <a:rPr lang="en-US" dirty="0">
                <a:latin typeface="Arial" charset="0"/>
                <a:ea typeface="ＭＳ Ｐゴシック" charset="-128"/>
              </a:rPr>
              <a:t>• The primary risk factors for developing a MSDs at work are the postures, forces, and repetition required by each task performed during the day.  Posture closer to full ROM will cause more loading on muscle/joint. Force could be; operating a control, manual handling or direct force on the body (palm, elbows, knees)</a:t>
            </a:r>
          </a:p>
          <a:p>
            <a:pPr>
              <a:buFontTx/>
              <a:buChar char="•"/>
            </a:pPr>
            <a:r>
              <a:rPr lang="en-US" dirty="0">
                <a:latin typeface="Arial" charset="0"/>
                <a:ea typeface="ＭＳ Ｐゴシック" charset="-128"/>
              </a:rPr>
              <a:t>  The combined effect of these primary risk factors increase the risk of developing a MSD.  </a:t>
            </a:r>
          </a:p>
          <a:p>
            <a:pPr lvl="1">
              <a:buFontTx/>
              <a:buChar char="•"/>
            </a:pPr>
            <a:r>
              <a:rPr lang="en-US" dirty="0">
                <a:latin typeface="Arial" charset="0"/>
                <a:ea typeface="ＭＳ Ｐゴシック" charset="-128"/>
              </a:rPr>
              <a:t> A job with low forces, but high repetitions and poor postures (keyboard work) may cause symptom development.   </a:t>
            </a:r>
          </a:p>
          <a:p>
            <a:pPr lvl="1">
              <a:buFontTx/>
              <a:buChar char="•"/>
            </a:pPr>
            <a:r>
              <a:rPr lang="en-US" dirty="0">
                <a:latin typeface="Arial" charset="0"/>
                <a:ea typeface="ＭＳ Ｐゴシック" charset="-128"/>
              </a:rPr>
              <a:t> Alternatively, there might be a job with relatively few repetitions, but high force and poor postures that could produce the same MSD problems. </a:t>
            </a:r>
          </a:p>
          <a:p>
            <a:r>
              <a:rPr lang="en-US" dirty="0">
                <a:latin typeface="Arial" charset="0"/>
                <a:ea typeface="ＭＳ Ｐゴシック" charset="-128"/>
              </a:rPr>
              <a:t>• Other workplace factors such as cool temperatures, hand/arm vibration, and fatigue contribute to the development of CTDs.</a:t>
            </a:r>
          </a:p>
          <a:p>
            <a:r>
              <a:rPr lang="en-US" dirty="0">
                <a:latin typeface="Arial" charset="0"/>
                <a:ea typeface="ＭＳ Ｐゴシック" charset="-128"/>
              </a:rPr>
              <a:t>• Because the development of CTDs can be the result of many different combinations of factors, there are no absolute limits that define acceptable forces or repetitions. However, the Ergo Job Analyzer which will be discussed later attempts to capture many risk factors and assign relative risk.</a:t>
            </a:r>
          </a:p>
          <a:p>
            <a:r>
              <a:rPr lang="en-US" dirty="0">
                <a:latin typeface="Arial" charset="0"/>
                <a:ea typeface="ＭＳ Ｐゴシック" charset="-128"/>
              </a:rPr>
              <a:t>• So when you look at jobs with an "ergonomics eye" to identify MSD problems, focus in on the postures, forces required, and repetitiveness of the tasks and the root cause will become apparent.</a:t>
            </a:r>
          </a:p>
        </p:txBody>
      </p:sp>
    </p:spTree>
    <p:extLst>
      <p:ext uri="{BB962C8B-B14F-4D97-AF65-F5344CB8AC3E}">
        <p14:creationId xmlns:p14="http://schemas.microsoft.com/office/powerpoint/2010/main" val="218711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xfrm>
            <a:off x="393700" y="692150"/>
            <a:ext cx="6072188" cy="3416300"/>
          </a:xfr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solidFill>
            <a:srgbClr val="FFFFFF"/>
          </a:solidFill>
        </p:spPr>
        <p:txBody>
          <a:bodyPr wrap="square" numCol="1" anchor="t" anchorCtr="0" compatLnSpc="1">
            <a:prstTxWarp prst="textNoShape">
              <a:avLst/>
            </a:prstTxWarp>
          </a:bodyPr>
          <a:lstStyle/>
          <a:p>
            <a:pPr algn="ctr"/>
            <a:r>
              <a:rPr lang="en-US" sz="700" dirty="0">
                <a:latin typeface="Arial Rounded MT Bold" pitchFamily="34" charset="0"/>
                <a:ea typeface="MS PGothic" pitchFamily="34" charset="-128"/>
              </a:rPr>
              <a:t>When the musculoskeletal system is exposed  to these risk factors over a period of time, a degeneration </a:t>
            </a:r>
          </a:p>
          <a:p>
            <a:pPr algn="ctr"/>
            <a:r>
              <a:rPr lang="en-US" sz="700" dirty="0">
                <a:latin typeface="Arial Rounded MT Bold" pitchFamily="34" charset="0"/>
                <a:ea typeface="MS PGothic" pitchFamily="34" charset="-128"/>
              </a:rPr>
              <a:t>(wear &amp; tear) process occurs and physical symptoms such as pain </a:t>
            </a:r>
          </a:p>
          <a:p>
            <a:pPr algn="ctr"/>
            <a:r>
              <a:rPr lang="en-US" sz="700" dirty="0">
                <a:latin typeface="Arial Rounded MT Bold" pitchFamily="34" charset="0"/>
                <a:ea typeface="MS PGothic" pitchFamily="34" charset="-128"/>
              </a:rPr>
              <a:t>and swelling are reported.</a:t>
            </a:r>
          </a:p>
          <a:p>
            <a:r>
              <a:rPr lang="en-US" sz="700" dirty="0">
                <a:latin typeface="Arial" pitchFamily="34" charset="0"/>
                <a:ea typeface="MS PGothic" pitchFamily="34" charset="-128"/>
              </a:rPr>
              <a:t>Increasing magnitude of risk factors increases the risk of MSDs</a:t>
            </a:r>
          </a:p>
          <a:p>
            <a:pPr lvl="1"/>
            <a:r>
              <a:rPr lang="en-US" sz="700" dirty="0">
                <a:latin typeface="Arial" pitchFamily="34" charset="0"/>
                <a:ea typeface="MS PGothic" pitchFamily="34" charset="-128"/>
              </a:rPr>
              <a:t>Example, high force exertion has higher risk than low force exertion</a:t>
            </a:r>
          </a:p>
          <a:p>
            <a:pPr lvl="1"/>
            <a:r>
              <a:rPr lang="en-US" sz="700" dirty="0">
                <a:latin typeface="Arial" pitchFamily="34" charset="0"/>
                <a:ea typeface="MS PGothic" pitchFamily="34" charset="-128"/>
              </a:rPr>
              <a:t>Dose - Response relationship not yet clearly understood</a:t>
            </a:r>
          </a:p>
          <a:p>
            <a:r>
              <a:rPr lang="en-US" sz="700" dirty="0">
                <a:latin typeface="Arial" pitchFamily="34" charset="0"/>
                <a:ea typeface="MS PGothic" pitchFamily="34" charset="-128"/>
              </a:rPr>
              <a:t>Combining risk factors increases the risk of MSDs</a:t>
            </a:r>
          </a:p>
          <a:p>
            <a:pPr lvl="1"/>
            <a:r>
              <a:rPr lang="en-US" sz="700" dirty="0">
                <a:latin typeface="Arial" pitchFamily="34" charset="0"/>
                <a:ea typeface="MS PGothic" pitchFamily="34" charset="-128"/>
              </a:rPr>
              <a:t>Example:  High force + high repetition job has more risk than high force only job</a:t>
            </a:r>
          </a:p>
          <a:p>
            <a:pPr>
              <a:buFontTx/>
              <a:buChar char="•"/>
            </a:pPr>
            <a:r>
              <a:rPr lang="en-US" sz="700" dirty="0">
                <a:latin typeface="Arial" pitchFamily="34" charset="0"/>
                <a:ea typeface="MS PGothic" pitchFamily="34" charset="-128"/>
              </a:rPr>
              <a:t>Another way to look at the cumulative development of injuries is to examine the bucket theory.  The bucket can be seen as an individual’s tolerance to risk factors.</a:t>
            </a:r>
          </a:p>
          <a:p>
            <a:pPr>
              <a:buFontTx/>
              <a:buChar char="•"/>
            </a:pPr>
            <a:r>
              <a:rPr lang="en-US" sz="700" dirty="0">
                <a:latin typeface="Arial" pitchFamily="34" charset="0"/>
                <a:ea typeface="MS PGothic" pitchFamily="34" charset="-128"/>
              </a:rPr>
              <a:t> First examine situations and tasks that happen at work.</a:t>
            </a:r>
          </a:p>
          <a:p>
            <a:pPr lvl="1">
              <a:buFontTx/>
              <a:buChar char="•"/>
            </a:pPr>
            <a:r>
              <a:rPr lang="en-US" sz="700" dirty="0">
                <a:latin typeface="Arial" pitchFamily="34" charset="0"/>
                <a:ea typeface="MS PGothic" pitchFamily="34" charset="-128"/>
              </a:rPr>
              <a:t>Some things that may make symptoms worse are excessive overtime, a new and stiffer tool, parts that don’t fit, higher than normal production. </a:t>
            </a:r>
          </a:p>
          <a:p>
            <a:pPr>
              <a:buFontTx/>
              <a:buChar char="•"/>
            </a:pPr>
            <a:r>
              <a:rPr lang="en-US" sz="700" dirty="0">
                <a:latin typeface="Arial" pitchFamily="34" charset="0"/>
                <a:ea typeface="MS PGothic" pitchFamily="34" charset="-128"/>
              </a:rPr>
              <a:t> Next examine things people do at home, their hobbies, sports, general health and fitness level, etc.  Again, we are all 24-hour people and it is the combined effect of all we do that fills our buckets to capacity.</a:t>
            </a:r>
          </a:p>
          <a:p>
            <a:pPr>
              <a:buFontTx/>
              <a:buChar char="•"/>
            </a:pPr>
            <a:r>
              <a:rPr lang="en-US" sz="700" dirty="0">
                <a:latin typeface="Arial" pitchFamily="34" charset="0"/>
                <a:ea typeface="MS PGothic" pitchFamily="34" charset="-128"/>
              </a:rPr>
              <a:t> If we continue to fill the bucket throughout the day without rest and recovery, the bucket will rise to the level of discomfort, then pain, and will then overflow.  </a:t>
            </a:r>
          </a:p>
          <a:p>
            <a:pPr lvl="1">
              <a:buFontTx/>
              <a:buChar char="•"/>
            </a:pPr>
            <a:r>
              <a:rPr lang="en-US" sz="700" dirty="0">
                <a:latin typeface="Arial" pitchFamily="34" charset="0"/>
                <a:ea typeface="MS PGothic" pitchFamily="34" charset="-128"/>
              </a:rPr>
              <a:t>Some things that promote tissue healing include weekend recovery, a vacation or holiday, low production schedules, etc. </a:t>
            </a:r>
          </a:p>
          <a:p>
            <a:r>
              <a:rPr lang="en-US" sz="700" dirty="0">
                <a:latin typeface="Arial" pitchFamily="34" charset="0"/>
                <a:ea typeface="MS PGothic" pitchFamily="34" charset="-128"/>
              </a:rPr>
              <a:t>• Unfortunately, people tend to ignore pain.  They may also not associate the pain and discomfort with the job until the injury becomes serious and requires medical attention. My </a:t>
            </a:r>
            <a:r>
              <a:rPr lang="en-US" sz="700" u="sng" dirty="0">
                <a:latin typeface="Arial" pitchFamily="34" charset="0"/>
                <a:ea typeface="MS PGothic" pitchFamily="34" charset="-128"/>
              </a:rPr>
              <a:t>teaching mantra </a:t>
            </a:r>
            <a:r>
              <a:rPr lang="en-US" sz="700" dirty="0">
                <a:latin typeface="Arial" pitchFamily="34" charset="0"/>
                <a:ea typeface="MS PGothic" pitchFamily="34" charset="-128"/>
              </a:rPr>
              <a:t>is ‘take this advice/ coaching/feedback’ beyond the working hours! Tend to listen more if it becomes personal and their lives are affected.</a:t>
            </a:r>
          </a:p>
          <a:p>
            <a:endParaRPr lang="en-US" sz="700" dirty="0">
              <a:latin typeface="Arial" pitchFamily="34" charset="0"/>
              <a:ea typeface="MS PGothic" pitchFamily="34" charset="-128"/>
            </a:endParaRPr>
          </a:p>
          <a:p>
            <a:pPr algn="ctr"/>
            <a:endParaRPr lang="en-US" sz="700" dirty="0">
              <a:latin typeface="Arial Rounded MT Bold" pitchFamily="34" charset="0"/>
              <a:ea typeface="MS PGothic" pitchFamily="34" charset="-128"/>
            </a:endParaRPr>
          </a:p>
          <a:p>
            <a:endParaRPr lang="en-US" sz="700" dirty="0">
              <a:latin typeface="Arial" pitchFamily="34" charset="0"/>
              <a:ea typeface="MS PGothic" pitchFamily="34" charset="-128"/>
            </a:endParaRPr>
          </a:p>
        </p:txBody>
      </p:sp>
    </p:spTree>
    <p:extLst>
      <p:ext uri="{BB962C8B-B14F-4D97-AF65-F5344CB8AC3E}">
        <p14:creationId xmlns:p14="http://schemas.microsoft.com/office/powerpoint/2010/main" val="112164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xmlns="" id="{964409DF-9E34-8B53-3C70-C4D720FCBF1D}"/>
              </a:ext>
            </a:extLst>
          </p:cNvPr>
          <p:cNvSpPr>
            <a:spLocks noGrp="1" noRot="1" noChangeAspect="1" noChangeArrowheads="1" noTextEdit="1"/>
          </p:cNvSpPr>
          <p:nvPr>
            <p:ph type="sldImg"/>
          </p:nvPr>
        </p:nvSpPr>
        <p:spPr>
          <a:xfrm>
            <a:off x="393700" y="692150"/>
            <a:ext cx="6070600" cy="3416300"/>
          </a:xfrm>
          <a:ln cap="flat"/>
        </p:spPr>
      </p:sp>
      <p:sp>
        <p:nvSpPr>
          <p:cNvPr id="30723" name="Rectangle 3">
            <a:extLst>
              <a:ext uri="{FF2B5EF4-FFF2-40B4-BE49-F238E27FC236}">
                <a16:creationId xmlns:a16="http://schemas.microsoft.com/office/drawing/2014/main" xmlns="" id="{E3995E09-62B9-022A-063C-3D08765EFC0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t>Called anthropometry. 100 people off the street. Anthropometric data can vary by age, country of origin and gender + plus time data was collected. Very useful to provide some objectivity to your observations as you can start to build a stronger case for workplace or equipment change if you say x% of staff will find this not suitable for use! Generally, in workplace design we set 5-95% to accommodate 90% of population but for H&amp;S we may need to expand these limits to 100% e.g. openings in machine guarding should be minimal to allow the smallest finger to reach moving parts. Jaguar Cars – did have challenges with space in the sports car version selling the vehicle globally as vehicle sold on its style that was compromised with driving space. But being at the same table allows ergonomists to put their case forward. Can get around space by ensuring we build in adjustments to create driver space; wide door opening angles seat moving back and down and steering wheel moving up and out simultaneously! Can make individual modifications by the dealership. </a:t>
            </a:r>
          </a:p>
        </p:txBody>
      </p:sp>
    </p:spTree>
    <p:extLst>
      <p:ext uri="{BB962C8B-B14F-4D97-AF65-F5344CB8AC3E}">
        <p14:creationId xmlns:p14="http://schemas.microsoft.com/office/powerpoint/2010/main" val="325091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if you wanted to build in adjustment – how much? 2. Standing eye height for adjustment in screen height at standing w/s. 4. Elbow height for suitable working heights. Remember no footwear, clothing or PPE adjustments. Also remember these dimensions are static figures so important in initial design layouts but need to carry out functional fit tests. Example Jaguar cars – where drivers do not sit bolt upright with their legs straight out front, they tend to splay out when cruising, spread their arms on the armrests.</a:t>
            </a:r>
          </a:p>
        </p:txBody>
      </p:sp>
      <p:sp>
        <p:nvSpPr>
          <p:cNvPr id="4" name="Slide Number Placeholder 3"/>
          <p:cNvSpPr>
            <a:spLocks noGrp="1"/>
          </p:cNvSpPr>
          <p:nvPr>
            <p:ph type="sldNum" sz="quarter" idx="5"/>
          </p:nvPr>
        </p:nvSpPr>
        <p:spPr/>
        <p:txBody>
          <a:bodyPr/>
          <a:lstStyle/>
          <a:p>
            <a:fld id="{531BB8AD-FAE9-4A84-9A25-EBE56D73D132}" type="slidenum">
              <a:rPr lang="en-GB" smtClean="0"/>
              <a:t>14</a:t>
            </a:fld>
            <a:endParaRPr lang="en-GB"/>
          </a:p>
        </p:txBody>
      </p:sp>
    </p:spTree>
    <p:extLst>
      <p:ext uri="{BB962C8B-B14F-4D97-AF65-F5344CB8AC3E}">
        <p14:creationId xmlns:p14="http://schemas.microsoft.com/office/powerpoint/2010/main" val="4182317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Strength design here could be lifting a load or operating a tool</a:t>
            </a:r>
          </a:p>
        </p:txBody>
      </p:sp>
      <p:sp>
        <p:nvSpPr>
          <p:cNvPr id="4" name="Slide Number Placeholder 3"/>
          <p:cNvSpPr>
            <a:spLocks noGrp="1"/>
          </p:cNvSpPr>
          <p:nvPr>
            <p:ph type="sldNum" sz="quarter" idx="5"/>
          </p:nvPr>
        </p:nvSpPr>
        <p:spPr/>
        <p:txBody>
          <a:bodyPr/>
          <a:lstStyle/>
          <a:p>
            <a:fld id="{531BB8AD-FAE9-4A84-9A25-EBE56D73D132}" type="slidenum">
              <a:rPr lang="en-GB" smtClean="0"/>
              <a:t>15</a:t>
            </a:fld>
            <a:endParaRPr lang="en-GB"/>
          </a:p>
        </p:txBody>
      </p:sp>
    </p:spTree>
    <p:extLst>
      <p:ext uri="{BB962C8B-B14F-4D97-AF65-F5344CB8AC3E}">
        <p14:creationId xmlns:p14="http://schemas.microsoft.com/office/powerpoint/2010/main" val="130321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Glimpse inside Ethicon at J&amp;J where we manufactured surgical sutures attaching the needle to the suture</a:t>
            </a:r>
          </a:p>
        </p:txBody>
      </p:sp>
      <p:sp>
        <p:nvSpPr>
          <p:cNvPr id="4" name="Slide Number Placeholder 3"/>
          <p:cNvSpPr>
            <a:spLocks noGrp="1"/>
          </p:cNvSpPr>
          <p:nvPr>
            <p:ph type="sldNum" sz="quarter" idx="5"/>
          </p:nvPr>
        </p:nvSpPr>
        <p:spPr/>
        <p:txBody>
          <a:bodyPr/>
          <a:lstStyle/>
          <a:p>
            <a:fld id="{531BB8AD-FAE9-4A84-9A25-EBE56D73D132}" type="slidenum">
              <a:rPr lang="en-GB" smtClean="0"/>
              <a:t>16</a:t>
            </a:fld>
            <a:endParaRPr lang="en-GB"/>
          </a:p>
        </p:txBody>
      </p:sp>
    </p:spTree>
    <p:extLst>
      <p:ext uri="{BB962C8B-B14F-4D97-AF65-F5344CB8AC3E}">
        <p14:creationId xmlns:p14="http://schemas.microsoft.com/office/powerpoint/2010/main" val="2851323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Inspection tip for you – look down as well as up! Build adjustment for optimum posture above the desk but do not forget the adjustment underneath. Without both the person’s posture will be compromised. Also activation force for pedal strength needs to slightly above the weaker user to support and rest the foot particularly if repetitive movements.</a:t>
            </a:r>
          </a:p>
        </p:txBody>
      </p:sp>
      <p:sp>
        <p:nvSpPr>
          <p:cNvPr id="4" name="Slide Number Placeholder 3"/>
          <p:cNvSpPr>
            <a:spLocks noGrp="1"/>
          </p:cNvSpPr>
          <p:nvPr>
            <p:ph type="sldNum" sz="quarter" idx="5"/>
          </p:nvPr>
        </p:nvSpPr>
        <p:spPr/>
        <p:txBody>
          <a:bodyPr/>
          <a:lstStyle/>
          <a:p>
            <a:fld id="{531BB8AD-FAE9-4A84-9A25-EBE56D73D132}" type="slidenum">
              <a:rPr lang="en-GB" smtClean="0"/>
              <a:t>17</a:t>
            </a:fld>
            <a:endParaRPr lang="en-GB"/>
          </a:p>
        </p:txBody>
      </p:sp>
    </p:spTree>
    <p:extLst>
      <p:ext uri="{BB962C8B-B14F-4D97-AF65-F5344CB8AC3E}">
        <p14:creationId xmlns:p14="http://schemas.microsoft.com/office/powerpoint/2010/main" val="571237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Arranging a layout on a work desk you need to locate for the shortest user – hence the range figures. Not too close or you can get ‘the chicken wing effect’ where wrist bends / elbow moves back behind plane of shoulders. Remember when placing items – those that are most often used are the closest to operator and those most looked at should be in central visual zone. So mouse ‘does not wander’ and double screens located depending on most used monitor.</a:t>
            </a:r>
          </a:p>
        </p:txBody>
      </p:sp>
      <p:sp>
        <p:nvSpPr>
          <p:cNvPr id="4" name="Slide Number Placeholder 3"/>
          <p:cNvSpPr>
            <a:spLocks noGrp="1"/>
          </p:cNvSpPr>
          <p:nvPr>
            <p:ph type="sldNum" sz="quarter" idx="5"/>
          </p:nvPr>
        </p:nvSpPr>
        <p:spPr/>
        <p:txBody>
          <a:bodyPr/>
          <a:lstStyle/>
          <a:p>
            <a:fld id="{531BB8AD-FAE9-4A84-9A25-EBE56D73D132}" type="slidenum">
              <a:rPr lang="en-GB" smtClean="0"/>
              <a:t>18</a:t>
            </a:fld>
            <a:endParaRPr lang="en-GB"/>
          </a:p>
        </p:txBody>
      </p:sp>
    </p:spTree>
    <p:extLst>
      <p:ext uri="{BB962C8B-B14F-4D97-AF65-F5344CB8AC3E}">
        <p14:creationId xmlns:p14="http://schemas.microsoft.com/office/powerpoint/2010/main" val="3385667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Reach examples for domestic staff Solutions do not need to be expensive – duster types in the community</a:t>
            </a:r>
          </a:p>
        </p:txBody>
      </p:sp>
      <p:sp>
        <p:nvSpPr>
          <p:cNvPr id="4" name="Slide Number Placeholder 3"/>
          <p:cNvSpPr>
            <a:spLocks noGrp="1"/>
          </p:cNvSpPr>
          <p:nvPr>
            <p:ph type="sldNum" sz="quarter" idx="5"/>
          </p:nvPr>
        </p:nvSpPr>
        <p:spPr/>
        <p:txBody>
          <a:bodyPr/>
          <a:lstStyle/>
          <a:p>
            <a:fld id="{531BB8AD-FAE9-4A84-9A25-EBE56D73D132}" type="slidenum">
              <a:rPr lang="en-GB" smtClean="0"/>
              <a:t>19</a:t>
            </a:fld>
            <a:endParaRPr lang="en-GB"/>
          </a:p>
        </p:txBody>
      </p:sp>
    </p:spTree>
    <p:extLst>
      <p:ext uri="{BB962C8B-B14F-4D97-AF65-F5344CB8AC3E}">
        <p14:creationId xmlns:p14="http://schemas.microsoft.com/office/powerpoint/2010/main" val="228970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en-GB" dirty="0">
              <a:latin typeface="Calibri" pitchFamily="34" charset="0"/>
            </a:endParaRPr>
          </a:p>
        </p:txBody>
      </p:sp>
      <p:sp>
        <p:nvSpPr>
          <p:cNvPr id="11267"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lstStyle/>
          <a:p>
            <a:pPr algn="r"/>
            <a:r>
              <a:rPr lang="en-GB" sz="1200" dirty="0">
                <a:latin typeface="Calibri" pitchFamily="34" charset="0"/>
              </a:rPr>
              <a:t>6</a:t>
            </a:r>
          </a:p>
        </p:txBody>
      </p:sp>
      <p:sp>
        <p:nvSpPr>
          <p:cNvPr id="11268"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en-GB" dirty="0">
              <a:latin typeface="Calibri" pitchFamily="34" charset="0"/>
            </a:endParaRPr>
          </a:p>
        </p:txBody>
      </p:sp>
      <p:sp>
        <p:nvSpPr>
          <p:cNvPr id="11269"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en-GB" dirty="0">
              <a:latin typeface="Calibri" pitchFamily="34" charset="0"/>
            </a:endParaRPr>
          </a:p>
        </p:txBody>
      </p:sp>
      <p:sp>
        <p:nvSpPr>
          <p:cNvPr id="11270" name="Rectangle 6"/>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p:spPr>
      </p:sp>
      <p:sp>
        <p:nvSpPr>
          <p:cNvPr id="11271" name="Rectangle 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First interactive exercise is for</a:t>
            </a:r>
            <a:r>
              <a:rPr lang="en-US" baseline="0" dirty="0"/>
              <a:t> each operator to come up and indicate which body outline best fits their profile! Seriously though as an ergonomist we have to design our workstations, equipment, working methods to accommodate the most users. So to the left we have the men who are generally on average taller, have longer arm reaches and leg lengths and bulkier bodies. Whereas at the other end of the scale the female tend to be shorter, have less arm reach and leg length and are not as strong. When designing a workstation, equipment or product we need to avoid designing for </a:t>
            </a:r>
            <a:r>
              <a:rPr lang="en-US" u="sng" baseline="0" dirty="0"/>
              <a:t>Mr. or Mrs. AVERAGE </a:t>
            </a:r>
            <a:r>
              <a:rPr lang="en-US" baseline="0" dirty="0"/>
              <a:t>as we will be ignoring a lot of our users.</a:t>
            </a:r>
            <a:endParaRPr lang="en-US" dirty="0"/>
          </a:p>
        </p:txBody>
      </p:sp>
    </p:spTree>
    <p:extLst>
      <p:ext uri="{BB962C8B-B14F-4D97-AF65-F5344CB8AC3E}">
        <p14:creationId xmlns:p14="http://schemas.microsoft.com/office/powerpoint/2010/main" val="251294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on posture and the impact that table heights have on our backs, upper limbs and neck postures. </a:t>
            </a:r>
          </a:p>
          <a:p>
            <a:r>
              <a:rPr lang="en-GB" dirty="0"/>
              <a:t>People’s postures will tell us a lot about the suitability of the table height (</a:t>
            </a:r>
            <a:r>
              <a:rPr lang="en-GB" dirty="0" err="1"/>
              <a:t>th</a:t>
            </a:r>
            <a:r>
              <a:rPr lang="en-GB" dirty="0"/>
              <a:t>). </a:t>
            </a:r>
          </a:p>
          <a:p>
            <a:r>
              <a:rPr lang="en-GB" dirty="0"/>
              <a:t>Take fixed workbench, the person in green is leaning to the side (or even stooping forward form the side) leading to additional loading on the back muscles – (</a:t>
            </a:r>
            <a:r>
              <a:rPr lang="en-GB" dirty="0" err="1"/>
              <a:t>th</a:t>
            </a:r>
            <a:r>
              <a:rPr lang="en-GB" dirty="0"/>
              <a:t>) too low, person in blue has arms abducted loading the shoulders so </a:t>
            </a:r>
            <a:r>
              <a:rPr lang="en-GB" dirty="0" err="1"/>
              <a:t>th</a:t>
            </a:r>
            <a:r>
              <a:rPr lang="en-GB" dirty="0"/>
              <a:t> too high. Person in red has upper arms comfortably down by their side so </a:t>
            </a:r>
            <a:r>
              <a:rPr lang="en-GB" dirty="0" err="1"/>
              <a:t>th</a:t>
            </a:r>
            <a:r>
              <a:rPr lang="en-GB" dirty="0"/>
              <a:t> is ideal for this person.</a:t>
            </a:r>
          </a:p>
          <a:p>
            <a:r>
              <a:rPr lang="en-GB" dirty="0"/>
              <a:t>Does depend on what task is being performed, the working height of the hands and working techniques.</a:t>
            </a:r>
          </a:p>
          <a:p>
            <a:r>
              <a:rPr lang="en-GB" dirty="0"/>
              <a:t>Who do you design for – taller person with adjustments for the shorter staff</a:t>
            </a:r>
          </a:p>
        </p:txBody>
      </p:sp>
      <p:sp>
        <p:nvSpPr>
          <p:cNvPr id="4" name="Slide Number Placeholder 3"/>
          <p:cNvSpPr>
            <a:spLocks noGrp="1"/>
          </p:cNvSpPr>
          <p:nvPr>
            <p:ph type="sldNum" sz="quarter" idx="10"/>
          </p:nvPr>
        </p:nvSpPr>
        <p:spPr/>
        <p:txBody>
          <a:bodyPr/>
          <a:lstStyle/>
          <a:p>
            <a:fld id="{1C0D2D6E-AC36-47BF-B55F-C4978C9DD056}" type="slidenum">
              <a:rPr lang="en-GB" smtClean="0"/>
              <a:t>20</a:t>
            </a:fld>
            <a:endParaRPr lang="en-GB" dirty="0"/>
          </a:p>
        </p:txBody>
      </p:sp>
    </p:spTree>
    <p:extLst>
      <p:ext uri="{BB962C8B-B14F-4D97-AF65-F5344CB8AC3E}">
        <p14:creationId xmlns:p14="http://schemas.microsoft.com/office/powerpoint/2010/main" val="2243215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 at Hospital Sterilisation &amp; Disinfection Unit (HSDU) where we introduced height adjustable tables for stripping down contaminated instruments and then re-assembling kits after sterilisation. Guidance prepared for staff so they know </a:t>
            </a:r>
            <a:r>
              <a:rPr lang="en-GB" u="sng" dirty="0"/>
              <a:t>why</a:t>
            </a:r>
            <a:r>
              <a:rPr lang="en-GB" dirty="0"/>
              <a:t> these tables were introduced and </a:t>
            </a:r>
            <a:r>
              <a:rPr lang="en-GB" u="sng" dirty="0"/>
              <a:t>how</a:t>
            </a:r>
            <a:r>
              <a:rPr lang="en-GB" dirty="0"/>
              <a:t> to adjust. Latter is a key message. As mentioned table height depends on tasks with the heavier and more demanding tasks done well below elbow height. As tasks become less forceful and delicate the table height raises to above elbow height.</a:t>
            </a:r>
          </a:p>
        </p:txBody>
      </p:sp>
      <p:sp>
        <p:nvSpPr>
          <p:cNvPr id="4" name="Slide Number Placeholder 3"/>
          <p:cNvSpPr>
            <a:spLocks noGrp="1"/>
          </p:cNvSpPr>
          <p:nvPr>
            <p:ph type="sldNum" sz="quarter" idx="5"/>
          </p:nvPr>
        </p:nvSpPr>
        <p:spPr/>
        <p:txBody>
          <a:bodyPr/>
          <a:lstStyle/>
          <a:p>
            <a:fld id="{531BB8AD-FAE9-4A84-9A25-EBE56D73D132}" type="slidenum">
              <a:rPr lang="en-GB" smtClean="0"/>
              <a:t>21</a:t>
            </a:fld>
            <a:endParaRPr lang="en-GB"/>
          </a:p>
        </p:txBody>
      </p:sp>
    </p:spTree>
    <p:extLst>
      <p:ext uri="{BB962C8B-B14F-4D97-AF65-F5344CB8AC3E}">
        <p14:creationId xmlns:p14="http://schemas.microsoft.com/office/powerpoint/2010/main" val="3262027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heights is a big challenge when sinks involved. HSDU have purchased height adjustable sinks but there are other alternative cost effective solutions – sink spacers as demonstrated. Push back that staff did not like tells me we have not explained the </a:t>
            </a:r>
            <a:r>
              <a:rPr lang="en-GB" u="sng" dirty="0"/>
              <a:t>what </a:t>
            </a:r>
            <a:r>
              <a:rPr lang="en-GB" dirty="0"/>
              <a:t>the ergonomic/ postural issues and </a:t>
            </a:r>
            <a:r>
              <a:rPr lang="en-GB" u="sng" dirty="0"/>
              <a:t>why</a:t>
            </a:r>
            <a:r>
              <a:rPr lang="en-GB" dirty="0"/>
              <a:t> this solution is chosen</a:t>
            </a:r>
          </a:p>
        </p:txBody>
      </p:sp>
      <p:sp>
        <p:nvSpPr>
          <p:cNvPr id="4" name="Slide Number Placeholder 3"/>
          <p:cNvSpPr>
            <a:spLocks noGrp="1"/>
          </p:cNvSpPr>
          <p:nvPr>
            <p:ph type="sldNum" sz="quarter" idx="5"/>
          </p:nvPr>
        </p:nvSpPr>
        <p:spPr/>
        <p:txBody>
          <a:bodyPr/>
          <a:lstStyle/>
          <a:p>
            <a:fld id="{531BB8AD-FAE9-4A84-9A25-EBE56D73D132}" type="slidenum">
              <a:rPr lang="en-GB" smtClean="0"/>
              <a:t>22</a:t>
            </a:fld>
            <a:endParaRPr lang="en-GB"/>
          </a:p>
        </p:txBody>
      </p:sp>
    </p:spTree>
    <p:extLst>
      <p:ext uri="{BB962C8B-B14F-4D97-AF65-F5344CB8AC3E}">
        <p14:creationId xmlns:p14="http://schemas.microsoft.com/office/powerpoint/2010/main" val="2592996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a lot of this image posted in areas of NHS where a lot of handling takes place – stores, walk-in fridges, receiving areas! These are minimal figures but can be reduced if repetition increases, poor postures are required, load not easy to grasp, environmental constraints and handler cannot adopt a stable body position. Don’t forget the sitting filter where the elbow height load, close to the body, reduces to 3 and 5kg respectively!</a:t>
            </a:r>
          </a:p>
          <a:p>
            <a:r>
              <a:rPr lang="en-GB" dirty="0"/>
              <a:t>Not to regard them as safe weights for handling. Even the figure listed in the zones should be avoided or made less demanding wherever it is reasonably practicable to do so.</a:t>
            </a:r>
          </a:p>
        </p:txBody>
      </p:sp>
      <p:sp>
        <p:nvSpPr>
          <p:cNvPr id="4" name="Slide Number Placeholder 3"/>
          <p:cNvSpPr>
            <a:spLocks noGrp="1"/>
          </p:cNvSpPr>
          <p:nvPr>
            <p:ph type="sldNum" sz="quarter" idx="5"/>
          </p:nvPr>
        </p:nvSpPr>
        <p:spPr/>
        <p:txBody>
          <a:bodyPr/>
          <a:lstStyle/>
          <a:p>
            <a:fld id="{531BB8AD-FAE9-4A84-9A25-EBE56D73D132}" type="slidenum">
              <a:rPr lang="en-GB" smtClean="0"/>
              <a:t>23</a:t>
            </a:fld>
            <a:endParaRPr lang="en-GB"/>
          </a:p>
        </p:txBody>
      </p:sp>
    </p:spTree>
    <p:extLst>
      <p:ext uri="{BB962C8B-B14F-4D97-AF65-F5344CB8AC3E}">
        <p14:creationId xmlns:p14="http://schemas.microsoft.com/office/powerpoint/2010/main" val="717941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body" idx="1"/>
          </p:nvPr>
        </p:nvSpPr>
        <p:spPr>
          <a:noFill/>
          <a:ln>
            <a:solidFill>
              <a:schemeClr val="tx1"/>
            </a:solidFill>
          </a:ln>
        </p:spPr>
        <p:txBody>
          <a:bodyPr/>
          <a:lstStyle/>
          <a:p>
            <a:r>
              <a:rPr lang="en-US" dirty="0"/>
              <a:t>Useful aide</a:t>
            </a:r>
            <a:r>
              <a:rPr lang="en-US" baseline="0" dirty="0"/>
              <a:t> memoire for manual handling assessors</a:t>
            </a:r>
          </a:p>
          <a:p>
            <a:r>
              <a:rPr lang="en-US" dirty="0"/>
              <a:t>As you watch people work, you will want to be observant of these body landmarks: knuckles, elbow, shoulder, and top of head.</a:t>
            </a:r>
          </a:p>
          <a:p>
            <a:r>
              <a:rPr lang="en-US" dirty="0"/>
              <a:t>Knuckle height is important because any work done below knuckle height requires the person to stoop. If the work is above knuckle height, then the person can reach the work.</a:t>
            </a:r>
          </a:p>
          <a:p>
            <a:r>
              <a:rPr lang="en-US" dirty="0"/>
              <a:t>Elbow height is important because that is where most work should be done. Watch to see if the person is working too far above or too far below elbow height.</a:t>
            </a:r>
          </a:p>
          <a:p>
            <a:r>
              <a:rPr lang="en-US" dirty="0"/>
              <a:t>Shoulder height is important because work done above the shoulder height almost always requires use of the shoulder joint and shoulder muscles, and they can tire easily.</a:t>
            </a:r>
          </a:p>
          <a:p>
            <a:r>
              <a:rPr lang="en-US" dirty="0"/>
              <a:t>Finally, the top of the head is a good landmark because work done above the top of the head results in extensive use of the shoulder joint. Extended work in this position can result in damage to the shoulder joint.</a:t>
            </a:r>
          </a:p>
        </p:txBody>
      </p:sp>
      <p:sp>
        <p:nvSpPr>
          <p:cNvPr id="28675" name="Rectangle 1027"/>
          <p:cNvSpPr>
            <a:spLocks noGrp="1" noRot="1" noChangeAspect="1" noChangeArrowheads="1"/>
          </p:cNvSpPr>
          <p:nvPr>
            <p:ph type="sldImg"/>
          </p:nvPr>
        </p:nvSpPr>
        <p:spPr>
          <a:xfrm>
            <a:off x="393700" y="692150"/>
            <a:ext cx="6070600" cy="3416300"/>
          </a:xfrm>
          <a:ln cap="flat"/>
        </p:spPr>
      </p:sp>
    </p:spTree>
    <p:extLst>
      <p:ext uri="{BB962C8B-B14F-4D97-AF65-F5344CB8AC3E}">
        <p14:creationId xmlns:p14="http://schemas.microsoft.com/office/powerpoint/2010/main" val="1402022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start to implement control measures for MH and start to load onto carts/trolleys/cages/pallets etc. we start to develop other MH issues if we do not consider the design of the equipment, what surfaces we are moving across and how we perform the task. Two types of forces involved, generally the start up force tends to be the one to watch in terms of force level and effort required.</a:t>
            </a:r>
          </a:p>
        </p:txBody>
      </p:sp>
      <p:sp>
        <p:nvSpPr>
          <p:cNvPr id="4" name="Slide Number Placeholder 3"/>
          <p:cNvSpPr>
            <a:spLocks noGrp="1"/>
          </p:cNvSpPr>
          <p:nvPr>
            <p:ph type="sldNum" sz="quarter" idx="5"/>
          </p:nvPr>
        </p:nvSpPr>
        <p:spPr/>
        <p:txBody>
          <a:bodyPr/>
          <a:lstStyle/>
          <a:p>
            <a:fld id="{531BB8AD-FAE9-4A84-9A25-EBE56D73D132}" type="slidenum">
              <a:rPr lang="en-GB" smtClean="0"/>
              <a:t>25</a:t>
            </a:fld>
            <a:endParaRPr lang="en-GB"/>
          </a:p>
        </p:txBody>
      </p:sp>
    </p:spTree>
    <p:extLst>
      <p:ext uri="{BB962C8B-B14F-4D97-AF65-F5344CB8AC3E}">
        <p14:creationId xmlns:p14="http://schemas.microsoft.com/office/powerpoint/2010/main" val="3369496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efficient biomechanically to push as you can use the whole body particularly the legs. What if you push or pull by just using your arms maybe because of space restraints.  </a:t>
            </a:r>
          </a:p>
        </p:txBody>
      </p:sp>
      <p:sp>
        <p:nvSpPr>
          <p:cNvPr id="4" name="Slide Number Placeholder 3"/>
          <p:cNvSpPr>
            <a:spLocks noGrp="1"/>
          </p:cNvSpPr>
          <p:nvPr>
            <p:ph type="sldNum" sz="quarter" idx="5"/>
          </p:nvPr>
        </p:nvSpPr>
        <p:spPr/>
        <p:txBody>
          <a:bodyPr/>
          <a:lstStyle/>
          <a:p>
            <a:fld id="{531BB8AD-FAE9-4A84-9A25-EBE56D73D132}" type="slidenum">
              <a:rPr lang="en-GB" smtClean="0"/>
              <a:t>26</a:t>
            </a:fld>
            <a:endParaRPr lang="en-GB"/>
          </a:p>
        </p:txBody>
      </p:sp>
    </p:spTree>
    <p:extLst>
      <p:ext uri="{BB962C8B-B14F-4D97-AF65-F5344CB8AC3E}">
        <p14:creationId xmlns:p14="http://schemas.microsoft.com/office/powerpoint/2010/main" val="3203512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observed staff moving a trolley, in this case a food trolley after contents removed, standing to the side of the trolley and pulling/pushing across in front of their body like a twisting action to move the trolley. The resistance to overcome the momentum of the trolley and perhaps the misalignment of the swivel wheels can momentarily create high forces. Acceptable forces slightly higher when arms by the side nearer elbow height. Optimum performance figure on left and maximum on the right.</a:t>
            </a:r>
          </a:p>
        </p:txBody>
      </p:sp>
      <p:sp>
        <p:nvSpPr>
          <p:cNvPr id="4" name="Slide Number Placeholder 3"/>
          <p:cNvSpPr>
            <a:spLocks noGrp="1"/>
          </p:cNvSpPr>
          <p:nvPr>
            <p:ph type="sldNum" sz="quarter" idx="5"/>
          </p:nvPr>
        </p:nvSpPr>
        <p:spPr/>
        <p:txBody>
          <a:bodyPr/>
          <a:lstStyle/>
          <a:p>
            <a:fld id="{531BB8AD-FAE9-4A84-9A25-EBE56D73D132}" type="slidenum">
              <a:rPr lang="en-GB" smtClean="0"/>
              <a:t>27</a:t>
            </a:fld>
            <a:endParaRPr lang="en-GB"/>
          </a:p>
        </p:txBody>
      </p:sp>
    </p:spTree>
    <p:extLst>
      <p:ext uri="{BB962C8B-B14F-4D97-AF65-F5344CB8AC3E}">
        <p14:creationId xmlns:p14="http://schemas.microsoft.com/office/powerpoint/2010/main" val="3414365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600kg pallet load with 24 X 25kg</a:t>
            </a:r>
            <a:r>
              <a:rPr lang="en-GB" baseline="0" dirty="0"/>
              <a:t> sacks – start up load on smooth surface will be 12kg but 60kg for rough surface. Size and type of castor material can influence push / pulling force. Regular maintenance programmes to check wheels, castors particularly within domestic and porter jobs can ensure wheels </a:t>
            </a:r>
            <a:endParaRPr lang="en-US" dirty="0"/>
          </a:p>
        </p:txBody>
      </p:sp>
      <p:sp>
        <p:nvSpPr>
          <p:cNvPr id="4" name="Slide Number Placeholder 3"/>
          <p:cNvSpPr>
            <a:spLocks noGrp="1"/>
          </p:cNvSpPr>
          <p:nvPr>
            <p:ph type="sldNum" sz="quarter" idx="10"/>
          </p:nvPr>
        </p:nvSpPr>
        <p:spPr/>
        <p:txBody>
          <a:bodyPr/>
          <a:lstStyle/>
          <a:p>
            <a:fld id="{55A04EC9-C045-4A40-8D96-3DD3CC4448B9}" type="slidenum">
              <a:rPr lang="en-US" smtClean="0"/>
              <a:t>28</a:t>
            </a:fld>
            <a:endParaRPr lang="en-US" dirty="0"/>
          </a:p>
        </p:txBody>
      </p:sp>
    </p:spTree>
    <p:extLst>
      <p:ext uri="{BB962C8B-B14F-4D97-AF65-F5344CB8AC3E}">
        <p14:creationId xmlns:p14="http://schemas.microsoft.com/office/powerpoint/2010/main" val="3676923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Regular observation in my two years performing CAs in transport, stores, kitchen, estates is distance between pick-up and drop off point. Still performing the lifts but optimising the workplace to minimise amount of twisting and speed of work.</a:t>
            </a:r>
          </a:p>
        </p:txBody>
      </p:sp>
      <p:sp>
        <p:nvSpPr>
          <p:cNvPr id="4" name="Slide Number Placeholder 3"/>
          <p:cNvSpPr>
            <a:spLocks noGrp="1"/>
          </p:cNvSpPr>
          <p:nvPr>
            <p:ph type="sldNum" sz="quarter" idx="5"/>
          </p:nvPr>
        </p:nvSpPr>
        <p:spPr/>
        <p:txBody>
          <a:bodyPr/>
          <a:lstStyle/>
          <a:p>
            <a:fld id="{531BB8AD-FAE9-4A84-9A25-EBE56D73D132}" type="slidenum">
              <a:rPr lang="en-GB" smtClean="0"/>
              <a:t>29</a:t>
            </a:fld>
            <a:endParaRPr lang="en-GB"/>
          </a:p>
        </p:txBody>
      </p:sp>
    </p:spTree>
    <p:extLst>
      <p:ext uri="{BB962C8B-B14F-4D97-AF65-F5344CB8AC3E}">
        <p14:creationId xmlns:p14="http://schemas.microsoft.com/office/powerpoint/2010/main" val="42096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solidFill>
            <a:srgbClr val="FFFFFF"/>
          </a:solidFill>
        </p:spPr>
        <p:txBody>
          <a:bodyPr wrap="square" numCol="1" anchor="t" anchorCtr="0" compatLnSpc="1">
            <a:prstTxWarp prst="textNoShape">
              <a:avLst/>
            </a:prstTxWarp>
          </a:bodyPr>
          <a:lstStyle/>
          <a:p>
            <a:pPr eaLnBrk="1" hangingPunct="1">
              <a:spcBef>
                <a:spcPct val="0"/>
              </a:spcBef>
            </a:pPr>
            <a:r>
              <a:rPr lang="en-US" dirty="0">
                <a:latin typeface="Arial" pitchFamily="34" charset="0"/>
                <a:ea typeface="MS PGothic" pitchFamily="34" charset="-128"/>
              </a:rPr>
              <a:t>In order to accommodate the most workers </a:t>
            </a:r>
            <a:r>
              <a:rPr lang="en-US" baseline="0" dirty="0">
                <a:latin typeface="Arial" pitchFamily="34" charset="0"/>
                <a:ea typeface="MS PGothic" pitchFamily="34" charset="-128"/>
              </a:rPr>
              <a:t>we can provide some adjustment or we can design an optimum fixed workstation based on the range of users to maximise the comfort for MOST workers. So Heather here has a height adjustable bone wax melting pot table to: a) lower so that we can avoid awkward lifting postures when we load the top of the pot; b) raise the table so we can see the mould under the pot to avoid overfilling / spillage and; c) adjust for the different elbow heights to the ground when preparing the moulds for transfer to the chiller via a trolley.</a:t>
            </a:r>
          </a:p>
          <a:p>
            <a:pPr eaLnBrk="1" hangingPunct="1">
              <a:spcBef>
                <a:spcPct val="0"/>
              </a:spcBef>
            </a:pPr>
            <a:endParaRPr lang="en-US" baseline="0" dirty="0">
              <a:latin typeface="Arial" pitchFamily="34" charset="0"/>
              <a:ea typeface="MS PGothic" pitchFamily="34" charset="-128"/>
            </a:endParaRPr>
          </a:p>
          <a:p>
            <a:pPr eaLnBrk="1" hangingPunct="1">
              <a:spcBef>
                <a:spcPct val="0"/>
              </a:spcBef>
            </a:pPr>
            <a:r>
              <a:rPr lang="en-US" baseline="0" dirty="0">
                <a:latin typeface="Arial" pitchFamily="34" charset="0"/>
                <a:ea typeface="MS PGothic" pitchFamily="34" charset="-128"/>
              </a:rPr>
              <a:t>Alternatively we have Karen carrying out attaching at a fixed attaching table height to accommodate sufficient room under the table to comfortably place the legs on the footrest but also providing adjustment in the seat and attaching press / microscope to accommodate the different sitting eye heights, arm lengths and working methods.</a:t>
            </a:r>
            <a:endParaRPr lang="en-US" dirty="0">
              <a:latin typeface="Arial" pitchFamily="34" charset="0"/>
              <a:ea typeface="MS PGothic" pitchFamily="34" charset="-128"/>
            </a:endParaRPr>
          </a:p>
        </p:txBody>
      </p:sp>
    </p:spTree>
    <p:extLst>
      <p:ext uri="{BB962C8B-B14F-4D97-AF65-F5344CB8AC3E}">
        <p14:creationId xmlns:p14="http://schemas.microsoft.com/office/powerpoint/2010/main" val="3119677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couple of tools that allows a more deeper dive into specific risk factors lifting / lowering, carrying and team handling. Again breaking down the task into specific areas allowing the assessor to tackle small bite size improvements.</a:t>
            </a:r>
          </a:p>
        </p:txBody>
      </p:sp>
      <p:sp>
        <p:nvSpPr>
          <p:cNvPr id="4" name="Slide Number Placeholder 3"/>
          <p:cNvSpPr>
            <a:spLocks noGrp="1"/>
          </p:cNvSpPr>
          <p:nvPr>
            <p:ph type="sldNum" sz="quarter" idx="5"/>
          </p:nvPr>
        </p:nvSpPr>
        <p:spPr/>
        <p:txBody>
          <a:bodyPr/>
          <a:lstStyle/>
          <a:p>
            <a:fld id="{531BB8AD-FAE9-4A84-9A25-EBE56D73D132}" type="slidenum">
              <a:rPr lang="en-GB" smtClean="0"/>
              <a:t>31</a:t>
            </a:fld>
            <a:endParaRPr lang="en-GB"/>
          </a:p>
        </p:txBody>
      </p:sp>
    </p:spTree>
    <p:extLst>
      <p:ext uri="{BB962C8B-B14F-4D97-AF65-F5344CB8AC3E}">
        <p14:creationId xmlns:p14="http://schemas.microsoft.com/office/powerpoint/2010/main" val="1912968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NIOSH study in early 2000. Physical and individual risk factors but also these psychosocial and work organisational factors. Strong evidence that social support and job satisfaction have strong correlation with back disorders. Also competing demands and little control over work.</a:t>
            </a:r>
          </a:p>
        </p:txBody>
      </p:sp>
      <p:sp>
        <p:nvSpPr>
          <p:cNvPr id="4" name="Slide Number Placeholder 3"/>
          <p:cNvSpPr>
            <a:spLocks noGrp="1"/>
          </p:cNvSpPr>
          <p:nvPr>
            <p:ph type="sldNum" sz="quarter" idx="5"/>
          </p:nvPr>
        </p:nvSpPr>
        <p:spPr/>
        <p:txBody>
          <a:bodyPr/>
          <a:lstStyle/>
          <a:p>
            <a:fld id="{531BB8AD-FAE9-4A84-9A25-EBE56D73D132}" type="slidenum">
              <a:rPr lang="en-GB" smtClean="0"/>
              <a:t>32</a:t>
            </a:fld>
            <a:endParaRPr lang="en-GB"/>
          </a:p>
        </p:txBody>
      </p:sp>
    </p:spTree>
    <p:extLst>
      <p:ext uri="{BB962C8B-B14F-4D97-AF65-F5344CB8AC3E}">
        <p14:creationId xmlns:p14="http://schemas.microsoft.com/office/powerpoint/2010/main" val="1767707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Sensory (light/vision), mobility and physical strength and endurance. Nissan story with designers</a:t>
            </a:r>
          </a:p>
        </p:txBody>
      </p:sp>
      <p:sp>
        <p:nvSpPr>
          <p:cNvPr id="4" name="Slide Number Placeholder 3"/>
          <p:cNvSpPr>
            <a:spLocks noGrp="1"/>
          </p:cNvSpPr>
          <p:nvPr>
            <p:ph type="sldNum" sz="quarter" idx="5"/>
          </p:nvPr>
        </p:nvSpPr>
        <p:spPr/>
        <p:txBody>
          <a:bodyPr/>
          <a:lstStyle/>
          <a:p>
            <a:fld id="{531BB8AD-FAE9-4A84-9A25-EBE56D73D132}" type="slidenum">
              <a:rPr lang="en-GB" smtClean="0"/>
              <a:t>35</a:t>
            </a:fld>
            <a:endParaRPr lang="en-GB"/>
          </a:p>
        </p:txBody>
      </p:sp>
    </p:spTree>
    <p:extLst>
      <p:ext uri="{BB962C8B-B14F-4D97-AF65-F5344CB8AC3E}">
        <p14:creationId xmlns:p14="http://schemas.microsoft.com/office/powerpoint/2010/main" val="1655641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well designed work area benefits everyone!</a:t>
            </a:r>
          </a:p>
        </p:txBody>
      </p:sp>
      <p:sp>
        <p:nvSpPr>
          <p:cNvPr id="4" name="Slide Number Placeholder 3"/>
          <p:cNvSpPr>
            <a:spLocks noGrp="1"/>
          </p:cNvSpPr>
          <p:nvPr>
            <p:ph type="sldNum" sz="quarter" idx="5"/>
          </p:nvPr>
        </p:nvSpPr>
        <p:spPr/>
        <p:txBody>
          <a:bodyPr/>
          <a:lstStyle/>
          <a:p>
            <a:fld id="{531BB8AD-FAE9-4A84-9A25-EBE56D73D132}" type="slidenum">
              <a:rPr lang="en-GB" smtClean="0"/>
              <a:t>36</a:t>
            </a:fld>
            <a:endParaRPr lang="en-GB"/>
          </a:p>
        </p:txBody>
      </p:sp>
    </p:spTree>
    <p:extLst>
      <p:ext uri="{BB962C8B-B14F-4D97-AF65-F5344CB8AC3E}">
        <p14:creationId xmlns:p14="http://schemas.microsoft.com/office/powerpoint/2010/main" val="3086512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Person approach </a:t>
            </a:r>
          </a:p>
          <a:p>
            <a:r>
              <a:rPr lang="en-GB" dirty="0"/>
              <a:t>Longstanding and widespread tradition focussing on unsafe acts of people at the sharp end due to forgetfulness, inattention, poor motivation, carelessness, negligence and recklessness. Measure are to reduce unwanted variability in </a:t>
            </a:r>
            <a:r>
              <a:rPr lang="en-GB"/>
              <a:t>human behaviour. </a:t>
            </a:r>
            <a:endParaRPr lang="en-GB" dirty="0"/>
          </a:p>
          <a:p>
            <a:r>
              <a:rPr lang="en-GB" dirty="0"/>
              <a:t>System approach</a:t>
            </a:r>
          </a:p>
          <a:p>
            <a:r>
              <a:rPr lang="en-GB" dirty="0"/>
              <a:t>Humans are fallible and errors are to be expected. Errors seen as consequences rather than causes. Find those error traps by addressing the conditions of human work – look at the </a:t>
            </a:r>
            <a:r>
              <a:rPr lang="en-GB" u="sng" dirty="0"/>
              <a:t>blunt end </a:t>
            </a:r>
            <a:r>
              <a:rPr lang="en-GB" dirty="0"/>
              <a:t>of the process.</a:t>
            </a:r>
          </a:p>
        </p:txBody>
      </p:sp>
      <p:sp>
        <p:nvSpPr>
          <p:cNvPr id="4" name="Slide Number Placeholder 3"/>
          <p:cNvSpPr>
            <a:spLocks noGrp="1"/>
          </p:cNvSpPr>
          <p:nvPr>
            <p:ph type="sldNum" sz="quarter" idx="5"/>
          </p:nvPr>
        </p:nvSpPr>
        <p:spPr/>
        <p:txBody>
          <a:bodyPr/>
          <a:lstStyle/>
          <a:p>
            <a:fld id="{531BB8AD-FAE9-4A84-9A25-EBE56D73D132}" type="slidenum">
              <a:rPr lang="en-GB" smtClean="0"/>
              <a:t>39</a:t>
            </a:fld>
            <a:endParaRPr lang="en-GB"/>
          </a:p>
        </p:txBody>
      </p:sp>
    </p:spTree>
    <p:extLst>
      <p:ext uri="{BB962C8B-B14F-4D97-AF65-F5344CB8AC3E}">
        <p14:creationId xmlns:p14="http://schemas.microsoft.com/office/powerpoint/2010/main" val="404385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1BB8AD-FAE9-4A84-9A25-EBE56D73D132}" type="slidenum">
              <a:rPr lang="en-GB" smtClean="0"/>
              <a:t>43</a:t>
            </a:fld>
            <a:endParaRPr lang="en-GB"/>
          </a:p>
        </p:txBody>
      </p:sp>
    </p:spTree>
    <p:extLst>
      <p:ext uri="{BB962C8B-B14F-4D97-AF65-F5344CB8AC3E}">
        <p14:creationId xmlns:p14="http://schemas.microsoft.com/office/powerpoint/2010/main" val="113049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1BB8AD-FAE9-4A84-9A25-EBE56D73D132}" type="slidenum">
              <a:rPr lang="en-GB" smtClean="0"/>
              <a:t>44</a:t>
            </a:fld>
            <a:endParaRPr lang="en-GB"/>
          </a:p>
        </p:txBody>
      </p:sp>
    </p:spTree>
    <p:extLst>
      <p:ext uri="{BB962C8B-B14F-4D97-AF65-F5344CB8AC3E}">
        <p14:creationId xmlns:p14="http://schemas.microsoft.com/office/powerpoint/2010/main" val="1845650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1BB8AD-FAE9-4A84-9A25-EBE56D73D132}" type="slidenum">
              <a:rPr lang="en-GB" smtClean="0"/>
              <a:t>49</a:t>
            </a:fld>
            <a:endParaRPr lang="en-GB"/>
          </a:p>
        </p:txBody>
      </p:sp>
    </p:spTree>
    <p:extLst>
      <p:ext uri="{BB962C8B-B14F-4D97-AF65-F5344CB8AC3E}">
        <p14:creationId xmlns:p14="http://schemas.microsoft.com/office/powerpoint/2010/main" val="1367107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1BB8AD-FAE9-4A84-9A25-EBE56D73D132}" type="slidenum">
              <a:rPr lang="en-GB" smtClean="0"/>
              <a:t>50</a:t>
            </a:fld>
            <a:endParaRPr lang="en-GB"/>
          </a:p>
        </p:txBody>
      </p:sp>
    </p:spTree>
    <p:extLst>
      <p:ext uri="{BB962C8B-B14F-4D97-AF65-F5344CB8AC3E}">
        <p14:creationId xmlns:p14="http://schemas.microsoft.com/office/powerpoint/2010/main" val="4091496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1BB8AD-FAE9-4A84-9A25-EBE56D73D132}" type="slidenum">
              <a:rPr lang="en-GB" smtClean="0"/>
              <a:t>51</a:t>
            </a:fld>
            <a:endParaRPr lang="en-GB"/>
          </a:p>
        </p:txBody>
      </p:sp>
    </p:spTree>
    <p:extLst>
      <p:ext uri="{BB962C8B-B14F-4D97-AF65-F5344CB8AC3E}">
        <p14:creationId xmlns:p14="http://schemas.microsoft.com/office/powerpoint/2010/main" val="225033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solidFill>
            <a:srgbClr val="FFFFFF"/>
          </a:solidFill>
        </p:spPr>
        <p:txBody>
          <a:bodyPr wrap="square" numCol="1" anchor="t" anchorCtr="0" compatLnSpc="1">
            <a:prstTxWarp prst="textNoShape">
              <a:avLst/>
            </a:prstTxWarp>
          </a:bodyPr>
          <a:lstStyle/>
          <a:p>
            <a:pPr eaLnBrk="1" hangingPunct="1">
              <a:spcBef>
                <a:spcPct val="0"/>
              </a:spcBef>
            </a:pPr>
            <a:r>
              <a:rPr lang="en-US" dirty="0">
                <a:latin typeface="Arial" pitchFamily="34" charset="0"/>
                <a:ea typeface="MS PGothic" pitchFamily="34" charset="-128"/>
              </a:rPr>
              <a:t>If we try and fit the person to the job we will develop ergonomic, quality and safety problems. Here we see Anne</a:t>
            </a:r>
            <a:r>
              <a:rPr lang="en-US" baseline="0" dirty="0">
                <a:latin typeface="Arial" pitchFamily="34" charset="0"/>
                <a:ea typeface="MS PGothic" pitchFamily="34" charset="-128"/>
              </a:rPr>
              <a:t> McKay accessing the cassette loading door on the GZW and is having to stretch forward, bend her back and reach up above her shoulder joint. </a:t>
            </a:r>
            <a:r>
              <a:rPr lang="en-US" dirty="0">
                <a:latin typeface="Arial" pitchFamily="34" charset="0"/>
                <a:ea typeface="MS PGothic" pitchFamily="34" charset="-128"/>
              </a:rPr>
              <a:t>Now Anne is 5ft 3” tall which for a British adult female</a:t>
            </a:r>
            <a:r>
              <a:rPr lang="en-US" baseline="0" dirty="0">
                <a:latin typeface="Arial" pitchFamily="34" charset="0"/>
                <a:ea typeface="MS PGothic" pitchFamily="34" charset="-128"/>
              </a:rPr>
              <a:t> is about the average height. That means that 50% of female operators workers shorter than Anne would encounter similar and worse reach problems. Design okay for most male workers as most are taller than 5ft 3” ! So what is the solution? Employ taller operators, provide step, reduce desk width and allow desk to sit closer to zipper winder machine. Machine designed in isolation as worktable is required to inspect the work making sure the ‘tails’ of the suture are enclosed for later proper sterility.</a:t>
            </a:r>
          </a:p>
          <a:p>
            <a:pPr eaLnBrk="1" hangingPunct="1">
              <a:spcBef>
                <a:spcPct val="0"/>
              </a:spcBef>
            </a:pPr>
            <a:endParaRPr lang="en-US" baseline="0" dirty="0">
              <a:latin typeface="Arial" pitchFamily="34" charset="0"/>
              <a:ea typeface="MS PGothic" pitchFamily="34" charset="-128"/>
            </a:endParaRPr>
          </a:p>
          <a:p>
            <a:pPr eaLnBrk="1" hangingPunct="1">
              <a:spcBef>
                <a:spcPct val="0"/>
              </a:spcBef>
            </a:pPr>
            <a:r>
              <a:rPr lang="en-US" baseline="0" dirty="0">
                <a:latin typeface="Arial" pitchFamily="34" charset="0"/>
                <a:ea typeface="MS PGothic" pitchFamily="34" charset="-128"/>
              </a:rPr>
              <a:t>So if you see or know a worker who looks like this then there is a job for them on serving GZW machines! Longer arms will solve the reach problem, telescopic legs to avoid reaching above shoulder height and a longer neck to observe GZW operators on machine to see if they are running low on product material!</a:t>
            </a:r>
            <a:endParaRPr lang="en-US" dirty="0">
              <a:latin typeface="Arial" pitchFamily="34" charset="0"/>
              <a:ea typeface="MS PGothic" pitchFamily="34" charset="-128"/>
            </a:endParaRPr>
          </a:p>
          <a:p>
            <a:pPr eaLnBrk="1" hangingPunct="1">
              <a:spcBef>
                <a:spcPct val="0"/>
              </a:spcBef>
            </a:pPr>
            <a:endParaRPr lang="en-US" dirty="0">
              <a:latin typeface="Arial" pitchFamily="34" charset="0"/>
              <a:ea typeface="MS PGothic" pitchFamily="34" charset="-128"/>
            </a:endParaRPr>
          </a:p>
        </p:txBody>
      </p:sp>
    </p:spTree>
    <p:extLst>
      <p:ext uri="{BB962C8B-B14F-4D97-AF65-F5344CB8AC3E}">
        <p14:creationId xmlns:p14="http://schemas.microsoft.com/office/powerpoint/2010/main" val="3553937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Danger gives you a hint – glass rather than your back!</a:t>
            </a:r>
          </a:p>
        </p:txBody>
      </p:sp>
      <p:sp>
        <p:nvSpPr>
          <p:cNvPr id="4" name="Slide Number Placeholder 3"/>
          <p:cNvSpPr>
            <a:spLocks noGrp="1"/>
          </p:cNvSpPr>
          <p:nvPr>
            <p:ph type="sldNum" sz="quarter" idx="5"/>
          </p:nvPr>
        </p:nvSpPr>
        <p:spPr/>
        <p:txBody>
          <a:bodyPr/>
          <a:lstStyle/>
          <a:p>
            <a:fld id="{531BB8AD-FAE9-4A84-9A25-EBE56D73D132}" type="slidenum">
              <a:rPr lang="en-GB" smtClean="0"/>
              <a:t>52</a:t>
            </a:fld>
            <a:endParaRPr lang="en-GB"/>
          </a:p>
        </p:txBody>
      </p:sp>
    </p:spTree>
    <p:extLst>
      <p:ext uri="{BB962C8B-B14F-4D97-AF65-F5344CB8AC3E}">
        <p14:creationId xmlns:p14="http://schemas.microsoft.com/office/powerpoint/2010/main" val="3756251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Compliance is key. Any risk reduction strategy needs training + RA. Training not to be a substitute for RA. Paper from the European Agency for Safety and Health at Work on why MSDs are still so prevalent. </a:t>
            </a:r>
          </a:p>
          <a:p>
            <a:r>
              <a:rPr lang="en-GB" dirty="0"/>
              <a:t>Pulled out those most relevant for health &amp; social care; Shift in sectors (hospital to home care), changing workplace policies (no-lift) shifts exposure from backs to shoulders, unhealthy lifestyles, physical </a:t>
            </a:r>
            <a:r>
              <a:rPr lang="en-GB" dirty="0" err="1"/>
              <a:t>inacativity</a:t>
            </a:r>
            <a:r>
              <a:rPr lang="en-GB" dirty="0"/>
              <a:t> and raising obesity rates</a:t>
            </a:r>
          </a:p>
          <a:p>
            <a:r>
              <a:rPr lang="en-GB" dirty="0"/>
              <a:t>Changing workforce demographics (older workforce) and younger workforce coming to work with pre-growing proportion of sedentary jobs</a:t>
            </a:r>
          </a:p>
          <a:p>
            <a:r>
              <a:rPr lang="en-GB" dirty="0"/>
              <a:t>Importance of psychosocial risks</a:t>
            </a:r>
          </a:p>
          <a:p>
            <a:r>
              <a:rPr lang="en-GB" dirty="0"/>
              <a:t>Failure to reduce physical workforce hazards due to poor RAs and suitable control measures</a:t>
            </a:r>
          </a:p>
          <a:p>
            <a:r>
              <a:rPr lang="en-GB" dirty="0"/>
              <a:t>Lack of adequate work organisation and / or work design results</a:t>
            </a:r>
          </a:p>
          <a:p>
            <a:r>
              <a:rPr lang="en-GB" dirty="0"/>
              <a:t>Barriers and facilitators of preventing MSDs </a:t>
            </a:r>
          </a:p>
          <a:p>
            <a:r>
              <a:rPr lang="en-GB" dirty="0"/>
              <a:t>Evidence of Effectiveness of various interventions</a:t>
            </a:r>
          </a:p>
        </p:txBody>
      </p:sp>
      <p:sp>
        <p:nvSpPr>
          <p:cNvPr id="4" name="Slide Number Placeholder 3"/>
          <p:cNvSpPr>
            <a:spLocks noGrp="1"/>
          </p:cNvSpPr>
          <p:nvPr>
            <p:ph type="sldNum" sz="quarter" idx="5"/>
          </p:nvPr>
        </p:nvSpPr>
        <p:spPr/>
        <p:txBody>
          <a:bodyPr/>
          <a:lstStyle/>
          <a:p>
            <a:fld id="{531BB8AD-FAE9-4A84-9A25-EBE56D73D132}" type="slidenum">
              <a:rPr lang="en-GB" smtClean="0"/>
              <a:t>53</a:t>
            </a:fld>
            <a:endParaRPr lang="en-GB"/>
          </a:p>
        </p:txBody>
      </p:sp>
    </p:spTree>
    <p:extLst>
      <p:ext uri="{BB962C8B-B14F-4D97-AF65-F5344CB8AC3E}">
        <p14:creationId xmlns:p14="http://schemas.microsoft.com/office/powerpoint/2010/main" val="3498032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DFC028-2525-43FF-A2C2-C7F13D307440}" type="slidenum">
              <a:rPr lang="en-GB" smtClean="0"/>
              <a:t>54</a:t>
            </a:fld>
            <a:endParaRPr lang="en-GB" dirty="0"/>
          </a:p>
        </p:txBody>
      </p:sp>
    </p:spTree>
    <p:extLst>
      <p:ext uri="{BB962C8B-B14F-4D97-AF65-F5344CB8AC3E}">
        <p14:creationId xmlns:p14="http://schemas.microsoft.com/office/powerpoint/2010/main" val="229339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344C1D2B-8FD1-32F6-DDFB-D719AF5DAB85}"/>
              </a:ext>
            </a:extLst>
          </p:cNvPr>
          <p:cNvSpPr>
            <a:spLocks noGrp="1" noRot="1" noChangeAspect="1" noChangeArrowheads="1" noTextEdit="1"/>
          </p:cNvSpPr>
          <p:nvPr>
            <p:ph type="sldImg"/>
          </p:nvPr>
        </p:nvSpPr>
        <p:spPr>
          <a:xfrm>
            <a:off x="393700" y="692150"/>
            <a:ext cx="6070600" cy="3416300"/>
          </a:xfrm>
          <a:ln cap="flat"/>
        </p:spPr>
      </p:sp>
      <p:sp>
        <p:nvSpPr>
          <p:cNvPr id="31747" name="Rectangle 3">
            <a:extLst>
              <a:ext uri="{FF2B5EF4-FFF2-40B4-BE49-F238E27FC236}">
                <a16:creationId xmlns:a16="http://schemas.microsoft.com/office/drawing/2014/main" xmlns="" id="{144A6354-F459-ECC8-B5CE-27E65D46A07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34549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1BB8AD-FAE9-4A84-9A25-EBE56D73D132}" type="slidenum">
              <a:rPr lang="en-GB" smtClean="0"/>
              <a:t>77</a:t>
            </a:fld>
            <a:endParaRPr lang="en-GB"/>
          </a:p>
        </p:txBody>
      </p:sp>
    </p:spTree>
    <p:extLst>
      <p:ext uri="{BB962C8B-B14F-4D97-AF65-F5344CB8AC3E}">
        <p14:creationId xmlns:p14="http://schemas.microsoft.com/office/powerpoint/2010/main" val="263012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Demands of the task must balance the capabilities of the user based on their physical, physiological and cognitive ability. Interesting also to not what happens if the capabilities outweigh the demands. Low job satisfaction, short cuts etc.</a:t>
            </a: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DEE7B4-FA5F-443A-8622-90DEC4AD717C}" type="slidenum">
              <a:rPr lang="en-US" smtClean="0">
                <a:latin typeface="Arial" pitchFamily="34" charset="0"/>
                <a:cs typeface="Arial" pitchFamily="34" charset="0"/>
              </a:rPr>
              <a:pPr/>
              <a:t>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1412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Started my ergonomic career at Jaguar Cars in the styling department where we could apply ergonomic standards / data and then make modifications to the vehicle shape by shaving off plasticine with a potato peeler! It is a compromise with comfort / design versus style of the vehicle but at least we are sitting at the same table. Ergonomic input at design stage also means it is easier to introduce retrospective changes to the final design if additional features of production need to be added.</a:t>
            </a:r>
          </a:p>
        </p:txBody>
      </p:sp>
      <p:sp>
        <p:nvSpPr>
          <p:cNvPr id="4" name="Slide Number Placeholder 3"/>
          <p:cNvSpPr>
            <a:spLocks noGrp="1"/>
          </p:cNvSpPr>
          <p:nvPr>
            <p:ph type="sldNum" sz="quarter" idx="5"/>
          </p:nvPr>
        </p:nvSpPr>
        <p:spPr/>
        <p:txBody>
          <a:bodyPr/>
          <a:lstStyle/>
          <a:p>
            <a:fld id="{531BB8AD-FAE9-4A84-9A25-EBE56D73D132}" type="slidenum">
              <a:rPr lang="en-GB" smtClean="0"/>
              <a:t>6</a:t>
            </a:fld>
            <a:endParaRPr lang="en-GB"/>
          </a:p>
        </p:txBody>
      </p:sp>
    </p:spTree>
    <p:extLst>
      <p:ext uri="{BB962C8B-B14F-4D97-AF65-F5344CB8AC3E}">
        <p14:creationId xmlns:p14="http://schemas.microsoft.com/office/powerpoint/2010/main" val="74049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latest assignment at NHS Lothian is across different catering departments in the city and timing is perfect…………….need to consider the end users chefs + catering assistants who clean the boilers. Out of commission boilers is also spilling over to patients who complain they are not getting their hot soup and desserts! </a:t>
            </a:r>
          </a:p>
        </p:txBody>
      </p:sp>
      <p:sp>
        <p:nvSpPr>
          <p:cNvPr id="4" name="Slide Number Placeholder 3"/>
          <p:cNvSpPr>
            <a:spLocks noGrp="1"/>
          </p:cNvSpPr>
          <p:nvPr>
            <p:ph type="sldNum" sz="quarter" idx="5"/>
          </p:nvPr>
        </p:nvSpPr>
        <p:spPr/>
        <p:txBody>
          <a:bodyPr/>
          <a:lstStyle/>
          <a:p>
            <a:fld id="{531BB8AD-FAE9-4A84-9A25-EBE56D73D132}" type="slidenum">
              <a:rPr lang="en-GB" smtClean="0"/>
              <a:t>7</a:t>
            </a:fld>
            <a:endParaRPr lang="en-GB"/>
          </a:p>
        </p:txBody>
      </p:sp>
    </p:spTree>
    <p:extLst>
      <p:ext uri="{BB962C8B-B14F-4D97-AF65-F5344CB8AC3E}">
        <p14:creationId xmlns:p14="http://schemas.microsoft.com/office/powerpoint/2010/main" val="59406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build time in the project plan to evaluate design/process change and then re-visit if desired changes are not to the original design specification.</a:t>
            </a:r>
          </a:p>
        </p:txBody>
      </p:sp>
      <p:sp>
        <p:nvSpPr>
          <p:cNvPr id="4" name="Slide Number Placeholder 3"/>
          <p:cNvSpPr>
            <a:spLocks noGrp="1"/>
          </p:cNvSpPr>
          <p:nvPr>
            <p:ph type="sldNum" sz="quarter" idx="5"/>
          </p:nvPr>
        </p:nvSpPr>
        <p:spPr/>
        <p:txBody>
          <a:bodyPr/>
          <a:lstStyle/>
          <a:p>
            <a:fld id="{531BB8AD-FAE9-4A84-9A25-EBE56D73D132}" type="slidenum">
              <a:rPr lang="en-GB" smtClean="0"/>
              <a:t>8</a:t>
            </a:fld>
            <a:endParaRPr lang="en-GB"/>
          </a:p>
        </p:txBody>
      </p:sp>
    </p:spTree>
    <p:extLst>
      <p:ext uri="{BB962C8B-B14F-4D97-AF65-F5344CB8AC3E}">
        <p14:creationId xmlns:p14="http://schemas.microsoft.com/office/powerpoint/2010/main" val="30215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9A813BA1-11AF-DEC3-A09B-F34D004AE95C}"/>
              </a:ext>
            </a:extLst>
          </p:cNvPr>
          <p:cNvSpPr>
            <a:spLocks noGrp="1" noRot="1" noChangeAspect="1" noChangeArrowheads="1" noTextEdit="1"/>
          </p:cNvSpPr>
          <p:nvPr>
            <p:ph type="sldImg"/>
          </p:nvPr>
        </p:nvSpPr>
        <p:spPr>
          <a:xfrm>
            <a:off x="393700" y="692150"/>
            <a:ext cx="6070600" cy="3416300"/>
          </a:xfrm>
          <a:ln cap="flat"/>
        </p:spPr>
      </p:sp>
      <p:sp>
        <p:nvSpPr>
          <p:cNvPr id="24579" name="Rectangle 3">
            <a:extLst>
              <a:ext uri="{FF2B5EF4-FFF2-40B4-BE49-F238E27FC236}">
                <a16:creationId xmlns:a16="http://schemas.microsoft.com/office/drawing/2014/main" xmlns="" id="{B627F7DF-ED77-CF8F-BB26-4F01ED29B33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err="1"/>
              <a:t>Laurientian</a:t>
            </a:r>
            <a:r>
              <a:rPr lang="en-US" altLang="en-US" dirty="0"/>
              <a:t> library, Florence in early 16C. From dimensions of current layout you can estimate the ~ height of the seated person who is about 5ft 8” which was about the average height of a Florentine person in the 16C! Looks like Michelangelo was concerned with ease of accessibility, knee room when seated, reading height from inclined stand! Almost wanting to </a:t>
            </a:r>
            <a:r>
              <a:rPr lang="en-US" altLang="en-US" dirty="0" err="1"/>
              <a:t>optimise</a:t>
            </a:r>
            <a:r>
              <a:rPr lang="en-US" altLang="en-US" dirty="0"/>
              <a:t> the workplace design to match the quiet and learning library setting!</a:t>
            </a:r>
          </a:p>
        </p:txBody>
      </p:sp>
    </p:spTree>
    <p:extLst>
      <p:ext uri="{BB962C8B-B14F-4D97-AF65-F5344CB8AC3E}">
        <p14:creationId xmlns:p14="http://schemas.microsoft.com/office/powerpoint/2010/main" val="123544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844BD0-2EA9-251D-961E-C546D4C048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xmlns="" id="{004ECB3E-54A9-291B-A428-001F4A8B8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xmlns="" id="{A652BC84-D994-D4A4-3811-A17323320D27}"/>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5" name="Footer Placeholder 4">
            <a:extLst>
              <a:ext uri="{FF2B5EF4-FFF2-40B4-BE49-F238E27FC236}">
                <a16:creationId xmlns:a16="http://schemas.microsoft.com/office/drawing/2014/main" xmlns="" id="{977ACD2A-FC2B-A3DC-AE4B-46A787289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344878C-8130-6977-151E-03E25BF0C409}"/>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373725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5BC35F-0AAB-3214-C5BC-6A54BADF7E1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xmlns="" id="{76E2BD55-48F6-12BC-1359-2F108F58D0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4DB57845-F110-0359-D45F-B1FDC693F807}"/>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5" name="Footer Placeholder 4">
            <a:extLst>
              <a:ext uri="{FF2B5EF4-FFF2-40B4-BE49-F238E27FC236}">
                <a16:creationId xmlns:a16="http://schemas.microsoft.com/office/drawing/2014/main" xmlns="" id="{1D9B2EB2-762D-ADE6-C422-66604199C5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EEEEAC5-3F98-B5C2-44A7-DE876AD01094}"/>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55593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C92D85-F436-28D6-837A-D09EF50E5A7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xmlns="" id="{B92401C2-DF5D-CE8D-955B-7040681161F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480B21E0-BABB-EA17-BD36-0BE50193652A}"/>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5" name="Footer Placeholder 4">
            <a:extLst>
              <a:ext uri="{FF2B5EF4-FFF2-40B4-BE49-F238E27FC236}">
                <a16:creationId xmlns:a16="http://schemas.microsoft.com/office/drawing/2014/main" xmlns="" id="{52C71E91-2028-631D-C51D-ACFB60F435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14FB6B7-3772-1AA1-8105-BC7636B7BB61}"/>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168746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8C22EA-DD11-28CD-3725-96948F6158A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3C484DC6-3DD6-4FC4-ED71-B8E5D351217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969FE911-B63E-F652-DF86-1DE911789DD0}"/>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5" name="Footer Placeholder 4">
            <a:extLst>
              <a:ext uri="{FF2B5EF4-FFF2-40B4-BE49-F238E27FC236}">
                <a16:creationId xmlns:a16="http://schemas.microsoft.com/office/drawing/2014/main" xmlns="" id="{C9C21685-D410-0BBE-0551-2DA3107B4C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1B37EA5-E15B-1109-A4CF-2FCD110A1A8D}"/>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189096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D9766-A1B9-7C3E-E5A2-26834542C0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xmlns="" id="{3BAE2DD0-CBD7-3ED4-EA46-21A74166F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F1BD9D7E-E786-EEE8-6B5B-5ED1AAB55DA8}"/>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5" name="Footer Placeholder 4">
            <a:extLst>
              <a:ext uri="{FF2B5EF4-FFF2-40B4-BE49-F238E27FC236}">
                <a16:creationId xmlns:a16="http://schemas.microsoft.com/office/drawing/2014/main" xmlns="" id="{424ABD37-EFA0-FA8B-3EC6-D1878BE3D9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2E83957-93CC-A0E3-6358-A85932FA650C}"/>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291646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FC6E71-6E43-9BA4-7750-70C98E081D0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F6B9AA80-C332-61EF-4559-E0C9ED12C54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xmlns="" id="{D13C63DC-9EB1-7DA4-6D7A-8F45D9BD01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xmlns="" id="{A5547C59-3694-D7DD-31D2-C2E0EFFA8022}"/>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6" name="Footer Placeholder 5">
            <a:extLst>
              <a:ext uri="{FF2B5EF4-FFF2-40B4-BE49-F238E27FC236}">
                <a16:creationId xmlns:a16="http://schemas.microsoft.com/office/drawing/2014/main" xmlns="" id="{75DAB910-0B0F-6B8A-5060-41AA952E1F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F942C55-E16C-1546-7A4B-FC2186A6A393}"/>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3689878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55122E-D63A-6E92-4C86-032F40F6045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xmlns="" id="{1041A411-B614-59E0-6656-801CF019FB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967AC474-5E16-FE72-9C1B-EBB94B9E37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xmlns="" id="{D31FA2A1-1039-A02B-EB6B-9B5CD91C0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62708187-F549-F8E5-C2B9-602CA3C777E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xmlns="" id="{3947E371-ED5D-3A5C-473A-528A8BA8EC4C}"/>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8" name="Footer Placeholder 7">
            <a:extLst>
              <a:ext uri="{FF2B5EF4-FFF2-40B4-BE49-F238E27FC236}">
                <a16:creationId xmlns:a16="http://schemas.microsoft.com/office/drawing/2014/main" xmlns="" id="{EA773B5C-D003-5F7A-B159-DB23EAD4A3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D20B4D14-14B5-241F-9C7D-9B3267269F70}"/>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295490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B566F-01C5-9488-64C8-CF5FF35834A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xmlns="" id="{92A5A4E4-DC67-FE41-9033-2FD842B0DD9E}"/>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4" name="Footer Placeholder 3">
            <a:extLst>
              <a:ext uri="{FF2B5EF4-FFF2-40B4-BE49-F238E27FC236}">
                <a16:creationId xmlns:a16="http://schemas.microsoft.com/office/drawing/2014/main" xmlns="" id="{14E43541-47B3-CCEA-F5CE-D0FC8533A4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21F7DA53-B044-F956-0BDD-F82DBBF96D0D}"/>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276023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D8F950B-7D10-B93F-BB70-F669A3686EFF}"/>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3" name="Footer Placeholder 2">
            <a:extLst>
              <a:ext uri="{FF2B5EF4-FFF2-40B4-BE49-F238E27FC236}">
                <a16:creationId xmlns:a16="http://schemas.microsoft.com/office/drawing/2014/main" xmlns="" id="{AB7F480C-5BB6-9EEB-14DD-ED582A6862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5FECE47C-1999-E12F-998C-E568750A4A1C}"/>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415285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54633-E13B-D7FE-412B-C78AA1D428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xmlns="" id="{5570631F-A753-1B1D-EAA7-A372FC59E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xmlns="" id="{3B210F5B-A46F-8B2D-0972-E1D9EC740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11173C7F-E4A1-AC06-907C-C6015A2E512E}"/>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6" name="Footer Placeholder 5">
            <a:extLst>
              <a:ext uri="{FF2B5EF4-FFF2-40B4-BE49-F238E27FC236}">
                <a16:creationId xmlns:a16="http://schemas.microsoft.com/office/drawing/2014/main" xmlns="" id="{4A52A3D4-28A8-022D-7482-F95E988DBD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372E8D0-A7AC-C1CA-7EC5-1411D5D75005}"/>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9339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E4F8EE-E10A-E31F-2120-40D0F42AA65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xmlns="" id="{80240605-B6E3-87EE-039C-4D65896CF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A5693C14-0441-430B-5DC9-DE2EC85B4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6540763F-2C8C-12D0-0ACD-BA955EBDB3D8}"/>
              </a:ext>
            </a:extLst>
          </p:cNvPr>
          <p:cNvSpPr>
            <a:spLocks noGrp="1"/>
          </p:cNvSpPr>
          <p:nvPr>
            <p:ph type="dt" sz="half" idx="10"/>
          </p:nvPr>
        </p:nvSpPr>
        <p:spPr/>
        <p:txBody>
          <a:bodyPr/>
          <a:lstStyle/>
          <a:p>
            <a:fld id="{779EA90B-2B11-4510-A000-704B871E0DD0}" type="datetimeFigureOut">
              <a:rPr lang="en-GB" smtClean="0"/>
              <a:t>02/06/2023</a:t>
            </a:fld>
            <a:endParaRPr lang="en-GB"/>
          </a:p>
        </p:txBody>
      </p:sp>
      <p:sp>
        <p:nvSpPr>
          <p:cNvPr id="6" name="Footer Placeholder 5">
            <a:extLst>
              <a:ext uri="{FF2B5EF4-FFF2-40B4-BE49-F238E27FC236}">
                <a16:creationId xmlns:a16="http://schemas.microsoft.com/office/drawing/2014/main" xmlns="" id="{F24F7FED-FAA3-6AD9-218C-5FFDE2DF1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051B455-F2D0-F0E0-9735-127A8DA00CBD}"/>
              </a:ext>
            </a:extLst>
          </p:cNvPr>
          <p:cNvSpPr>
            <a:spLocks noGrp="1"/>
          </p:cNvSpPr>
          <p:nvPr>
            <p:ph type="sldNum" sz="quarter" idx="12"/>
          </p:nvPr>
        </p:nvSpPr>
        <p:spPr/>
        <p:txBody>
          <a:bodyPr/>
          <a:lstStyle/>
          <a:p>
            <a:fld id="{AEB77BD1-6398-4894-8F27-B8901EEBDC61}" type="slidenum">
              <a:rPr lang="en-GB" smtClean="0"/>
              <a:t>‹#›</a:t>
            </a:fld>
            <a:endParaRPr lang="en-GB"/>
          </a:p>
        </p:txBody>
      </p:sp>
    </p:spTree>
    <p:extLst>
      <p:ext uri="{BB962C8B-B14F-4D97-AF65-F5344CB8AC3E}">
        <p14:creationId xmlns:p14="http://schemas.microsoft.com/office/powerpoint/2010/main" val="311365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9541D47-1112-D85F-25ED-34721964A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xmlns="" id="{630B193C-2D8E-8F9A-0ABA-38D8DA63B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E4A12210-42AC-36E6-773B-45C1AF16D8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EA90B-2B11-4510-A000-704B871E0DD0}" type="datetimeFigureOut">
              <a:rPr lang="en-GB" smtClean="0"/>
              <a:t>02/06/2023</a:t>
            </a:fld>
            <a:endParaRPr lang="en-GB"/>
          </a:p>
        </p:txBody>
      </p:sp>
      <p:sp>
        <p:nvSpPr>
          <p:cNvPr id="5" name="Footer Placeholder 4">
            <a:extLst>
              <a:ext uri="{FF2B5EF4-FFF2-40B4-BE49-F238E27FC236}">
                <a16:creationId xmlns:a16="http://schemas.microsoft.com/office/drawing/2014/main" xmlns="" id="{12976443-5836-1AD6-8859-3016CBA44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B96B60A8-DBB8-4837-5A6F-A63A7B3F3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77BD1-6398-4894-8F27-B8901EEBDC61}" type="slidenum">
              <a:rPr lang="en-GB" smtClean="0"/>
              <a:t>‹#›</a:t>
            </a:fld>
            <a:endParaRPr lang="en-GB"/>
          </a:p>
        </p:txBody>
      </p:sp>
      <p:sp>
        <p:nvSpPr>
          <p:cNvPr id="9" name="TextBox 8">
            <a:extLst>
              <a:ext uri="{FF2B5EF4-FFF2-40B4-BE49-F238E27FC236}">
                <a16:creationId xmlns:a16="http://schemas.microsoft.com/office/drawing/2014/main" xmlns="" id="{5CDF0591-E1CC-A5DF-ACE1-30EDE27AB512}"/>
              </a:ext>
            </a:extLst>
          </p:cNvPr>
          <p:cNvSpPr txBox="1"/>
          <p:nvPr userDrawn="1">
            <p:extLst>
              <p:ext uri="{1162E1C5-73C7-4A58-AE30-91384D911F3F}">
                <p184:classification xmlns:p184="http://schemas.microsoft.com/office/powerpoint/2018/4/main" xmlns="" val="hdr"/>
              </p:ext>
            </p:extLst>
          </p:nvPr>
        </p:nvSpPr>
        <p:spPr>
          <a:xfrm>
            <a:off x="0" y="0"/>
            <a:ext cx="730250" cy="182880"/>
          </a:xfrm>
          <a:prstGeom prst="rect">
            <a:avLst/>
          </a:prstGeom>
        </p:spPr>
        <p:txBody>
          <a:bodyPr horzOverflow="overflow" lIns="0" tIns="0" rIns="0" bIns="0">
            <a:spAutoFit/>
          </a:bodyPr>
          <a:lstStyle/>
          <a:p>
            <a:pPr algn="l"/>
            <a:r>
              <a:rPr lang="en-GB" sz="1200">
                <a:solidFill>
                  <a:srgbClr val="000000"/>
                </a:solidFill>
                <a:latin typeface="Arial" panose="020B0604020202020204" pitchFamily="34" charset="0"/>
                <a:cs typeface="Arial" panose="020B0604020202020204" pitchFamily="34" charset="0"/>
              </a:rPr>
              <a:t>OFFICIAL</a:t>
            </a:r>
          </a:p>
        </p:txBody>
      </p:sp>
      <p:sp>
        <p:nvSpPr>
          <p:cNvPr id="10" name="TextBox 9">
            <a:extLst>
              <a:ext uri="{FF2B5EF4-FFF2-40B4-BE49-F238E27FC236}">
                <a16:creationId xmlns:a16="http://schemas.microsoft.com/office/drawing/2014/main" xmlns="" id="{65B01C53-E1DA-78BC-1D49-37255D37231B}"/>
              </a:ext>
            </a:extLst>
          </p:cNvPr>
          <p:cNvSpPr txBox="1"/>
          <p:nvPr userDrawn="1">
            <p:extLst>
              <p:ext uri="{1162E1C5-73C7-4A58-AE30-91384D911F3F}">
                <p184:classification xmlns:p184="http://schemas.microsoft.com/office/powerpoint/2018/4/main" xmlns="" val="ftr"/>
              </p:ext>
            </p:extLst>
          </p:nvPr>
        </p:nvSpPr>
        <p:spPr>
          <a:xfrm>
            <a:off x="0" y="6675120"/>
            <a:ext cx="730250" cy="182880"/>
          </a:xfrm>
          <a:prstGeom prst="rect">
            <a:avLst/>
          </a:prstGeom>
        </p:spPr>
        <p:txBody>
          <a:bodyPr horzOverflow="overflow" lIns="0" tIns="0" rIns="0" bIns="0">
            <a:spAutoFit/>
          </a:bodyPr>
          <a:lstStyle/>
          <a:p>
            <a:pPr algn="l"/>
            <a:r>
              <a:rPr lang="en-GB" sz="1200">
                <a:solidFill>
                  <a:srgbClr val="00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659853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47.jpeg"/><Relationship Id="rId5" Type="http://schemas.openxmlformats.org/officeDocument/2006/relationships/diagramQuickStyle" Target="../diagrams/quickStyle1.xml"/><Relationship Id="rId15" Type="http://schemas.openxmlformats.org/officeDocument/2006/relationships/image" Target="../media/image51.jpeg"/><Relationship Id="rId10" Type="http://schemas.openxmlformats.org/officeDocument/2006/relationships/hyperlink" Target="http://www.google.co.uk/url?url=http://www.ryanandcalder.co.uk/Staff/&amp;rct=j&amp;frm=1&amp;q=&amp;esrc=s&amp;sa=U&amp;ei=1FiYU8mAKq-1sAT7joDYDQ&amp;ved=0CDAQ9QEwDQ&amp;usg=AFQjCNFM8nc8Xp-pIca_3T52uoHR9ehwTg" TargetMode="External"/><Relationship Id="rId4" Type="http://schemas.openxmlformats.org/officeDocument/2006/relationships/diagramLayout" Target="../diagrams/layout1.xml"/><Relationship Id="rId9" Type="http://schemas.openxmlformats.org/officeDocument/2006/relationships/image" Target="../media/image46.jpeg"/><Relationship Id="rId1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84.wmf"/><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www.cyberdyne.jp/english/" TargetMode="External"/><Relationship Id="rId2" Type="http://schemas.openxmlformats.org/officeDocument/2006/relationships/hyperlink" Target="https://www.bbc.co.uk/news/technology-44628872"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8.emf"/></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95350" y="268521"/>
            <a:ext cx="10610850" cy="1752600"/>
          </a:xfrm>
        </p:spPr>
        <p:txBody>
          <a:bodyPr>
            <a:normAutofit/>
          </a:bodyPr>
          <a:lstStyle/>
          <a:p>
            <a:pPr algn="ctr" eaLnBrk="1" hangingPunct="1"/>
            <a:r>
              <a:rPr lang="en-GB" sz="5000" dirty="0"/>
              <a:t>Introduction to Ergonomics and Human Factors</a:t>
            </a:r>
          </a:p>
        </p:txBody>
      </p:sp>
      <p:sp>
        <p:nvSpPr>
          <p:cNvPr id="4099" name="Rectangle 3"/>
          <p:cNvSpPr>
            <a:spLocks noGrp="1" noChangeArrowheads="1"/>
          </p:cNvSpPr>
          <p:nvPr>
            <p:ph type="subTitle" idx="1"/>
          </p:nvPr>
        </p:nvSpPr>
        <p:spPr>
          <a:xfrm>
            <a:off x="689248" y="3622949"/>
            <a:ext cx="4758680" cy="2575520"/>
          </a:xfrm>
        </p:spPr>
        <p:txBody>
          <a:bodyPr/>
          <a:lstStyle/>
          <a:p>
            <a:pPr algn="ctr" eaLnBrk="1" hangingPunct="1"/>
            <a:endParaRPr lang="en-GB" sz="2000" dirty="0"/>
          </a:p>
          <a:p>
            <a:pPr eaLnBrk="1" hangingPunct="1"/>
            <a:r>
              <a:rPr lang="en-GB" sz="2000" dirty="0"/>
              <a:t>Kevin Tesh BSc (Hons) PhD </a:t>
            </a:r>
            <a:r>
              <a:rPr lang="en-GB" sz="2000" dirty="0" err="1"/>
              <a:t>C.ErgHF</a:t>
            </a:r>
            <a:r>
              <a:rPr lang="en-GB" sz="2000" dirty="0"/>
              <a:t> FCIEHF</a:t>
            </a:r>
          </a:p>
          <a:p>
            <a:pPr eaLnBrk="1" hangingPunct="1"/>
            <a:r>
              <a:rPr lang="en-GB" sz="2000" dirty="0"/>
              <a:t>Chartered Ergonomist &amp; Human Factors Specialist  </a:t>
            </a:r>
          </a:p>
        </p:txBody>
      </p:sp>
      <p:sp>
        <p:nvSpPr>
          <p:cNvPr id="5" name="TextBox 4"/>
          <p:cNvSpPr txBox="1"/>
          <p:nvPr/>
        </p:nvSpPr>
        <p:spPr>
          <a:xfrm>
            <a:off x="2953473" y="2002988"/>
            <a:ext cx="6285054" cy="1200329"/>
          </a:xfrm>
          <a:prstGeom prst="rect">
            <a:avLst/>
          </a:prstGeom>
          <a:noFill/>
        </p:spPr>
        <p:txBody>
          <a:bodyPr wrap="none" rtlCol="0">
            <a:spAutoFit/>
          </a:bodyPr>
          <a:lstStyle/>
          <a:p>
            <a:pPr algn="ctr"/>
            <a:r>
              <a:rPr lang="en-GB" sz="3600" dirty="0"/>
              <a:t>Scottish Manual Handling Forum</a:t>
            </a:r>
          </a:p>
          <a:p>
            <a:pPr algn="ctr"/>
            <a:r>
              <a:rPr lang="en-GB" sz="3600" dirty="0"/>
              <a:t>May 2023</a:t>
            </a:r>
          </a:p>
        </p:txBody>
      </p:sp>
      <p:sp>
        <p:nvSpPr>
          <p:cNvPr id="18434" name="AutoShape 2" descr="data:image/jpeg;base64,/9j/4AAQSkZJRgABAQAAAQABAAD/2wCEAAkGBxQSEhIUERQWFRUUGRgZGBcUFBgYGBgWFxQYGBUXGBoaHCggGBolHxccITEhJSkrLi4uFx8zODMuNyguLi0BCgoKDg0OGhAQGiwkHyYvLCw0LCwsLCwsLi8sNCwsLywsLzQtLCwsLCwsLCwsLCwsLCwsLCwsLCwsLCwsLCwsLP/AABEIAK0BJAMBIgACEQEDEQH/xAAcAAACAgMBAQAAAAAAAAAAAAAABQQGAQMHAgj/xABDEAACAQMCAwUFBQQJAwUBAAABAgMABBESIQUTMQYiQVFhFDJxgZEHI0JSoWJygrEVM1NzkqKywdFjwvAWk7Ph8ST/xAAaAQEBAQEBAQEAAAAAAAAAAAAAAQMCBAUG/8QALBEAAgIBAwIFAwQDAAAAAAAAAAECEQMEITESQRMiUWFx0eHwBYGRoRRysf/aAAwDAQACEQMRAD8A7jRRRQBRRRQBRRRQBQKKKAKKKKAKKKKAKwTjrQaV2SyBGivGicaANfQyDBEhdDso6dNu8R4bgTReIY+aDlNOvIBOVxnIHU7fWtPBuIieJJBp7wzhXD4BJ05K7ZxjOOhyMnrSrh3AjBdc2II0bgr4hok05AB1YkBZRuRnfrgVDs5FtZbhgFuJpWJZoowjBdR0RyOz6MIMDSu+2SCSTVdFSb4LfRVZg7TSBvvoVVPFopeYyD8zqVU6f3cn0p3NxOFNnmjU/tSKP5muU0+Cyi48ol0VDTisDe7NEfhIp/3rfHco3uup+DA1Tk20UUUAUUUUAUUUUAUVDu+IKh0AF5CMiNMFseZzsi+rECtXs80n9ZJy1/JDufg0jDP+EKfWrQGGa0teRjq6D4sP+ai/0Jb/AIow585SZD9XJNe3trePGUhTOwyqLn/mmwJccob3SD8CDXuls3C7Yk5jiBUZJACsAc4ORggbHf0NY/o1l3gnkXyWQ81D8dffx8HFNgM6KV/0m0W10oQeEqkmI/vHrH/Ft+0aZg1AZooooAooooAooooAooooAooooAooooAooooArzJIFBLEADqScAfOvVVTtR2niQGJUSZsjIYBo1KkEZ/MwIB0joRuRVSF0R+LzR3DsYnu5172r2eYR24CrgxtJqVepySCzAgjIGRVbvbe30x6xGxTB1RqbiQkD8VxcHS+PRW33AFaOJcWlnxzXJA6L0UeWFGw/n61AZs9a6ujN5PQezdp5eUkSZEa7OTKzzOoGw5j6cZPXHQdK8wXxkTAZY8A/drsFQfiZv0CqN9+8ACaSq1anhUnJHTHifA5GR0OMnGfOuJQUjTFqZQGiWumVGt4nlmYZWSaRkjVemvA6r5EhifAnBxv4jBFlIMlbmc5ZrdSoLAEvI65xo9Wz9aiR8YmCkd3WfelLFi2NlOnA2A2C5GPM1pjvJIwWjCM7KVLv7w1MCzHA72QAMZGNPrWXRK9j1S1GJqn3/r7iPijywyvE418vH3ka5DAgEZXqp8DjI/lWu1v1bcqreukZH6bU2SPGcnJJyxPUnzP/nQCol7wxH3Xuv8AmH+/mPQ1uro+dJpydcFg7P8AaV7VtQLSQHeSPJbSPF4s+6R1KDY77A711mGUOqspBVgCCOhBGQRXztbzvE+l9j/lYea/8dRXXvsxvuZZCM9YGaP4L70f+RlqM7g3wy3UUUVDQKgX1yxYQxbORlmxkRpnGrHixIIUehPQGpdxMEVnY4VQWJ8gBkmoPCV0qGkIEs5LsCRnJGQg89CgLt+XPjVBE43bm3tJ3t3MbRo8rPpV3kKIT3i4OSSBv5DAxUHivEp7RHR5OczxExsI/vFk1JGupU2dSZARgA90jfwm9oY5bgvbQyxxDQrSs6M78t2ZcKMhVzobvEt+7WeHR2xeMKxldlFwJWOrWMFFbUNsYc4UAAZyAKoKos6+wm2ugRyZ0jR7mRBKQZo3UnBJVhDKMtnPnjNenu7V7iCKVlmSJ5ZIFlXmytCYRGAoYF3QyO2nPvCPO4ANWOx4vaTi5mSJnMEhV/uGZ2dVAV41AJcFcYYdRXqw4xLPJKIrXRyiqu08gViSofSBGHzgMM5IxmgEo4EWaCHHLEqyC4i2bFkJWeKBiM7gvywBtpeUA7A1bYuKQFYisiaZWKR4OzMurKr6jQ3+Gk1xxiVInuSqBZZI0i5mUWOItpE0zAZwSS2NsAqNsk094cJOWvO5evfeLOgjJ0katxkfHqdzUYPUVzG7SIrBjGQrr10kqCAR6gg/Oltgns9xyB/VSIZIl/IUIEsa+Sd9WUeHeA2AAc4qjvcXPtVu00iNynQTIiDRFJcfdxxI/VyA+WJ69w4XIFEC80UUVAFFFFAFFFFAFFFFAFFFFAFFFFAFeXYAEk4A3JPQDzr0a5v2u7R+0ExRn7lTg/8AUI8T5p5Dx6+VVIjdEjtJ2uMmY7ckR9C4yGf93xVPXqfQdalmg1iujCUmwrBNZpffzEdKhyMA1YzSqC986wb/AH9KAb0VqglyK20AUVHurwR42JJ8B/MnyqI3GVG7KwHmMEfPx/ShSdcW6uMOMj9QfMHwPrVh+zi/aC6MMm63C91/DmR5IVsdGKat+h0Dx2qmTcWwM7AeBNK73iLPj310nYqW0tuCrYC7EYrieRQW5pii2zsi/aVbc0oySqgJHM0gjY41aQdWPkT6VcoZVdVZCGVgCCDkEEZBB8RXzDazb5BJUMFOTnvEE7H6fWuhcC7ftBaQwwxqzIDqeViEGWLKqhQWYhSPDArx49S02sh6pY/Q6bx/eHT+eSJD6q8yBx/hJpN26uJU9nFuCZ5OckO2wlaE4Y+AAUM2/wCXFVyw7dSXDpHOsQHMhYMhfwlXVkEYwBk5yOldNIr148sZxuO5m4tclJmvHmtOIXMBfW8SxRlUyxaOM5wpxvzJXXHgQfKtcHAWD3Jhdpp4YoraKSUp9yzKS7BVCoumOZGwBk6fEmp3D+1rTyYhhBjWRkbBd3GlyrE8tDGh2yAXzvuBVb4XxkXjXcmGEttO7M3NIEcFu+VEUQIy7qmksRjvHLHAStUQtfBuyq2s8bxs7qItDGSRidSYETBRhPdLKdvLHjTnhljyRIC2ovJJITjHvuSq/wAK6V/hqiWPGZ1F1IqTG5EatLzpQYk5rDlNHCjNiOMBvysVUkgls1u4jaTXY5ME1xyp8BpnYjUyBpDJFsNCZVFyoAPM2G2alMFj4ncxapRNcvCqkIQWjVCWjD4GpST3Tk7+dQl47aWENzFEHK2MaOy5LZM5JjRXY7ljjboNQpZCZ5Lma4jhdy0ZiCnCiO4eKHWZAxHcGnBZdXunAORnZD9nyF7oys2JHtQoDMVeK2hgAWRAQDl439cH1xQDSw49JcXCRKOWY2d5l97MJjXkZJ90sZQdv7Jx51lrZFWzt425haYyO+xLcljJJIxG2rmaAfVsbVJtnWAPcTLplnIAQDMhVc8mFQOrAZJA2BZz03qRwmyfW88wxLIAoQHIijBJCA9CxJyzDqcDcKKcAa0UUVyAooooAooooAooooAorGazQBRRUHjXEBbwvKfwjYebHZR8yRQFa7dcd0g28Z3P9YR4AjOgepBBPoR57UStk8xdizHJYkk+ZJyT9TWuujzylbA0UUUOQqNdwahUgmo9zdqo3NAJpoytK7ufqDgqdj/551LvuJhulJLojc+PmNv/ANqEckh3wniwyFY7jx8wPH/mrRG2QDXN4EJ9fjsfkR0+lWrsxdd3QxyV7u/p0/TFUqdqxhxVM4wM+tJbqUx+9j93o3yH4vhtVrxUO94crZl6csZkx4xDOr5rkt8AaHUVbInAOErNKhf+qiUkqNsjIAXPVcnA88A9DU7inBriVgYbNYVGR90Vw2+zYZsA4qz8I4YV1CMqqlVRtSas6WLAruMNudzkbjattqqPdcpZGcourCTZ0sCAwkVTgElgd+oyMACvBkisu59iGFY49L59RV2c4HdBo/adBijyeXKFlY5UqANsIB12Py3pl2h7OxyIzxxhZNj3MjIUdFVfE+mKkNw6W5keOKWfKHLEOkcaAnuqSIyzHY7DJ23IyMy/6Da0QyXFzK2M94ElQMZGQwPrudunSr4ClE5coRfScnuJyM91iBuDzWYfxIw/kTXYOw3akTQRi4YBvdSQnuuQNlJPSTHgd2G4/Fim9tOHK0dvfQppjuVBYY6MRlWxjbUN/jUT7OL+VJeTGqSLL3HjkIAIUncZ2LAA7eIrz4sksOVwl8fQxklJWjqPCeyscUcaSvJcFVAJldihI6kRA6Bk74x8zUqPs9bKEAiUaHZ1PiGdyz4brhixyvQg4xjaoR4YFuYkti0Sx/eTBHfQV3WOMR50DUckkDYR/tCi44eL9tUjOLaM/dqjMnMkVs85ipBKqR3B0yC2/dx9bc85N4RwOO2kmaFURJAmERAoXQGB6dc5z9aa0r/olx0urgDy+5b9WiJ/WvM3DlVS01zMVHUtKsYA9TGFxUBPu7uOJdUrqi+bsFH1NQDxN5draMn/AKsoZIx6gEapPkAD+YVBtZ7cNqtbd53/ALRVyP8A35iAw/dY1P8Aabs9LeJf37hs/MLEf51aBtsOGBG5jsZZiMGRh0B3Kxr0jTYbDrgZJO9MKVarz8tv8OZJ/PR/tQbm7XrBE/8AdznP0eMD9agGtFK4OORlgkoeCQ7BZl05J6BXGUc+isTTSoAooooAooooAooooAooooArn32k8S+9gt9wADIdjgsdSouemcK5x6Z8K6DS/jnCY7qF4pBs3QjqrDdXX1B3qojVo5CaK231lJbyNFOMOu4Ye7Ing6+nmPA7eRK2a+C1TztUTa1ySgdaWvxPypTfcQJ8aWQY33FgNhVdvuIFvGo1xck1FAzSjGeTsjBY1IBwuTWtYq9mLVt+Hx9f/qjOccWwilJxinFkCrKw6Nt/ENx9Rn6CoNpb74q/dmeyJvYrgA6ViXCkbap8alGfyrtnHUn03hviizzby6lBphwpQz6G91wUPwYYP86r/DZSDpIxnwPgRsR8jkfKm8EmlgfI1TrhkXj3aeW1sUCgiWRdOoDOlgArnPgRg/rTj7J7FLe0E/V5izyEncaSVCk+mMn1Y1vhIEki+GsSAfsS9/8A16x8qlXlqVDvbEESZ1wMQEfV3WKnrE++c7g4ORk5ryWo3D3PuOPWlk5tE/hllJccySGVoIZzlghBkJBGk7r93keRzg779Mdnp7oxXK3UiRW6M0bNI+Z077F1JA095WTDZ2z3QQRiFwfjb2iOsil4EYoLgf1RKjBywGEYdDnu6gQDsQJEFxDfXsaKTpkj1SqjghjAymItjI0kSOh6EjSM7VtjlXlZ5s0G7kt1+clou7e2kUWBUBTGNKKMBVXGgL5EYyP3T5VTV7EXFhOlxaSCVQ2XVgFYJ0Y7nDDHXcHYEV0kwKWDlV1gEBsDUAeoB6gbdKicY3QR/wBqyp/Ce9J/kVqksMJtN8nnUmiCgLxqu6vdku/gyRYGRt0ITSmR0LZp3GgUAAAADAA2AA6AVB4f33kl8CdCfuISCfm2o+oC1Hu7l55GggbSqbTSjqpIzyo/+oQQS34QR4nbZnJC7Udp2t0k9mge5kQqrBASsZcgDVp3Zt86V3xucZGYFzxG2SIzzSLcXKqGEU0iDlO2MLoXUkOknvPhiApJLYqbecFPtVlyrWHlWxZuY7gMC6lfuwFYse8zHUVycHJNRhwkCKSxjMCSymWZ+6Ty45JGCMiKACVGlBkr7vj0psBrf9poYkt3OrRcSCNSUZNOc99g4BVBjqfMGl3F+3dvCl26/eLbKg1Kw0vPJq0wKfFsAEnoA3oaZXBg9qgjmmUz8qRUjcqDIrlOY+nGCfu+g8CdqSxXHDQ80mrUsbM5yhaItJotsxYXEhGgRDTnGor41KBKg7ZI9ylvEokd4opAEdcjWW1sWJC6EAHTclsAda03Ha6CGTmFZjztY2bUix24l0yhScIJCrAYGW0jyrJls1gMcUayTIkBWOZCsutgIrUvrXUj/djfGQFzW69srWMpD7HJJpEGnRHlf/58mFQxYDubnTn8Rz1NXYGJ+0sZIiu440QgJMZJF5fOaMOYY1I1TEZGSAANQ6nIEyxueQYwHMltKQsbsSWjc7LGzHdkboGbcHAJORhe9nbSPDdmRo1jnzJE0hK+0NiFFZFcorh3U7fix61YrgxTc2BiGOka1B7yq+dJPl7pwfSgJlFL+BXLPCus5kTVG56ZkjYo5+BK5+BorkDCiiigCiiigCiiigCiiofGL3kwSyfkUkDzboo+ZwKA5P8AabxTn3QUEgW2QpH9ow77eu3dx6NVHlnJyG2b06EeY9P5U64jCSSSck7k+ZO5PzO/zpXLCG2P18QfSqeduyA0pFL7iamk8RXruPMf7j/ild0vlvRGWS62NSJmtoStMKHNSmjPrn061WZ4432MBM/Dx/4qSqBRv1NaoomLDwC7kAfQZ/X5VIlTNcm9Uj3YyAHJ6Df6V337OoEWxh0MGLZZyDn7xjl1PkQdsHpivnosABjLZZQdIztnf0q9cC7TvC4YNpbbLAZVwOgkT8X7www8D4VTSDrkkfaJwz2a9ZlGEm+9XyDbCUD+Lvfxmo0MmpQfOn/bTisd9ZhgNE9ueYFzlXjxiXlt+IAHVpIDd3pjeqrwqTKkeVUk1vZaOERJLJbiQsAWMTFW0nDgtFk+jjTj/qVdR2Pt/wAfMkH5XkOk/ELgMPQ1z3hmWJQHSWxpY9FkVg0bfJlB+VdW4RfCeGOQDGobr+VwSrqfUMCPlUaXNG+PJLppNmyWErEUgCIQpEYZcxqcYXKqR3R5Aiq9ayXUc5hK2kbOhkUxxPiQIwVwxDgqVLr1Bzr26GrFfTMkbuiNIyqSEUgM5A2UFiACfU1WbbU8cxlS5FxOhRnWLHKBB0pCScBVLE5zkncnpggOeC8SeUyq6KDG2nXG5eNz+IKSAdSnYjBAO2c5A0cZnPNVUPeVDp9JJmEcbfAASE+gNQYhcoioiTqqgBeTFaJgDoAJJmH6UmtlM0x5sF1cBXZipeIMrRjkoJNEixldXPOkEjptXSXcpZuJ8QSCJYYHTnELFChYEhjhVZlzkqvvH0U0ttpRHMLZZzAluYxoVVaa5dgJHdtSsTG2rBZQCW194Yphw14RKkPsZgfS0iakgxhCisQY3bDDmL1x1qN2m7TG2nigRY9cqO4eVyFAQgaQiBpHYkjoAOu+2KhBPc8Ou7pwySSxQ3Fy4lGlQ8aWz4hdS4OI35AOANzMDuCabcQW7aQHRK0ftGdEbRqwihX7vdmXuvINbb9AFxuagXfaoysIDqhlSeMFkyUmWILLciM9cLhlIIzjHmcauHdrZuZEsrxhXiW4lJAxbppLSQgqe+/fiA6nvk75FASH4bdXE08jxLEwdTGzsDtCjezxjQScGV3kZsDZguDuRFsuwL8mOCaRGWJ1y5QSCeONW5UbRthY1VnLaRqBYaupNaLntBeJNDzFk1YZuWw0R8sQtLJLKyxnmFQRHy1IwyZ/EKY9j4b553luZU0x5i0DU2ouRNIQcqFKs4j904ERGepN3BL4Z2QEdxDcM4ZlVzIAmA8zH7th5LGjOir5FfKp/FLGWWbKER8uIiJzg4kmOl3C+aIu2diZTWztJDJLGkEYYCZwkjqSpSHBaU6huCwXQCN8uD4VTZ+C3hwrxvIQWhVtY0vFChW2aZsghS0rSsRuTCBgnAqLcDO07FG3Yi1kRVNxz9EvMkG0CopI1gs+oM5ORk6fyimfCrC4gkcvNbESyNI55biR8nCjJkwulQqDY7KK18A7NJHNNLJEpcOgjdgCxCRLqlz1DO5cn0ApVxXgeiWaSOA4eVI9fKFxIqFWllnUSBixLlYgDkKBnGBQDG/42tnNMjEDmMJAD5GNFP8AmQ0VTe1UT64vai3MMZOHKl1QzSmNXKd0uFIBIzuDuetFdpItHXaKKKyIFFFFAFFFFAFVT7QrrTDHH+dsn4IM/wCorVrrnf2g3GbgL4JGn1kdyw+ka/WqiS4Kk6ZpfcWXlTOsNVPMVi7Qio8XD9Z22Pw2PxFNL5smpHCbcsyhRlmIVR5sxwo+p+QzUoqNXDezM0uVjibVlUVwheMO2CNRHugA6jnG3mdqt032WzAkK0TJgb8xkZmAGpnIiO5OehwBgY2rpXAuGC2gSIHJUZZvzOTl2+ZJ28BgVPpZuopHC+IfZ3PExcRyA43MeJVP0y3z0ikknB8EhssR1B6j4pgY+Yr6PqJxDhkU4xNGrjw1DceoPUH1FLI4HztJFiowcg10b7QOzkVqivEzEuSFiYFmYgZIVxuNhnv5+IrnypnfGPQ9R6UMpRaJ6TExOPIavmu/8sj4E1nh33b6D4EofipK5/T9a8Wa5yPMEfUYqfxu2K+zzDb2iCGX+PQElHyKg/x1exVvEYRPggjwNdE7KXWJHjz3Zl5yb9GGEnUfPQ/xlauaxS5VTvlugAySfQDr/t41auxuIZVe8JiG/IycRBn7rh36c0jAAJx3tskZqNrg0xwlTlWx0iisA1modhVQ+za75sV05zkXU6b+SyE7fNifixqwcSNwMG3ETYBykupdR204dc6fHqp6jpXMrrtDCSsaw8gI7vJE8gEftUs5XJcbEKVk3xtk4GwqSmoR3LFWdCvdr+0Pg0Nyn8Wu3cD6I30rV2ksYkEt7KZSYIWOhJ3jRlj1SYIUjJJ88jYbbUp7R9p4CsLxc15YpUdFSCUmTqsiJ3e9lGbcZA2J2qxXiC7txynUpLy21Y1BouYrOvUe8oK+mfTFdL1BVm7WcOiZREqzhdUyvCVmInnkcOocnSrHW+5YDGR4Yr3cX1pdWYaxEaaHQQsIUBSWWNXBjyPu2AcFmAyAr+IzTLinZBJ2nZ31GQ/dh1DJEBDy1AXx0l5HHTBk9KS8Ritg103KueVGpgZhJFEiFYhE7Qq7KxflhU1b7DC9Tmog+7K9oYeIfexRn7sYWRtBJVzvjSSV1aAcHyFbeM3M0DW8VpHD9/I4YyM40khpXfSq97OGJJYblRvmldjxq0tJ1tUM5bTCuZJiwUy7Rx6JJNQYDTnSmwYetarm+sr2SKVlkkKTS24V5HjjUpFJM0mgHS6ssWzYOQfTFAeO0PbOaG1lMcSvcxyMoEZMkZSLQ00ucAhFDBG27rsBk9a2v2ud7xkt2jeKMxLJDy356lstNIxB+7WNNPdZe8QVGDitvZy/E/Lins4oedbllWNxIBBlcRyroUx5EgIGMHveIrb2q4tyZIYYp44GkY69PLMnMcDkkoQxCMc5bSfDoMkP2BK7IyTOJpJnlOZHVRIgRNIYlHiBRXClWVSG8UPxNhqmPxi6zLEXX2iMoiJHAx5zctWaV9RIjgLMeh2CHvEnAtV/dCKJ5GGdIzgfiboqj1JwB8ajQKxxjs8L6eRycCMiIeulQxPyZyP4aKsvCbQxRIjHLYy5H4pGJaRvmxJ+dYq9TQJlFFV7tD2k5DcuJQ8uxbUSEjB6asbliNwo8NyRkZ4bSVsqVjy5k0ozflBP0Ga5fwbttdtBE0kiszKrE8kY3UE9GFWNe2odSPZ5GyZFOll0jSxUaiSMZHe6HY+Nc54edKFDgGJmTAOQMHu4JAyMY8K6XFmc21wXeDtzMPeWJ/k8f6gv/Kpydv1/FA5/u3jP+srVAMoo54qnHiM6Mvb+2wTIs0YA6tHqAx5mMtgeprnsXFJblDJcYMrMASowCFjUAgeGd60tOvjivJuloHO1RIrRdPgVj2oVDvrjPShmQicmr/8AZnwnXMZWHdgG3966/wDahP8A7gqh2wGct0GST5ADJP0rufZDhvs9pEhGHI1v++/eYfLOn4KKhpjW9jmiiiobBRRRQFH+1w5tI1zgtNHjHXukuceWymuSmuj/AGyXZAt0HgJHPx7qL+jN9K5sh2FUxyckqx94Vcrbs/LxC0sli0A28lzE7OfdjZgyYA3Y4CbbdetU+w96ug9ibfnxXtuJHiJaKQMjEEZXT4EHSTFgjIyCavYY+aIPZG0jSONpf6zAD6uuobOp8sMCNI2GKutxexhVUFCZcpGrHCu4QtoJwcbKfDwPWuRcYgRJ9STMuGw7Rh1kfSTr1K0pEYABJZyDjwp9Dcn2BJCSNU0DJrYll1Tatick4jyMk9Mk4rzNOL+T61KcV7fx9iy8C4toCvGGjjEgint2OREzScvXEfwgOQCo7pU5AHjea5TfXqifiMS5MksMeFXBzPJGoJ2OExhWOojpmr/D2mtSwQyhHbACSgxscnAwGAzk7ZGxJArWLdbnlyxSdx4K43am4tyYZEMtwVVtLBY1jyzBmLKMNDkDTjLnfPiQusYQ2ouqNIO8zhAO/wDiIA2XJYnbzNRuJTlnu5VBd3eQBQ255RMSJn8OyfIsTXrs7ZGKFiQFaRssqnKrkDYHx6AZ8Tk+NeTUSUk/Y9uPCoY7fLR7vbJSxmIkd1QgIkhGQNyAuQCT6nGwpfYndeSY7YgtqjVZ1lG+S6qBHzMEZKoWyDnfGC/qLCJJDcK8QZImX3cs2hlDK5TGfeDDu5OUzivPp8krqrr3PNNIvvBQ/Ij5kyztjPNVQocE5U4BI6Y+OKqUX2dAuXnuWkYsX1iCFJEdnLsY5Aupd2O+5wal9lZJOW7W5WRVcho2bCvqVZBJG+4VirjUMYZst3SSS8HHYhtNqgPlONAz5B8lGPwY19aLtWjzNUVmWOxU385a5yk2iXTJImZ2CIqR6Suo4MYHhuPWnDWdjm3bShwJIIyCSmI45VkRsHSdKrKuWzjLjxNarfsrHqjlVgz89p5GBbTIza8EKG06l1KA2CcRisw9lPuuVNMXVI2ij0xhAisNLOwJbXIRsTsMFthk1bIaT2hsrOBJEi5UcpcrhFj1pHGX5uCQShwAPE612wacJxJRbRzyKNTIh0xkPmRwMRxttrJY6Qds+lQ7/s0s0kDykScsrnWi7BWaTuADCkuIwf2Y8b5qZfcQgSRQ8i6lB0xKA7lugZUUF8gZG3gxoDfwvnaS1xpDMchE6RrgYTV+M+JbbcnG1RFf2mYad4YG6+Ek67ADzVN8/t4/IawyTXOzBoIT1GrE0g8sqfulPoSxz+GmsEKoqqihVUAKqjAAGwAA6CoDZRRRUBrnlCKzHooJPwAzXK4JSw1tu0mXb4vuf54HoBXT5riMgqxBBBBHoetc1vLB7d+WEkljH9XJGhbK+CuB7rDpk7HY56gYaiEpR8ppjaT3I0EoidtRwkhByeivgDBPgGAG/mPWkfaC0lhnZzGyRTbKzbBpFGTp9Cp6nroNPInLaw6MjKxVkfTkHAO+kkYKsD16GkfGHTksAQkROU72NTj8SZyI0GOuNwNh0zxizNeSSE8SluhQXNGo0z4JwpGXUZZZA3ikSDpsccyU/wAqdpwi1/ELk/NB/oYV6euHqjz+DIqOTRoNXWHhvDs9/mL/AHplC/Ns6R8zTW+4BaRIh9nDmQhYwoyXYgkAMTjGATknGAa6TT4J4T7nNdBrPJY+B+lX634daKXE0EUZUqvdYyAs+cIMAEuMZIAOxBpz/wCm7b+xj/w1R4Zz/s9wwyzRIRsx1N/dxkM31Olf4667b3TKMDHzpVY8IhhYtFGFYjBIznGc43PnU8Y8RUZpFUqHFnc6x5EVIpArY6bfOt4vnHj+lQo4opSOIP6fSsjiLeQoDlf2r32u7dAfcCJ8wC5/+QfSqqo2pxxuymkuJmlQMwkfU8RDIWLE4AbDDSCF8d1IztUIWZ8cj4o4/XTinUr5MZQld0ebJsNV37D3fLvI99plaIjzOOYh+Whh/HVPWyK94nbborNkk4A2HU019pMQjmRHfQ0bhjojUaJFJzrbUcgEbDx8atpclhGV8HaLm0SQASIr4ORqAOD5jPQ+tKOD9lobfTgvJoBCCUqQgI0nSAoBJXbUcnGRnc0tg7cBlVvZ5F1AHDugIyOhxnepMPbKM+/FIvqNLAf5s/QVn4kPVHo6ZUNZuBWzJy2t4Smc6eWuAT1IGNj61TVtIYJ7tBDOyMVjA9nuJk5YjDEBtDLpLSNtnw9KvNhxCOZdUThh49QQfJlO6n4itXFGJ5aI5QtImoqRqCjU5G/TVo0/AmstVpo6nE8Um0nW65239xCbgykQcDtpELW7OgywBilbCsCQw0MSoIOcqV65rWllcxHBUTL+aNgjHyyjnAPqGPwFO44uXNdJ0HN5ij9mVFYn/HzPpWy4kKozKpcgEhVwC2PAZIGfjX4bLrtXo9RPD1dSTrz77dt9mtvej6MJXC0Vdby4NyYhbEDRrVWZOZJ0H3ZDaX0kd7cECRdtjm49jezIskfLs8kpVnJOQrYyyp+zrZ23/PVV7TcYTkxNDkzP37dh3dDjYO5bAQb6SrEaslfE10HhN6s8McqnIdQc6Su/RhpO6kEEYPTFfq/0jU+Pi6pQ6Zf991e/Nr5R4s6afOxjh/DY4Obyl081zIw8NbABiB4Zxn4k1LIrNFfWMBa/ALYktyUVj1ZF0MfiVwax/QMPhzR8LiYf99M6KtsCs9n7c+8hf0kkkcfMMxBqZZ2UcS6Yo0jXyRQo+gFSKKlgKKKKAKKKKARTQMnUVrzT9kB6jNa/ZU/KKAoPabgckzBoCFMmmObO33eccxf21BIx4g/sik/Fux8rvA+mKUQk93UUBBH5CCuQQCMnw6iuqGzT8tY9hTy/WuXCLds6Umtjk7TmLaWF4R+0AF3O5yO6fkaDxKL+0T/EK6seHp6j515Xhkec4/lWD0sXwztZWcvhute0QaT+7UsPr7o+ZFWjg3BCyLazk6VIuGRGZQgdiIYldcbZRnYA9TjdTvcFgUeArbWuLFHHwcym5HP+H9n5orlpRarFEupUjg5Tk596RndkIZjvgDp47mvfajhFxI0DQROxC6xqKgK4dGCsvMGHwCC2TsSB1JF9orbqODm9095yp/a1giHKdlRpQpJGnRoZJCxzvn3cNpAJ61bLThjCKPvFsIu77Me6N29fOnLxKSCVBK9CQCR8PKvdRsCT2V/ymseyv+U08oqAr7RkdQRXlnwCeuATjzwOlWEivIiHkPpQHI+HPqijbqWUMT5lhqY/MkmvPFZjHFIylVZVJGs4G25z6YzvXSP/AEpZ5J9mjySSe7sSTk7dKl2/B7eP3IIl/djUfyFeVabzW2beLtwU/tJ2KeRLf2bQeUrs2tjmWXCiPOwBGC58B0HQnCFeCyRnVJbXBYfjdOac+Y5bMF+WK62BWa2lijL2+DhTaOTlvPIJ8GBU/RsV6VSfdVm/dRm/0g10K9uzkhTgDy8aje0v+Y/Wsv8AEj6s68Vle7OcNuOfHIsbRqp77SDRqTBymk95t8EZAAIznwNtu+G5Z5EOHPLIz7uqMsRk9cEMVPp0qGLhvzH61u47xj2eDWoDyNhY0LYDSEeJ8FABZj4BTW8IqCpHDbkypdsuLMl3G0AXXGgWcMe64PeSLI91l1FtWD74GDk482/auM/1kciEdSAHXP8AASfqBSaDhd3JHzmgdg5ZtSsrFskkvpyGw3UYHQil1tCVMuQQS7ZBGCCoCYI8D3az1X6Fota+ua83qnT+n9HUc04bIZ3fsLMxiM4eV+8URyvfffUkuIymWJx17zY3NNeGPdcNZbbEemRm5Yk1ckszFmMcgyyHqxiYHxwcb1Vr+45cbucDQCwycbqMgfpXU+0nDzdwRNCQzIyypvgMNJBGem6uSD0ziuoaCOjh0QlKX+zv9vg6WXqaUlt+bi7s1x6Z7iWO6bRvoRWRVLSAajpKMyqCu4RmLnc7AVZLe91SPGyMjLuM4IdM4DKQfPYg4I28xVH7P9m7eB1mvZYhJuBFK0WYwtw0lvh85yikADJxnHRRVxhDSO0hAVdLJFuCWDEFnJU4wdK4AOcAnxwNTJ8jKitFhAY440Zy5RVUu3vMVABY+p61vqECiiigCiiigCiiigCiiigCiiigCiiigCiiigCiiigCiiigCiiigCiiigCiiigCsEVmigFb8NbwIrweHv6fWm9FAI3tmXqpqkX/AAe61TCRXmWTUA6S4KIzZ0iN2Aj2wp0ZDBRmup1gio1ZU6OcW/ELmPChrpMYGOWZP9UbfpXvgvBI5ZJmmtmfLa+YTcRhmdmLgxs2nOd8qMd7oK6FylznAz8K91zCLg7Un/JXK+xSeOcKtIreR/Z44imhuZgArpdTkseg89+hpPw67klhVZZSVjVUCR6ki0qMKdW3NyBknJXyArpNzbrIul1DLkHBGRlSCNviAflUYcHt855EOfPlJn+VMsXNV1NFjKuUUazhEh0WsaufNR92vmXcDA+HU+Aq2WXAzGtvGGGiAlycd55W1Z9ETLscDzA2AOXSqAMAYHpWa5xYVj45EpuRptY2VQHfW2+WwB1JIAA6AZwPHA3JO9bqKK1OAooooAooooAooooD/9k="/>
          <p:cNvSpPr>
            <a:spLocks noChangeAspect="1" noChangeArrowheads="1"/>
          </p:cNvSpPr>
          <p:nvPr/>
        </p:nvSpPr>
        <p:spPr bwMode="auto">
          <a:xfrm>
            <a:off x="1524000" y="-795338"/>
            <a:ext cx="2781300" cy="1647826"/>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8436" name="Picture 4" descr="http://www.iso.org/iso/ergonomics.jpg"/>
          <p:cNvPicPr>
            <a:picLocks noChangeAspect="1" noChangeArrowheads="1"/>
          </p:cNvPicPr>
          <p:nvPr/>
        </p:nvPicPr>
        <p:blipFill>
          <a:blip r:embed="rId3" cstate="print"/>
          <a:srcRect/>
          <a:stretch>
            <a:fillRect/>
          </a:stretch>
        </p:blipFill>
        <p:spPr bwMode="auto">
          <a:xfrm>
            <a:off x="6096000" y="3427179"/>
            <a:ext cx="4762500" cy="281940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xmlns="" id="{CAC6DFB1-AF29-C9A2-E88E-A47CF5AA2832}"/>
              </a:ext>
            </a:extLst>
          </p:cNvPr>
          <p:cNvSpPr>
            <a:spLocks noGrp="1" noChangeArrowheads="1"/>
          </p:cNvSpPr>
          <p:nvPr>
            <p:ph type="title"/>
          </p:nvPr>
        </p:nvSpPr>
        <p:spPr>
          <a:xfrm>
            <a:off x="2209800" y="400050"/>
            <a:ext cx="7772400" cy="1504950"/>
          </a:xfrm>
        </p:spPr>
        <p:txBody>
          <a:bodyPr/>
          <a:lstStyle/>
          <a:p>
            <a:pPr algn="ctr">
              <a:defRPr/>
            </a:pPr>
            <a:r>
              <a:rPr lang="en-US" dirty="0"/>
              <a:t>Ergonomics explores:</a:t>
            </a:r>
          </a:p>
        </p:txBody>
      </p:sp>
      <p:sp>
        <p:nvSpPr>
          <p:cNvPr id="15363" name="Rectangle 3">
            <a:extLst>
              <a:ext uri="{FF2B5EF4-FFF2-40B4-BE49-F238E27FC236}">
                <a16:creationId xmlns:a16="http://schemas.microsoft.com/office/drawing/2014/main" xmlns="" id="{6E493252-B779-66DF-B638-779AB0BB7B34}"/>
              </a:ext>
            </a:extLst>
          </p:cNvPr>
          <p:cNvSpPr>
            <a:spLocks noGrp="1" noChangeArrowheads="1"/>
          </p:cNvSpPr>
          <p:nvPr>
            <p:ph type="body" sz="half" idx="1"/>
          </p:nvPr>
        </p:nvSpPr>
        <p:spPr>
          <a:xfrm>
            <a:off x="2209800" y="2076450"/>
            <a:ext cx="3810000" cy="4324350"/>
          </a:xfrm>
          <a:noFill/>
        </p:spPr>
        <p:txBody>
          <a:bodyPr/>
          <a:lstStyle/>
          <a:p>
            <a:r>
              <a:rPr lang="en-US" altLang="en-US" dirty="0"/>
              <a:t>Workstation design</a:t>
            </a:r>
          </a:p>
          <a:p>
            <a:r>
              <a:rPr lang="en-US" altLang="en-US" dirty="0"/>
              <a:t>Display layouts</a:t>
            </a:r>
          </a:p>
          <a:p>
            <a:r>
              <a:rPr lang="en-US" altLang="en-US" dirty="0"/>
              <a:t>Work methods</a:t>
            </a:r>
          </a:p>
          <a:p>
            <a:r>
              <a:rPr lang="en-US" altLang="en-US" dirty="0"/>
              <a:t>Tools</a:t>
            </a:r>
          </a:p>
          <a:p>
            <a:r>
              <a:rPr lang="en-US" altLang="en-US" dirty="0"/>
              <a:t>Equipment design</a:t>
            </a:r>
          </a:p>
          <a:p>
            <a:r>
              <a:rPr lang="en-US" altLang="en-US" dirty="0"/>
              <a:t>Material handling</a:t>
            </a:r>
          </a:p>
          <a:p>
            <a:r>
              <a:rPr lang="en-US" altLang="en-US" dirty="0">
                <a:solidFill>
                  <a:srgbClr val="FF0000"/>
                </a:solidFill>
              </a:rPr>
              <a:t>Human error reduction</a:t>
            </a:r>
          </a:p>
        </p:txBody>
      </p:sp>
      <p:sp>
        <p:nvSpPr>
          <p:cNvPr id="15364" name="Rectangle 4">
            <a:extLst>
              <a:ext uri="{FF2B5EF4-FFF2-40B4-BE49-F238E27FC236}">
                <a16:creationId xmlns:a16="http://schemas.microsoft.com/office/drawing/2014/main" xmlns="" id="{423E9CFA-8498-3D02-79BA-4638F7835FC1}"/>
              </a:ext>
            </a:extLst>
          </p:cNvPr>
          <p:cNvSpPr>
            <a:spLocks noGrp="1" noChangeArrowheads="1"/>
          </p:cNvSpPr>
          <p:nvPr>
            <p:ph type="body" sz="half" idx="2"/>
          </p:nvPr>
        </p:nvSpPr>
        <p:spPr>
          <a:xfrm>
            <a:off x="6172200" y="2152650"/>
            <a:ext cx="4297680" cy="4114800"/>
          </a:xfrm>
          <a:noFill/>
        </p:spPr>
        <p:txBody>
          <a:bodyPr/>
          <a:lstStyle/>
          <a:p>
            <a:r>
              <a:rPr lang="en-US" altLang="en-US" dirty="0"/>
              <a:t>Incident investigations</a:t>
            </a:r>
          </a:p>
          <a:p>
            <a:r>
              <a:rPr lang="en-US" altLang="en-US" dirty="0"/>
              <a:t>Environment</a:t>
            </a:r>
          </a:p>
          <a:p>
            <a:r>
              <a:rPr lang="en-US" altLang="en-US" dirty="0"/>
              <a:t>Bio-mechanics</a:t>
            </a:r>
          </a:p>
          <a:p>
            <a:r>
              <a:rPr lang="en-US" altLang="en-US" dirty="0"/>
              <a:t>Job rotation</a:t>
            </a:r>
          </a:p>
          <a:p>
            <a:r>
              <a:rPr lang="en-US" altLang="en-US" dirty="0"/>
              <a:t>Job conditioning</a:t>
            </a:r>
          </a:p>
          <a:p>
            <a:r>
              <a:rPr lang="en-US" altLang="en-US" dirty="0"/>
              <a:t>Occupational risk factors</a:t>
            </a:r>
            <a:r>
              <a:rPr lang="en-US" altLang="en-US" b="1" dirty="0"/>
              <a:t>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01040" y="381000"/>
            <a:ext cx="11155680" cy="1168400"/>
          </a:xfrm>
          <a:noFill/>
        </p:spPr>
        <p:txBody>
          <a:bodyPr>
            <a:normAutofit/>
          </a:bodyPr>
          <a:lstStyle/>
          <a:p>
            <a:pPr algn="ctr"/>
            <a:r>
              <a:rPr lang="en-US" dirty="0">
                <a:ea typeface="ＭＳ Ｐゴシック" charset="-128"/>
              </a:rPr>
              <a:t>The Risk Factors For Musculoskeletal Disorders</a:t>
            </a:r>
          </a:p>
        </p:txBody>
      </p:sp>
      <p:sp>
        <p:nvSpPr>
          <p:cNvPr id="55299" name="Rectangle 3"/>
          <p:cNvSpPr>
            <a:spLocks noChangeArrowheads="1"/>
          </p:cNvSpPr>
          <p:nvPr/>
        </p:nvSpPr>
        <p:spPr bwMode="auto">
          <a:xfrm>
            <a:off x="3605532" y="4005584"/>
            <a:ext cx="4523608" cy="2527359"/>
          </a:xfrm>
          <a:prstGeom prst="rect">
            <a:avLst/>
          </a:prstGeom>
          <a:noFill/>
          <a:ln w="12700">
            <a:noFill/>
            <a:miter lim="800000"/>
            <a:headEnd/>
            <a:tailEnd/>
          </a:ln>
        </p:spPr>
        <p:txBody>
          <a:bodyPr wrap="square" lIns="90487" tIns="44450" rIns="90487" bIns="44450">
            <a:spAutoFit/>
          </a:bodyPr>
          <a:lstStyle/>
          <a:p>
            <a:pPr marL="342900" indent="-342900">
              <a:lnSpc>
                <a:spcPct val="90000"/>
              </a:lnSpc>
              <a:spcBef>
                <a:spcPct val="30000"/>
              </a:spcBef>
            </a:pPr>
            <a:r>
              <a:rPr lang="en-US" sz="2400" dirty="0"/>
              <a:t>Additional factors:</a:t>
            </a:r>
          </a:p>
          <a:p>
            <a:pPr marL="342900" indent="-342900">
              <a:lnSpc>
                <a:spcPct val="90000"/>
              </a:lnSpc>
              <a:spcBef>
                <a:spcPct val="30000"/>
              </a:spcBef>
            </a:pPr>
            <a:r>
              <a:rPr lang="en-US" sz="2400" dirty="0"/>
              <a:t>•	Cold</a:t>
            </a:r>
          </a:p>
          <a:p>
            <a:pPr marL="342900" indent="-342900">
              <a:lnSpc>
                <a:spcPct val="90000"/>
              </a:lnSpc>
              <a:spcBef>
                <a:spcPct val="30000"/>
              </a:spcBef>
            </a:pPr>
            <a:r>
              <a:rPr lang="en-US" sz="2400" dirty="0"/>
              <a:t>•	Vibration</a:t>
            </a:r>
          </a:p>
          <a:p>
            <a:pPr marL="342900" indent="-342900">
              <a:lnSpc>
                <a:spcPct val="90000"/>
              </a:lnSpc>
              <a:spcBef>
                <a:spcPct val="30000"/>
              </a:spcBef>
              <a:buFont typeface="Arial" panose="020B0604020202020204" pitchFamily="34" charset="0"/>
              <a:buChar char="•"/>
            </a:pPr>
            <a:r>
              <a:rPr lang="en-US" sz="2400" dirty="0"/>
              <a:t>Lack of adequate rest or recovery</a:t>
            </a:r>
          </a:p>
          <a:p>
            <a:pPr marL="342900" indent="-342900">
              <a:lnSpc>
                <a:spcPct val="90000"/>
              </a:lnSpc>
              <a:spcBef>
                <a:spcPct val="30000"/>
              </a:spcBef>
              <a:buFontTx/>
              <a:buChar char="•"/>
            </a:pPr>
            <a:r>
              <a:rPr lang="en-US" sz="2400" dirty="0"/>
              <a:t>Frequency &amp; duration</a:t>
            </a:r>
          </a:p>
        </p:txBody>
      </p:sp>
      <p:sp>
        <p:nvSpPr>
          <p:cNvPr id="55300" name="Rectangle 4"/>
          <p:cNvSpPr>
            <a:spLocks noChangeArrowheads="1"/>
          </p:cNvSpPr>
          <p:nvPr/>
        </p:nvSpPr>
        <p:spPr bwMode="auto">
          <a:xfrm>
            <a:off x="3919539" y="2541588"/>
            <a:ext cx="3664465" cy="600164"/>
          </a:xfrm>
          <a:prstGeom prst="rect">
            <a:avLst/>
          </a:prstGeom>
          <a:noFill/>
          <a:ln w="9525">
            <a:noFill/>
            <a:miter lim="800000"/>
            <a:headEnd/>
            <a:tailEnd/>
          </a:ln>
        </p:spPr>
        <p:txBody>
          <a:bodyPr wrap="none" lIns="0" tIns="0" rIns="0" bIns="0">
            <a:spAutoFit/>
          </a:bodyPr>
          <a:lstStyle/>
          <a:p>
            <a:r>
              <a:rPr lang="en-US" sz="3900">
                <a:solidFill>
                  <a:srgbClr val="FF171C"/>
                </a:solidFill>
                <a:latin typeface="Helvetica" charset="0"/>
              </a:rPr>
              <a:t>+          +          =</a:t>
            </a:r>
            <a:endParaRPr lang="en-US">
              <a:latin typeface="Times" charset="0"/>
            </a:endParaRPr>
          </a:p>
        </p:txBody>
      </p:sp>
      <p:sp>
        <p:nvSpPr>
          <p:cNvPr id="55301" name="Rectangle 5"/>
          <p:cNvSpPr>
            <a:spLocks noChangeArrowheads="1"/>
          </p:cNvSpPr>
          <p:nvPr/>
        </p:nvSpPr>
        <p:spPr bwMode="auto">
          <a:xfrm>
            <a:off x="6053138" y="3619500"/>
            <a:ext cx="129844"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R</a:t>
            </a:r>
            <a:endParaRPr lang="en-US">
              <a:latin typeface="Times" charset="0"/>
            </a:endParaRPr>
          </a:p>
        </p:txBody>
      </p:sp>
      <p:sp>
        <p:nvSpPr>
          <p:cNvPr id="55302" name="Rectangle 6"/>
          <p:cNvSpPr>
            <a:spLocks noChangeArrowheads="1"/>
          </p:cNvSpPr>
          <p:nvPr/>
        </p:nvSpPr>
        <p:spPr bwMode="auto">
          <a:xfrm>
            <a:off x="6176963"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e</a:t>
            </a:r>
            <a:endParaRPr lang="en-US">
              <a:latin typeface="Times" charset="0"/>
            </a:endParaRPr>
          </a:p>
        </p:txBody>
      </p:sp>
      <p:sp>
        <p:nvSpPr>
          <p:cNvPr id="55303" name="Rectangle 7"/>
          <p:cNvSpPr>
            <a:spLocks noChangeArrowheads="1"/>
          </p:cNvSpPr>
          <p:nvPr/>
        </p:nvSpPr>
        <p:spPr bwMode="auto">
          <a:xfrm>
            <a:off x="6281738"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p</a:t>
            </a:r>
            <a:endParaRPr lang="en-US">
              <a:latin typeface="Times" charset="0"/>
            </a:endParaRPr>
          </a:p>
        </p:txBody>
      </p:sp>
      <p:sp>
        <p:nvSpPr>
          <p:cNvPr id="55304" name="Rectangle 8"/>
          <p:cNvSpPr>
            <a:spLocks noChangeArrowheads="1"/>
          </p:cNvSpPr>
          <p:nvPr/>
        </p:nvSpPr>
        <p:spPr bwMode="auto">
          <a:xfrm>
            <a:off x="6386513"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e</a:t>
            </a:r>
            <a:endParaRPr lang="en-US">
              <a:latin typeface="Times" charset="0"/>
            </a:endParaRPr>
          </a:p>
        </p:txBody>
      </p:sp>
      <p:sp>
        <p:nvSpPr>
          <p:cNvPr id="55305" name="Rectangle 9"/>
          <p:cNvSpPr>
            <a:spLocks noChangeArrowheads="1"/>
          </p:cNvSpPr>
          <p:nvPr/>
        </p:nvSpPr>
        <p:spPr bwMode="auto">
          <a:xfrm>
            <a:off x="6473825" y="3619500"/>
            <a:ext cx="49694"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t</a:t>
            </a:r>
            <a:endParaRPr lang="en-US">
              <a:latin typeface="Times" charset="0"/>
            </a:endParaRPr>
          </a:p>
        </p:txBody>
      </p:sp>
      <p:sp>
        <p:nvSpPr>
          <p:cNvPr id="55306" name="Rectangle 10"/>
          <p:cNvSpPr>
            <a:spLocks noChangeArrowheads="1"/>
          </p:cNvSpPr>
          <p:nvPr/>
        </p:nvSpPr>
        <p:spPr bwMode="auto">
          <a:xfrm>
            <a:off x="6543675" y="3619500"/>
            <a:ext cx="4007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i</a:t>
            </a:r>
            <a:endParaRPr lang="en-US">
              <a:latin typeface="Times" charset="0"/>
            </a:endParaRPr>
          </a:p>
        </p:txBody>
      </p:sp>
      <p:sp>
        <p:nvSpPr>
          <p:cNvPr id="55307" name="Rectangle 11"/>
          <p:cNvSpPr>
            <a:spLocks noChangeArrowheads="1"/>
          </p:cNvSpPr>
          <p:nvPr/>
        </p:nvSpPr>
        <p:spPr bwMode="auto">
          <a:xfrm>
            <a:off x="6596063" y="3619500"/>
            <a:ext cx="49694"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t</a:t>
            </a:r>
            <a:endParaRPr lang="en-US">
              <a:latin typeface="Times" charset="0"/>
            </a:endParaRPr>
          </a:p>
        </p:txBody>
      </p:sp>
      <p:sp>
        <p:nvSpPr>
          <p:cNvPr id="55308" name="Rectangle 12"/>
          <p:cNvSpPr>
            <a:spLocks noChangeArrowheads="1"/>
          </p:cNvSpPr>
          <p:nvPr/>
        </p:nvSpPr>
        <p:spPr bwMode="auto">
          <a:xfrm>
            <a:off x="6648450" y="3619500"/>
            <a:ext cx="4007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i</a:t>
            </a:r>
            <a:endParaRPr lang="en-US">
              <a:latin typeface="Times" charset="0"/>
            </a:endParaRPr>
          </a:p>
        </p:txBody>
      </p:sp>
      <p:sp>
        <p:nvSpPr>
          <p:cNvPr id="55309" name="Rectangle 13"/>
          <p:cNvSpPr>
            <a:spLocks noChangeArrowheads="1"/>
          </p:cNvSpPr>
          <p:nvPr/>
        </p:nvSpPr>
        <p:spPr bwMode="auto">
          <a:xfrm>
            <a:off x="6700838"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o</a:t>
            </a:r>
            <a:endParaRPr lang="en-US">
              <a:latin typeface="Times" charset="0"/>
            </a:endParaRPr>
          </a:p>
        </p:txBody>
      </p:sp>
      <p:sp>
        <p:nvSpPr>
          <p:cNvPr id="55310" name="Rectangle 14"/>
          <p:cNvSpPr>
            <a:spLocks noChangeArrowheads="1"/>
          </p:cNvSpPr>
          <p:nvPr/>
        </p:nvSpPr>
        <p:spPr bwMode="auto">
          <a:xfrm>
            <a:off x="6805613"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n</a:t>
            </a:r>
            <a:endParaRPr lang="en-US">
              <a:latin typeface="Times" charset="0"/>
            </a:endParaRPr>
          </a:p>
        </p:txBody>
      </p:sp>
      <p:sp>
        <p:nvSpPr>
          <p:cNvPr id="55311" name="Rectangle 15"/>
          <p:cNvSpPr>
            <a:spLocks noChangeArrowheads="1"/>
          </p:cNvSpPr>
          <p:nvPr/>
        </p:nvSpPr>
        <p:spPr bwMode="auto">
          <a:xfrm>
            <a:off x="2835275" y="3619500"/>
            <a:ext cx="12022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P</a:t>
            </a:r>
            <a:endParaRPr lang="en-US">
              <a:latin typeface="Times" charset="0"/>
            </a:endParaRPr>
          </a:p>
        </p:txBody>
      </p:sp>
      <p:sp>
        <p:nvSpPr>
          <p:cNvPr id="55312" name="Rectangle 16"/>
          <p:cNvSpPr>
            <a:spLocks noChangeArrowheads="1"/>
          </p:cNvSpPr>
          <p:nvPr/>
        </p:nvSpPr>
        <p:spPr bwMode="auto">
          <a:xfrm>
            <a:off x="2957513"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o</a:t>
            </a:r>
            <a:endParaRPr lang="en-US">
              <a:latin typeface="Times" charset="0"/>
            </a:endParaRPr>
          </a:p>
        </p:txBody>
      </p:sp>
      <p:sp>
        <p:nvSpPr>
          <p:cNvPr id="55313" name="Rectangle 17"/>
          <p:cNvSpPr>
            <a:spLocks noChangeArrowheads="1"/>
          </p:cNvSpPr>
          <p:nvPr/>
        </p:nvSpPr>
        <p:spPr bwMode="auto">
          <a:xfrm>
            <a:off x="3062288" y="3619500"/>
            <a:ext cx="89768"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s</a:t>
            </a:r>
            <a:endParaRPr lang="en-US">
              <a:latin typeface="Times" charset="0"/>
            </a:endParaRPr>
          </a:p>
        </p:txBody>
      </p:sp>
      <p:sp>
        <p:nvSpPr>
          <p:cNvPr id="55314" name="Rectangle 18"/>
          <p:cNvSpPr>
            <a:spLocks noChangeArrowheads="1"/>
          </p:cNvSpPr>
          <p:nvPr/>
        </p:nvSpPr>
        <p:spPr bwMode="auto">
          <a:xfrm>
            <a:off x="3151188" y="3619500"/>
            <a:ext cx="49694"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t</a:t>
            </a:r>
            <a:endParaRPr lang="en-US">
              <a:latin typeface="Times" charset="0"/>
            </a:endParaRPr>
          </a:p>
        </p:txBody>
      </p:sp>
      <p:sp>
        <p:nvSpPr>
          <p:cNvPr id="55315" name="Rectangle 19"/>
          <p:cNvSpPr>
            <a:spLocks noChangeArrowheads="1"/>
          </p:cNvSpPr>
          <p:nvPr/>
        </p:nvSpPr>
        <p:spPr bwMode="auto">
          <a:xfrm>
            <a:off x="3221038"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u</a:t>
            </a:r>
            <a:endParaRPr lang="en-US">
              <a:latin typeface="Times" charset="0"/>
            </a:endParaRPr>
          </a:p>
        </p:txBody>
      </p:sp>
      <p:sp>
        <p:nvSpPr>
          <p:cNvPr id="55316" name="Rectangle 20"/>
          <p:cNvSpPr>
            <a:spLocks noChangeArrowheads="1"/>
          </p:cNvSpPr>
          <p:nvPr/>
        </p:nvSpPr>
        <p:spPr bwMode="auto">
          <a:xfrm>
            <a:off x="3325813" y="3619500"/>
            <a:ext cx="59312"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r</a:t>
            </a:r>
            <a:endParaRPr lang="en-US">
              <a:latin typeface="Times" charset="0"/>
            </a:endParaRPr>
          </a:p>
        </p:txBody>
      </p:sp>
      <p:sp>
        <p:nvSpPr>
          <p:cNvPr id="55317" name="Rectangle 21"/>
          <p:cNvSpPr>
            <a:spLocks noChangeArrowheads="1"/>
          </p:cNvSpPr>
          <p:nvPr/>
        </p:nvSpPr>
        <p:spPr bwMode="auto">
          <a:xfrm>
            <a:off x="3395663"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e</a:t>
            </a:r>
            <a:endParaRPr lang="en-US">
              <a:latin typeface="Times" charset="0"/>
            </a:endParaRPr>
          </a:p>
        </p:txBody>
      </p:sp>
      <p:sp>
        <p:nvSpPr>
          <p:cNvPr id="55318" name="Rectangle 22"/>
          <p:cNvSpPr>
            <a:spLocks noChangeArrowheads="1"/>
          </p:cNvSpPr>
          <p:nvPr/>
        </p:nvSpPr>
        <p:spPr bwMode="auto">
          <a:xfrm>
            <a:off x="4619625" y="3619500"/>
            <a:ext cx="109004"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F</a:t>
            </a:r>
            <a:endParaRPr lang="en-US">
              <a:latin typeface="Times" charset="0"/>
            </a:endParaRPr>
          </a:p>
        </p:txBody>
      </p:sp>
      <p:sp>
        <p:nvSpPr>
          <p:cNvPr id="55319" name="Rectangle 23"/>
          <p:cNvSpPr>
            <a:spLocks noChangeArrowheads="1"/>
          </p:cNvSpPr>
          <p:nvPr/>
        </p:nvSpPr>
        <p:spPr bwMode="auto">
          <a:xfrm>
            <a:off x="4724400"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o</a:t>
            </a:r>
            <a:endParaRPr lang="en-US">
              <a:latin typeface="Times" charset="0"/>
            </a:endParaRPr>
          </a:p>
        </p:txBody>
      </p:sp>
      <p:sp>
        <p:nvSpPr>
          <p:cNvPr id="55320" name="Rectangle 24"/>
          <p:cNvSpPr>
            <a:spLocks noChangeArrowheads="1"/>
          </p:cNvSpPr>
          <p:nvPr/>
        </p:nvSpPr>
        <p:spPr bwMode="auto">
          <a:xfrm>
            <a:off x="4829175" y="3619500"/>
            <a:ext cx="59312"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r</a:t>
            </a:r>
            <a:endParaRPr lang="en-US">
              <a:latin typeface="Times" charset="0"/>
            </a:endParaRPr>
          </a:p>
        </p:txBody>
      </p:sp>
      <p:sp>
        <p:nvSpPr>
          <p:cNvPr id="55321" name="Rectangle 25"/>
          <p:cNvSpPr>
            <a:spLocks noChangeArrowheads="1"/>
          </p:cNvSpPr>
          <p:nvPr/>
        </p:nvSpPr>
        <p:spPr bwMode="auto">
          <a:xfrm>
            <a:off x="4899025" y="3619500"/>
            <a:ext cx="89768"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c</a:t>
            </a:r>
            <a:endParaRPr lang="en-US">
              <a:latin typeface="Times" charset="0"/>
            </a:endParaRPr>
          </a:p>
        </p:txBody>
      </p:sp>
      <p:sp>
        <p:nvSpPr>
          <p:cNvPr id="55322" name="Rectangle 26"/>
          <p:cNvSpPr>
            <a:spLocks noChangeArrowheads="1"/>
          </p:cNvSpPr>
          <p:nvPr/>
        </p:nvSpPr>
        <p:spPr bwMode="auto">
          <a:xfrm>
            <a:off x="5003800" y="3619500"/>
            <a:ext cx="99386" cy="215444"/>
          </a:xfrm>
          <a:prstGeom prst="rect">
            <a:avLst/>
          </a:prstGeom>
          <a:noFill/>
          <a:ln w="9525">
            <a:noFill/>
            <a:miter lim="800000"/>
            <a:headEnd/>
            <a:tailEnd/>
          </a:ln>
        </p:spPr>
        <p:txBody>
          <a:bodyPr wrap="none" lIns="0" tIns="0" rIns="0" bIns="0">
            <a:spAutoFit/>
          </a:bodyPr>
          <a:lstStyle/>
          <a:p>
            <a:r>
              <a:rPr lang="en-US" sz="1400">
                <a:solidFill>
                  <a:srgbClr val="000000"/>
                </a:solidFill>
                <a:latin typeface="Helvetica" charset="0"/>
              </a:rPr>
              <a:t>e</a:t>
            </a:r>
            <a:endParaRPr lang="en-US">
              <a:latin typeface="Times" charset="0"/>
            </a:endParaRPr>
          </a:p>
        </p:txBody>
      </p:sp>
      <p:sp>
        <p:nvSpPr>
          <p:cNvPr id="55323" name="Rectangle 27"/>
          <p:cNvSpPr>
            <a:spLocks noChangeArrowheads="1"/>
          </p:cNvSpPr>
          <p:nvPr/>
        </p:nvSpPr>
        <p:spPr bwMode="auto">
          <a:xfrm>
            <a:off x="2582863" y="2197100"/>
            <a:ext cx="1206500" cy="1201738"/>
          </a:xfrm>
          <a:prstGeom prst="rect">
            <a:avLst/>
          </a:prstGeom>
          <a:solidFill>
            <a:srgbClr val="FFFF99"/>
          </a:solidFill>
          <a:ln w="9525">
            <a:noFill/>
            <a:miter lim="800000"/>
            <a:headEnd/>
            <a:tailEnd/>
          </a:ln>
        </p:spPr>
        <p:txBody>
          <a:bodyPr/>
          <a:lstStyle/>
          <a:p>
            <a:endParaRPr lang="en-US"/>
          </a:p>
        </p:txBody>
      </p:sp>
      <p:sp>
        <p:nvSpPr>
          <p:cNvPr id="55324" name="Rectangle 28"/>
          <p:cNvSpPr>
            <a:spLocks noChangeArrowheads="1"/>
          </p:cNvSpPr>
          <p:nvPr/>
        </p:nvSpPr>
        <p:spPr bwMode="auto">
          <a:xfrm>
            <a:off x="2582863" y="2197100"/>
            <a:ext cx="1223962" cy="1219200"/>
          </a:xfrm>
          <a:prstGeom prst="rect">
            <a:avLst/>
          </a:prstGeom>
          <a:noFill/>
          <a:ln w="17463">
            <a:solidFill>
              <a:srgbClr val="000000"/>
            </a:solidFill>
            <a:miter lim="800000"/>
            <a:headEnd/>
            <a:tailEnd/>
          </a:ln>
        </p:spPr>
        <p:txBody>
          <a:bodyPr/>
          <a:lstStyle/>
          <a:p>
            <a:endParaRPr lang="en-US"/>
          </a:p>
        </p:txBody>
      </p:sp>
      <p:sp>
        <p:nvSpPr>
          <p:cNvPr id="55325" name="Line 29"/>
          <p:cNvSpPr>
            <a:spLocks noChangeShapeType="1"/>
          </p:cNvSpPr>
          <p:nvPr/>
        </p:nvSpPr>
        <p:spPr bwMode="auto">
          <a:xfrm>
            <a:off x="2582863" y="3049589"/>
            <a:ext cx="1206500" cy="1587"/>
          </a:xfrm>
          <a:prstGeom prst="line">
            <a:avLst/>
          </a:prstGeom>
          <a:noFill/>
          <a:ln w="17463">
            <a:solidFill>
              <a:srgbClr val="000000"/>
            </a:solidFill>
            <a:round/>
            <a:headEnd/>
            <a:tailEnd/>
          </a:ln>
        </p:spPr>
        <p:txBody>
          <a:bodyPr/>
          <a:lstStyle/>
          <a:p>
            <a:endParaRPr lang="en-US"/>
          </a:p>
        </p:txBody>
      </p:sp>
      <p:sp>
        <p:nvSpPr>
          <p:cNvPr id="55326" name="Freeform 30"/>
          <p:cNvSpPr>
            <a:spLocks/>
          </p:cNvSpPr>
          <p:nvPr/>
        </p:nvSpPr>
        <p:spPr bwMode="auto">
          <a:xfrm>
            <a:off x="3213101" y="2370138"/>
            <a:ext cx="244475" cy="279400"/>
          </a:xfrm>
          <a:custGeom>
            <a:avLst/>
            <a:gdLst>
              <a:gd name="T0" fmla="*/ 2147483647 w 154"/>
              <a:gd name="T1" fmla="*/ 0 h 176"/>
              <a:gd name="T2" fmla="*/ 2147483647 w 154"/>
              <a:gd name="T3" fmla="*/ 2147483647 h 176"/>
              <a:gd name="T4" fmla="*/ 0 w 154"/>
              <a:gd name="T5" fmla="*/ 2147483647 h 176"/>
              <a:gd name="T6" fmla="*/ 2147483647 w 154"/>
              <a:gd name="T7" fmla="*/ 2147483647 h 176"/>
              <a:gd name="T8" fmla="*/ 2147483647 w 154"/>
              <a:gd name="T9" fmla="*/ 2147483647 h 176"/>
              <a:gd name="T10" fmla="*/ 2147483647 w 154"/>
              <a:gd name="T11" fmla="*/ 2147483647 h 176"/>
              <a:gd name="T12" fmla="*/ 2147483647 w 154"/>
              <a:gd name="T13" fmla="*/ 2147483647 h 176"/>
              <a:gd name="T14" fmla="*/ 2147483647 w 154"/>
              <a:gd name="T15" fmla="*/ 2147483647 h 176"/>
              <a:gd name="T16" fmla="*/ 2147483647 w 154"/>
              <a:gd name="T17" fmla="*/ 2147483647 h 176"/>
              <a:gd name="T18" fmla="*/ 2147483647 w 154"/>
              <a:gd name="T19" fmla="*/ 0 h 176"/>
              <a:gd name="T20" fmla="*/ 2147483647 w 154"/>
              <a:gd name="T21" fmla="*/ 0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4"/>
              <a:gd name="T34" fmla="*/ 0 h 176"/>
              <a:gd name="T35" fmla="*/ 154 w 154"/>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4" h="176">
                <a:moveTo>
                  <a:pt x="55" y="0"/>
                </a:moveTo>
                <a:lnTo>
                  <a:pt x="11" y="99"/>
                </a:lnTo>
                <a:lnTo>
                  <a:pt x="0" y="132"/>
                </a:lnTo>
                <a:lnTo>
                  <a:pt x="22" y="165"/>
                </a:lnTo>
                <a:lnTo>
                  <a:pt x="66" y="176"/>
                </a:lnTo>
                <a:lnTo>
                  <a:pt x="88" y="165"/>
                </a:lnTo>
                <a:lnTo>
                  <a:pt x="99" y="154"/>
                </a:lnTo>
                <a:lnTo>
                  <a:pt x="154" y="55"/>
                </a:lnTo>
                <a:lnTo>
                  <a:pt x="110" y="11"/>
                </a:lnTo>
                <a:lnTo>
                  <a:pt x="77" y="0"/>
                </a:lnTo>
                <a:lnTo>
                  <a:pt x="55" y="0"/>
                </a:lnTo>
                <a:close/>
              </a:path>
            </a:pathLst>
          </a:custGeom>
          <a:solidFill>
            <a:srgbClr val="FFFF00"/>
          </a:solidFill>
          <a:ln w="17463">
            <a:solidFill>
              <a:srgbClr val="FFFF00"/>
            </a:solidFill>
            <a:round/>
            <a:headEnd/>
            <a:tailEnd/>
          </a:ln>
        </p:spPr>
        <p:txBody>
          <a:bodyPr/>
          <a:lstStyle/>
          <a:p>
            <a:endParaRPr lang="en-US"/>
          </a:p>
        </p:txBody>
      </p:sp>
      <p:sp>
        <p:nvSpPr>
          <p:cNvPr id="55327" name="Freeform 31"/>
          <p:cNvSpPr>
            <a:spLocks/>
          </p:cNvSpPr>
          <p:nvPr/>
        </p:nvSpPr>
        <p:spPr bwMode="auto">
          <a:xfrm>
            <a:off x="3248026" y="2282826"/>
            <a:ext cx="244475" cy="227013"/>
          </a:xfrm>
          <a:custGeom>
            <a:avLst/>
            <a:gdLst>
              <a:gd name="T0" fmla="*/ 0 w 154"/>
              <a:gd name="T1" fmla="*/ 2147483647 h 143"/>
              <a:gd name="T2" fmla="*/ 2147483647 w 154"/>
              <a:gd name="T3" fmla="*/ 2147483647 h 143"/>
              <a:gd name="T4" fmla="*/ 2147483647 w 154"/>
              <a:gd name="T5" fmla="*/ 0 h 143"/>
              <a:gd name="T6" fmla="*/ 2147483647 w 154"/>
              <a:gd name="T7" fmla="*/ 2147483647 h 143"/>
              <a:gd name="T8" fmla="*/ 2147483647 w 154"/>
              <a:gd name="T9" fmla="*/ 2147483647 h 143"/>
              <a:gd name="T10" fmla="*/ 2147483647 w 154"/>
              <a:gd name="T11" fmla="*/ 2147483647 h 143"/>
              <a:gd name="T12" fmla="*/ 2147483647 w 154"/>
              <a:gd name="T13" fmla="*/ 2147483647 h 143"/>
              <a:gd name="T14" fmla="*/ 2147483647 w 154"/>
              <a:gd name="T15" fmla="*/ 2147483647 h 143"/>
              <a:gd name="T16" fmla="*/ 2147483647 w 154"/>
              <a:gd name="T17" fmla="*/ 2147483647 h 143"/>
              <a:gd name="T18" fmla="*/ 0 w 154"/>
              <a:gd name="T19" fmla="*/ 2147483647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43"/>
              <a:gd name="T32" fmla="*/ 154 w 154"/>
              <a:gd name="T33" fmla="*/ 143 h 1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43">
                <a:moveTo>
                  <a:pt x="0" y="77"/>
                </a:moveTo>
                <a:lnTo>
                  <a:pt x="44" y="11"/>
                </a:lnTo>
                <a:lnTo>
                  <a:pt x="99" y="0"/>
                </a:lnTo>
                <a:lnTo>
                  <a:pt x="143" y="22"/>
                </a:lnTo>
                <a:lnTo>
                  <a:pt x="154" y="55"/>
                </a:lnTo>
                <a:lnTo>
                  <a:pt x="143" y="143"/>
                </a:lnTo>
                <a:lnTo>
                  <a:pt x="55" y="77"/>
                </a:lnTo>
                <a:lnTo>
                  <a:pt x="66" y="66"/>
                </a:lnTo>
                <a:lnTo>
                  <a:pt x="44" y="66"/>
                </a:lnTo>
                <a:lnTo>
                  <a:pt x="0" y="77"/>
                </a:lnTo>
                <a:close/>
              </a:path>
            </a:pathLst>
          </a:custGeom>
          <a:solidFill>
            <a:srgbClr val="FFFF00"/>
          </a:solidFill>
          <a:ln w="17463">
            <a:solidFill>
              <a:srgbClr val="FFFF00"/>
            </a:solidFill>
            <a:round/>
            <a:headEnd/>
            <a:tailEnd/>
          </a:ln>
        </p:spPr>
        <p:txBody>
          <a:bodyPr/>
          <a:lstStyle/>
          <a:p>
            <a:endParaRPr lang="en-US"/>
          </a:p>
        </p:txBody>
      </p:sp>
      <p:sp>
        <p:nvSpPr>
          <p:cNvPr id="55328" name="Freeform 32"/>
          <p:cNvSpPr>
            <a:spLocks/>
          </p:cNvSpPr>
          <p:nvPr/>
        </p:nvSpPr>
        <p:spPr bwMode="auto">
          <a:xfrm>
            <a:off x="2984500" y="2963864"/>
            <a:ext cx="158750" cy="173037"/>
          </a:xfrm>
          <a:custGeom>
            <a:avLst/>
            <a:gdLst>
              <a:gd name="T0" fmla="*/ 2147483647 w 100"/>
              <a:gd name="T1" fmla="*/ 0 h 109"/>
              <a:gd name="T2" fmla="*/ 2147483647 w 100"/>
              <a:gd name="T3" fmla="*/ 0 h 109"/>
              <a:gd name="T4" fmla="*/ 2147483647 w 100"/>
              <a:gd name="T5" fmla="*/ 2147483647 h 109"/>
              <a:gd name="T6" fmla="*/ 2147483647 w 100"/>
              <a:gd name="T7" fmla="*/ 2147483647 h 109"/>
              <a:gd name="T8" fmla="*/ 2147483647 w 100"/>
              <a:gd name="T9" fmla="*/ 2147483647 h 109"/>
              <a:gd name="T10" fmla="*/ 2147483647 w 100"/>
              <a:gd name="T11" fmla="*/ 2147483647 h 109"/>
              <a:gd name="T12" fmla="*/ 2147483647 w 100"/>
              <a:gd name="T13" fmla="*/ 2147483647 h 109"/>
              <a:gd name="T14" fmla="*/ 2147483647 w 100"/>
              <a:gd name="T15" fmla="*/ 2147483647 h 109"/>
              <a:gd name="T16" fmla="*/ 0 w 100"/>
              <a:gd name="T17" fmla="*/ 2147483647 h 109"/>
              <a:gd name="T18" fmla="*/ 2147483647 w 100"/>
              <a:gd name="T19" fmla="*/ 0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09"/>
              <a:gd name="T32" fmla="*/ 100 w 100"/>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09">
                <a:moveTo>
                  <a:pt x="22" y="0"/>
                </a:moveTo>
                <a:lnTo>
                  <a:pt x="56" y="0"/>
                </a:lnTo>
                <a:lnTo>
                  <a:pt x="100" y="21"/>
                </a:lnTo>
                <a:lnTo>
                  <a:pt x="89" y="76"/>
                </a:lnTo>
                <a:lnTo>
                  <a:pt x="67" y="109"/>
                </a:lnTo>
                <a:lnTo>
                  <a:pt x="44" y="109"/>
                </a:lnTo>
                <a:lnTo>
                  <a:pt x="33" y="65"/>
                </a:lnTo>
                <a:lnTo>
                  <a:pt x="11" y="65"/>
                </a:lnTo>
                <a:lnTo>
                  <a:pt x="0" y="32"/>
                </a:lnTo>
                <a:lnTo>
                  <a:pt x="22" y="0"/>
                </a:lnTo>
                <a:close/>
              </a:path>
            </a:pathLst>
          </a:custGeom>
          <a:solidFill>
            <a:srgbClr val="B3B3B3"/>
          </a:solidFill>
          <a:ln w="17463">
            <a:solidFill>
              <a:srgbClr val="B3B3B3"/>
            </a:solidFill>
            <a:round/>
            <a:headEnd/>
            <a:tailEnd/>
          </a:ln>
        </p:spPr>
        <p:txBody>
          <a:bodyPr/>
          <a:lstStyle/>
          <a:p>
            <a:endParaRPr lang="en-US"/>
          </a:p>
        </p:txBody>
      </p:sp>
      <p:sp>
        <p:nvSpPr>
          <p:cNvPr id="55329" name="Rectangle 33"/>
          <p:cNvSpPr>
            <a:spLocks noChangeArrowheads="1"/>
          </p:cNvSpPr>
          <p:nvPr/>
        </p:nvSpPr>
        <p:spPr bwMode="auto">
          <a:xfrm>
            <a:off x="2809876" y="3084514"/>
            <a:ext cx="333375" cy="244475"/>
          </a:xfrm>
          <a:prstGeom prst="rect">
            <a:avLst/>
          </a:prstGeom>
          <a:solidFill>
            <a:srgbClr val="FFFF00"/>
          </a:solidFill>
          <a:ln w="9525">
            <a:noFill/>
            <a:miter lim="800000"/>
            <a:headEnd/>
            <a:tailEnd/>
          </a:ln>
        </p:spPr>
        <p:txBody>
          <a:bodyPr/>
          <a:lstStyle/>
          <a:p>
            <a:endParaRPr lang="en-US"/>
          </a:p>
        </p:txBody>
      </p:sp>
      <p:sp>
        <p:nvSpPr>
          <p:cNvPr id="55330" name="Rectangle 34"/>
          <p:cNvSpPr>
            <a:spLocks noChangeArrowheads="1"/>
          </p:cNvSpPr>
          <p:nvPr/>
        </p:nvSpPr>
        <p:spPr bwMode="auto">
          <a:xfrm>
            <a:off x="2809875" y="3084514"/>
            <a:ext cx="350838" cy="261937"/>
          </a:xfrm>
          <a:prstGeom prst="rect">
            <a:avLst/>
          </a:prstGeom>
          <a:noFill/>
          <a:ln w="17463">
            <a:solidFill>
              <a:srgbClr val="FFFF00"/>
            </a:solidFill>
            <a:miter lim="800000"/>
            <a:headEnd/>
            <a:tailEnd/>
          </a:ln>
        </p:spPr>
        <p:txBody>
          <a:bodyPr/>
          <a:lstStyle/>
          <a:p>
            <a:endParaRPr lang="en-US"/>
          </a:p>
        </p:txBody>
      </p:sp>
      <p:sp>
        <p:nvSpPr>
          <p:cNvPr id="55331" name="Freeform 35"/>
          <p:cNvSpPr>
            <a:spLocks/>
          </p:cNvSpPr>
          <p:nvPr/>
        </p:nvSpPr>
        <p:spPr bwMode="auto">
          <a:xfrm>
            <a:off x="3054350" y="3101976"/>
            <a:ext cx="211138" cy="174625"/>
          </a:xfrm>
          <a:custGeom>
            <a:avLst/>
            <a:gdLst>
              <a:gd name="T0" fmla="*/ 2147483647 w 133"/>
              <a:gd name="T1" fmla="*/ 2147483647 h 110"/>
              <a:gd name="T2" fmla="*/ 2147483647 w 133"/>
              <a:gd name="T3" fmla="*/ 0 h 110"/>
              <a:gd name="T4" fmla="*/ 2147483647 w 133"/>
              <a:gd name="T5" fmla="*/ 2147483647 h 110"/>
              <a:gd name="T6" fmla="*/ 2147483647 w 133"/>
              <a:gd name="T7" fmla="*/ 2147483647 h 110"/>
              <a:gd name="T8" fmla="*/ 0 w 133"/>
              <a:gd name="T9" fmla="*/ 2147483647 h 110"/>
              <a:gd name="T10" fmla="*/ 0 w 133"/>
              <a:gd name="T11" fmla="*/ 2147483647 h 110"/>
              <a:gd name="T12" fmla="*/ 2147483647 w 133"/>
              <a:gd name="T13" fmla="*/ 2147483647 h 110"/>
              <a:gd name="T14" fmla="*/ 2147483647 w 133"/>
              <a:gd name="T15" fmla="*/ 2147483647 h 110"/>
              <a:gd name="T16" fmla="*/ 2147483647 w 133"/>
              <a:gd name="T17" fmla="*/ 2147483647 h 110"/>
              <a:gd name="T18" fmla="*/ 2147483647 w 133"/>
              <a:gd name="T19" fmla="*/ 2147483647 h 110"/>
              <a:gd name="T20" fmla="*/ 2147483647 w 133"/>
              <a:gd name="T21" fmla="*/ 2147483647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3"/>
              <a:gd name="T34" fmla="*/ 0 h 110"/>
              <a:gd name="T35" fmla="*/ 133 w 133"/>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3" h="110">
                <a:moveTo>
                  <a:pt x="122" y="11"/>
                </a:moveTo>
                <a:lnTo>
                  <a:pt x="56" y="0"/>
                </a:lnTo>
                <a:lnTo>
                  <a:pt x="56" y="33"/>
                </a:lnTo>
                <a:lnTo>
                  <a:pt x="23" y="33"/>
                </a:lnTo>
                <a:lnTo>
                  <a:pt x="0" y="55"/>
                </a:lnTo>
                <a:lnTo>
                  <a:pt x="0" y="88"/>
                </a:lnTo>
                <a:lnTo>
                  <a:pt x="45" y="110"/>
                </a:lnTo>
                <a:lnTo>
                  <a:pt x="78" y="110"/>
                </a:lnTo>
                <a:lnTo>
                  <a:pt x="133" y="77"/>
                </a:lnTo>
                <a:lnTo>
                  <a:pt x="133" y="44"/>
                </a:lnTo>
                <a:lnTo>
                  <a:pt x="122" y="11"/>
                </a:lnTo>
                <a:close/>
              </a:path>
            </a:pathLst>
          </a:custGeom>
          <a:solidFill>
            <a:srgbClr val="FFFF00"/>
          </a:solidFill>
          <a:ln w="17463">
            <a:solidFill>
              <a:srgbClr val="FFFF00"/>
            </a:solidFill>
            <a:round/>
            <a:headEnd/>
            <a:tailEnd/>
          </a:ln>
        </p:spPr>
        <p:txBody>
          <a:bodyPr/>
          <a:lstStyle/>
          <a:p>
            <a:endParaRPr lang="en-US"/>
          </a:p>
        </p:txBody>
      </p:sp>
      <p:sp>
        <p:nvSpPr>
          <p:cNvPr id="55332" name="Line 36"/>
          <p:cNvSpPr>
            <a:spLocks noChangeShapeType="1"/>
          </p:cNvSpPr>
          <p:nvPr/>
        </p:nvSpPr>
        <p:spPr bwMode="auto">
          <a:xfrm>
            <a:off x="2844800" y="3101975"/>
            <a:ext cx="1588" cy="192088"/>
          </a:xfrm>
          <a:prstGeom prst="line">
            <a:avLst/>
          </a:prstGeom>
          <a:noFill/>
          <a:ln w="17463">
            <a:solidFill>
              <a:srgbClr val="B3B3B3"/>
            </a:solidFill>
            <a:round/>
            <a:headEnd/>
            <a:tailEnd/>
          </a:ln>
        </p:spPr>
        <p:txBody>
          <a:bodyPr/>
          <a:lstStyle/>
          <a:p>
            <a:endParaRPr lang="en-US"/>
          </a:p>
        </p:txBody>
      </p:sp>
      <p:sp>
        <p:nvSpPr>
          <p:cNvPr id="55333" name="Line 37"/>
          <p:cNvSpPr>
            <a:spLocks noChangeShapeType="1"/>
          </p:cNvSpPr>
          <p:nvPr/>
        </p:nvSpPr>
        <p:spPr bwMode="auto">
          <a:xfrm>
            <a:off x="2862264" y="3101975"/>
            <a:ext cx="1587" cy="192088"/>
          </a:xfrm>
          <a:prstGeom prst="line">
            <a:avLst/>
          </a:prstGeom>
          <a:noFill/>
          <a:ln w="17463">
            <a:solidFill>
              <a:srgbClr val="B3B3B3"/>
            </a:solidFill>
            <a:round/>
            <a:headEnd/>
            <a:tailEnd/>
          </a:ln>
        </p:spPr>
        <p:txBody>
          <a:bodyPr/>
          <a:lstStyle/>
          <a:p>
            <a:endParaRPr lang="en-US"/>
          </a:p>
        </p:txBody>
      </p:sp>
      <p:sp>
        <p:nvSpPr>
          <p:cNvPr id="55334" name="Line 38"/>
          <p:cNvSpPr>
            <a:spLocks noChangeShapeType="1"/>
          </p:cNvSpPr>
          <p:nvPr/>
        </p:nvSpPr>
        <p:spPr bwMode="auto">
          <a:xfrm>
            <a:off x="2862264" y="3101975"/>
            <a:ext cx="1587" cy="192088"/>
          </a:xfrm>
          <a:prstGeom prst="line">
            <a:avLst/>
          </a:prstGeom>
          <a:noFill/>
          <a:ln w="17463">
            <a:solidFill>
              <a:srgbClr val="B3B3B3"/>
            </a:solidFill>
            <a:round/>
            <a:headEnd/>
            <a:tailEnd/>
          </a:ln>
        </p:spPr>
        <p:txBody>
          <a:bodyPr/>
          <a:lstStyle/>
          <a:p>
            <a:endParaRPr lang="en-US"/>
          </a:p>
        </p:txBody>
      </p:sp>
      <p:sp>
        <p:nvSpPr>
          <p:cNvPr id="55335" name="Line 39"/>
          <p:cNvSpPr>
            <a:spLocks noChangeShapeType="1"/>
          </p:cNvSpPr>
          <p:nvPr/>
        </p:nvSpPr>
        <p:spPr bwMode="auto">
          <a:xfrm>
            <a:off x="2879725" y="3101975"/>
            <a:ext cx="1588" cy="192088"/>
          </a:xfrm>
          <a:prstGeom prst="line">
            <a:avLst/>
          </a:prstGeom>
          <a:noFill/>
          <a:ln w="17463">
            <a:solidFill>
              <a:srgbClr val="B3B3B3"/>
            </a:solidFill>
            <a:round/>
            <a:headEnd/>
            <a:tailEnd/>
          </a:ln>
        </p:spPr>
        <p:txBody>
          <a:bodyPr/>
          <a:lstStyle/>
          <a:p>
            <a:endParaRPr lang="en-US"/>
          </a:p>
        </p:txBody>
      </p:sp>
      <p:sp>
        <p:nvSpPr>
          <p:cNvPr id="55336" name="Line 40"/>
          <p:cNvSpPr>
            <a:spLocks noChangeShapeType="1"/>
          </p:cNvSpPr>
          <p:nvPr/>
        </p:nvSpPr>
        <p:spPr bwMode="auto">
          <a:xfrm>
            <a:off x="2879725" y="3101975"/>
            <a:ext cx="1588" cy="192088"/>
          </a:xfrm>
          <a:prstGeom prst="line">
            <a:avLst/>
          </a:prstGeom>
          <a:noFill/>
          <a:ln w="17463">
            <a:solidFill>
              <a:srgbClr val="B3B3B3"/>
            </a:solidFill>
            <a:round/>
            <a:headEnd/>
            <a:tailEnd/>
          </a:ln>
        </p:spPr>
        <p:txBody>
          <a:bodyPr/>
          <a:lstStyle/>
          <a:p>
            <a:endParaRPr lang="en-US"/>
          </a:p>
        </p:txBody>
      </p:sp>
      <p:sp>
        <p:nvSpPr>
          <p:cNvPr id="55337" name="Line 41"/>
          <p:cNvSpPr>
            <a:spLocks noChangeShapeType="1"/>
          </p:cNvSpPr>
          <p:nvPr/>
        </p:nvSpPr>
        <p:spPr bwMode="auto">
          <a:xfrm>
            <a:off x="2897189" y="3101975"/>
            <a:ext cx="1587" cy="192088"/>
          </a:xfrm>
          <a:prstGeom prst="line">
            <a:avLst/>
          </a:prstGeom>
          <a:noFill/>
          <a:ln w="17463">
            <a:solidFill>
              <a:srgbClr val="B3B3B3"/>
            </a:solidFill>
            <a:round/>
            <a:headEnd/>
            <a:tailEnd/>
          </a:ln>
        </p:spPr>
        <p:txBody>
          <a:bodyPr/>
          <a:lstStyle/>
          <a:p>
            <a:endParaRPr lang="en-US"/>
          </a:p>
        </p:txBody>
      </p:sp>
      <p:sp>
        <p:nvSpPr>
          <p:cNvPr id="55338" name="Line 42"/>
          <p:cNvSpPr>
            <a:spLocks noChangeShapeType="1"/>
          </p:cNvSpPr>
          <p:nvPr/>
        </p:nvSpPr>
        <p:spPr bwMode="auto">
          <a:xfrm>
            <a:off x="2897189" y="3101975"/>
            <a:ext cx="1587" cy="192088"/>
          </a:xfrm>
          <a:prstGeom prst="line">
            <a:avLst/>
          </a:prstGeom>
          <a:noFill/>
          <a:ln w="17463">
            <a:solidFill>
              <a:srgbClr val="B3B3B3"/>
            </a:solidFill>
            <a:round/>
            <a:headEnd/>
            <a:tailEnd/>
          </a:ln>
        </p:spPr>
        <p:txBody>
          <a:bodyPr/>
          <a:lstStyle/>
          <a:p>
            <a:endParaRPr lang="en-US"/>
          </a:p>
        </p:txBody>
      </p:sp>
      <p:sp>
        <p:nvSpPr>
          <p:cNvPr id="55339" name="Line 43"/>
          <p:cNvSpPr>
            <a:spLocks noChangeShapeType="1"/>
          </p:cNvSpPr>
          <p:nvPr/>
        </p:nvSpPr>
        <p:spPr bwMode="auto">
          <a:xfrm>
            <a:off x="2932114" y="3101975"/>
            <a:ext cx="1587" cy="192088"/>
          </a:xfrm>
          <a:prstGeom prst="line">
            <a:avLst/>
          </a:prstGeom>
          <a:noFill/>
          <a:ln w="17463">
            <a:solidFill>
              <a:srgbClr val="B3B3B3"/>
            </a:solidFill>
            <a:round/>
            <a:headEnd/>
            <a:tailEnd/>
          </a:ln>
        </p:spPr>
        <p:txBody>
          <a:bodyPr/>
          <a:lstStyle/>
          <a:p>
            <a:endParaRPr lang="en-US"/>
          </a:p>
        </p:txBody>
      </p:sp>
      <p:sp>
        <p:nvSpPr>
          <p:cNvPr id="55340" name="Line 44"/>
          <p:cNvSpPr>
            <a:spLocks noChangeShapeType="1"/>
          </p:cNvSpPr>
          <p:nvPr/>
        </p:nvSpPr>
        <p:spPr bwMode="auto">
          <a:xfrm>
            <a:off x="2967039" y="3101975"/>
            <a:ext cx="1587" cy="192088"/>
          </a:xfrm>
          <a:prstGeom prst="line">
            <a:avLst/>
          </a:prstGeom>
          <a:noFill/>
          <a:ln w="17463">
            <a:solidFill>
              <a:srgbClr val="B3B3B3"/>
            </a:solidFill>
            <a:round/>
            <a:headEnd/>
            <a:tailEnd/>
          </a:ln>
        </p:spPr>
        <p:txBody>
          <a:bodyPr/>
          <a:lstStyle/>
          <a:p>
            <a:endParaRPr lang="en-US"/>
          </a:p>
        </p:txBody>
      </p:sp>
      <p:sp>
        <p:nvSpPr>
          <p:cNvPr id="55341" name="Line 45"/>
          <p:cNvSpPr>
            <a:spLocks noChangeShapeType="1"/>
          </p:cNvSpPr>
          <p:nvPr/>
        </p:nvSpPr>
        <p:spPr bwMode="auto">
          <a:xfrm>
            <a:off x="3001964" y="3101975"/>
            <a:ext cx="1587" cy="192088"/>
          </a:xfrm>
          <a:prstGeom prst="line">
            <a:avLst/>
          </a:prstGeom>
          <a:noFill/>
          <a:ln w="17463">
            <a:solidFill>
              <a:srgbClr val="B3B3B3"/>
            </a:solidFill>
            <a:round/>
            <a:headEnd/>
            <a:tailEnd/>
          </a:ln>
        </p:spPr>
        <p:txBody>
          <a:bodyPr/>
          <a:lstStyle/>
          <a:p>
            <a:endParaRPr lang="en-US"/>
          </a:p>
        </p:txBody>
      </p:sp>
      <p:sp>
        <p:nvSpPr>
          <p:cNvPr id="55342" name="Line 46"/>
          <p:cNvSpPr>
            <a:spLocks noChangeShapeType="1"/>
          </p:cNvSpPr>
          <p:nvPr/>
        </p:nvSpPr>
        <p:spPr bwMode="auto">
          <a:xfrm>
            <a:off x="3019425" y="3101975"/>
            <a:ext cx="1588" cy="192088"/>
          </a:xfrm>
          <a:prstGeom prst="line">
            <a:avLst/>
          </a:prstGeom>
          <a:noFill/>
          <a:ln w="17463">
            <a:solidFill>
              <a:srgbClr val="B3B3B3"/>
            </a:solidFill>
            <a:round/>
            <a:headEnd/>
            <a:tailEnd/>
          </a:ln>
        </p:spPr>
        <p:txBody>
          <a:bodyPr/>
          <a:lstStyle/>
          <a:p>
            <a:endParaRPr lang="en-US"/>
          </a:p>
        </p:txBody>
      </p:sp>
      <p:sp>
        <p:nvSpPr>
          <p:cNvPr id="55343" name="Freeform 47"/>
          <p:cNvSpPr>
            <a:spLocks/>
          </p:cNvSpPr>
          <p:nvPr/>
        </p:nvSpPr>
        <p:spPr bwMode="auto">
          <a:xfrm>
            <a:off x="2792414" y="2562226"/>
            <a:ext cx="769937" cy="644525"/>
          </a:xfrm>
          <a:custGeom>
            <a:avLst/>
            <a:gdLst>
              <a:gd name="T0" fmla="*/ 2147483647 w 485"/>
              <a:gd name="T1" fmla="*/ 2147483647 h 406"/>
              <a:gd name="T2" fmla="*/ 2147483647 w 485"/>
              <a:gd name="T3" fmla="*/ 2147483647 h 406"/>
              <a:gd name="T4" fmla="*/ 2147483647 w 485"/>
              <a:gd name="T5" fmla="*/ 2147483647 h 406"/>
              <a:gd name="T6" fmla="*/ 0 w 485"/>
              <a:gd name="T7" fmla="*/ 2147483647 h 406"/>
              <a:gd name="T8" fmla="*/ 0 w 485"/>
              <a:gd name="T9" fmla="*/ 2147483647 h 406"/>
              <a:gd name="T10" fmla="*/ 2147483647 w 485"/>
              <a:gd name="T11" fmla="*/ 2147483647 h 406"/>
              <a:gd name="T12" fmla="*/ 2147483647 w 485"/>
              <a:gd name="T13" fmla="*/ 2147483647 h 406"/>
              <a:gd name="T14" fmla="*/ 2147483647 w 485"/>
              <a:gd name="T15" fmla="*/ 0 h 406"/>
              <a:gd name="T16" fmla="*/ 2147483647 w 485"/>
              <a:gd name="T17" fmla="*/ 2147483647 h 406"/>
              <a:gd name="T18" fmla="*/ 2147483647 w 485"/>
              <a:gd name="T19" fmla="*/ 0 h 406"/>
              <a:gd name="T20" fmla="*/ 2147483647 w 485"/>
              <a:gd name="T21" fmla="*/ 2147483647 h 406"/>
              <a:gd name="T22" fmla="*/ 2147483647 w 485"/>
              <a:gd name="T23" fmla="*/ 2147483647 h 406"/>
              <a:gd name="T24" fmla="*/ 2147483647 w 485"/>
              <a:gd name="T25" fmla="*/ 2147483647 h 406"/>
              <a:gd name="T26" fmla="*/ 2147483647 w 485"/>
              <a:gd name="T27" fmla="*/ 2147483647 h 406"/>
              <a:gd name="T28" fmla="*/ 2147483647 w 485"/>
              <a:gd name="T29" fmla="*/ 2147483647 h 406"/>
              <a:gd name="T30" fmla="*/ 2147483647 w 485"/>
              <a:gd name="T31" fmla="*/ 2147483647 h 406"/>
              <a:gd name="T32" fmla="*/ 2147483647 w 485"/>
              <a:gd name="T33" fmla="*/ 2147483647 h 406"/>
              <a:gd name="T34" fmla="*/ 2147483647 w 485"/>
              <a:gd name="T35" fmla="*/ 2147483647 h 406"/>
              <a:gd name="T36" fmla="*/ 2147483647 w 485"/>
              <a:gd name="T37" fmla="*/ 2147483647 h 406"/>
              <a:gd name="T38" fmla="*/ 2147483647 w 485"/>
              <a:gd name="T39" fmla="*/ 2147483647 h 406"/>
              <a:gd name="T40" fmla="*/ 2147483647 w 485"/>
              <a:gd name="T41" fmla="*/ 2147483647 h 406"/>
              <a:gd name="T42" fmla="*/ 2147483647 w 485"/>
              <a:gd name="T43" fmla="*/ 2147483647 h 406"/>
              <a:gd name="T44" fmla="*/ 2147483647 w 485"/>
              <a:gd name="T45" fmla="*/ 2147483647 h 406"/>
              <a:gd name="T46" fmla="*/ 2147483647 w 485"/>
              <a:gd name="T47" fmla="*/ 2147483647 h 406"/>
              <a:gd name="T48" fmla="*/ 2147483647 w 485"/>
              <a:gd name="T49" fmla="*/ 2147483647 h 4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5"/>
              <a:gd name="T76" fmla="*/ 0 h 406"/>
              <a:gd name="T77" fmla="*/ 485 w 485"/>
              <a:gd name="T78" fmla="*/ 406 h 4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5" h="406">
                <a:moveTo>
                  <a:pt x="154" y="264"/>
                </a:moveTo>
                <a:lnTo>
                  <a:pt x="99" y="307"/>
                </a:lnTo>
                <a:lnTo>
                  <a:pt x="44" y="242"/>
                </a:lnTo>
                <a:lnTo>
                  <a:pt x="0" y="187"/>
                </a:lnTo>
                <a:lnTo>
                  <a:pt x="0" y="176"/>
                </a:lnTo>
                <a:lnTo>
                  <a:pt x="11" y="154"/>
                </a:lnTo>
                <a:lnTo>
                  <a:pt x="165" y="11"/>
                </a:lnTo>
                <a:lnTo>
                  <a:pt x="199" y="0"/>
                </a:lnTo>
                <a:lnTo>
                  <a:pt x="221" y="11"/>
                </a:lnTo>
                <a:lnTo>
                  <a:pt x="265" y="0"/>
                </a:lnTo>
                <a:lnTo>
                  <a:pt x="331" y="22"/>
                </a:lnTo>
                <a:lnTo>
                  <a:pt x="419" y="66"/>
                </a:lnTo>
                <a:lnTo>
                  <a:pt x="441" y="99"/>
                </a:lnTo>
                <a:lnTo>
                  <a:pt x="474" y="220"/>
                </a:lnTo>
                <a:lnTo>
                  <a:pt x="485" y="296"/>
                </a:lnTo>
                <a:lnTo>
                  <a:pt x="474" y="340"/>
                </a:lnTo>
                <a:lnTo>
                  <a:pt x="298" y="406"/>
                </a:lnTo>
                <a:lnTo>
                  <a:pt x="276" y="340"/>
                </a:lnTo>
                <a:lnTo>
                  <a:pt x="386" y="296"/>
                </a:lnTo>
                <a:lnTo>
                  <a:pt x="364" y="187"/>
                </a:lnTo>
                <a:lnTo>
                  <a:pt x="287" y="307"/>
                </a:lnTo>
                <a:lnTo>
                  <a:pt x="55" y="307"/>
                </a:lnTo>
                <a:lnTo>
                  <a:pt x="165" y="110"/>
                </a:lnTo>
                <a:lnTo>
                  <a:pt x="88" y="176"/>
                </a:lnTo>
                <a:lnTo>
                  <a:pt x="154" y="264"/>
                </a:lnTo>
                <a:close/>
              </a:path>
            </a:pathLst>
          </a:custGeom>
          <a:noFill/>
          <a:ln w="17463">
            <a:solidFill>
              <a:srgbClr val="000000"/>
            </a:solidFill>
            <a:round/>
            <a:headEnd/>
            <a:tailEnd/>
          </a:ln>
        </p:spPr>
        <p:txBody>
          <a:bodyPr/>
          <a:lstStyle/>
          <a:p>
            <a:endParaRPr lang="en-US"/>
          </a:p>
        </p:txBody>
      </p:sp>
      <p:sp>
        <p:nvSpPr>
          <p:cNvPr id="55344" name="Freeform 48"/>
          <p:cNvSpPr>
            <a:spLocks/>
          </p:cNvSpPr>
          <p:nvPr/>
        </p:nvSpPr>
        <p:spPr bwMode="auto">
          <a:xfrm>
            <a:off x="3213101" y="2474914"/>
            <a:ext cx="244475" cy="244475"/>
          </a:xfrm>
          <a:custGeom>
            <a:avLst/>
            <a:gdLst>
              <a:gd name="T0" fmla="*/ 2147483647 w 154"/>
              <a:gd name="T1" fmla="*/ 0 h 154"/>
              <a:gd name="T2" fmla="*/ 0 w 154"/>
              <a:gd name="T3" fmla="*/ 2147483647 h 154"/>
              <a:gd name="T4" fmla="*/ 0 w 154"/>
              <a:gd name="T5" fmla="*/ 2147483647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0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154"/>
              <a:gd name="T29" fmla="*/ 154 w 154"/>
              <a:gd name="T30" fmla="*/ 154 h 1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154">
                <a:moveTo>
                  <a:pt x="44" y="0"/>
                </a:moveTo>
                <a:lnTo>
                  <a:pt x="0" y="88"/>
                </a:lnTo>
                <a:lnTo>
                  <a:pt x="0" y="121"/>
                </a:lnTo>
                <a:lnTo>
                  <a:pt x="11" y="132"/>
                </a:lnTo>
                <a:lnTo>
                  <a:pt x="55" y="154"/>
                </a:lnTo>
                <a:lnTo>
                  <a:pt x="99" y="132"/>
                </a:lnTo>
                <a:lnTo>
                  <a:pt x="154" y="55"/>
                </a:lnTo>
                <a:lnTo>
                  <a:pt x="99" y="11"/>
                </a:lnTo>
                <a:lnTo>
                  <a:pt x="44" y="0"/>
                </a:lnTo>
                <a:close/>
              </a:path>
            </a:pathLst>
          </a:custGeom>
          <a:solidFill>
            <a:srgbClr val="FFD0A8"/>
          </a:solidFill>
          <a:ln w="17463">
            <a:solidFill>
              <a:srgbClr val="000000"/>
            </a:solidFill>
            <a:round/>
            <a:headEnd/>
            <a:tailEnd/>
          </a:ln>
        </p:spPr>
        <p:txBody>
          <a:bodyPr/>
          <a:lstStyle/>
          <a:p>
            <a:endParaRPr lang="en-US"/>
          </a:p>
        </p:txBody>
      </p:sp>
      <p:sp>
        <p:nvSpPr>
          <p:cNvPr id="55345" name="Freeform 49"/>
          <p:cNvSpPr>
            <a:spLocks/>
          </p:cNvSpPr>
          <p:nvPr/>
        </p:nvSpPr>
        <p:spPr bwMode="auto">
          <a:xfrm>
            <a:off x="3248026" y="2405064"/>
            <a:ext cx="244475" cy="192087"/>
          </a:xfrm>
          <a:custGeom>
            <a:avLst/>
            <a:gdLst>
              <a:gd name="T0" fmla="*/ 0 w 154"/>
              <a:gd name="T1" fmla="*/ 2147483647 h 121"/>
              <a:gd name="T2" fmla="*/ 2147483647 w 154"/>
              <a:gd name="T3" fmla="*/ 2147483647 h 121"/>
              <a:gd name="T4" fmla="*/ 2147483647 w 154"/>
              <a:gd name="T5" fmla="*/ 0 h 121"/>
              <a:gd name="T6" fmla="*/ 2147483647 w 154"/>
              <a:gd name="T7" fmla="*/ 2147483647 h 121"/>
              <a:gd name="T8" fmla="*/ 2147483647 w 154"/>
              <a:gd name="T9" fmla="*/ 2147483647 h 121"/>
              <a:gd name="T10" fmla="*/ 2147483647 w 154"/>
              <a:gd name="T11" fmla="*/ 2147483647 h 121"/>
              <a:gd name="T12" fmla="*/ 2147483647 w 154"/>
              <a:gd name="T13" fmla="*/ 2147483647 h 121"/>
              <a:gd name="T14" fmla="*/ 2147483647 w 154"/>
              <a:gd name="T15" fmla="*/ 2147483647 h 121"/>
              <a:gd name="T16" fmla="*/ 0 w 154"/>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121"/>
              <a:gd name="T29" fmla="*/ 154 w 154"/>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121">
                <a:moveTo>
                  <a:pt x="0" y="66"/>
                </a:moveTo>
                <a:lnTo>
                  <a:pt x="33" y="11"/>
                </a:lnTo>
                <a:lnTo>
                  <a:pt x="88" y="0"/>
                </a:lnTo>
                <a:lnTo>
                  <a:pt x="132" y="11"/>
                </a:lnTo>
                <a:lnTo>
                  <a:pt x="154" y="44"/>
                </a:lnTo>
                <a:lnTo>
                  <a:pt x="132" y="121"/>
                </a:lnTo>
                <a:lnTo>
                  <a:pt x="55" y="66"/>
                </a:lnTo>
                <a:lnTo>
                  <a:pt x="33" y="55"/>
                </a:lnTo>
                <a:lnTo>
                  <a:pt x="0" y="66"/>
                </a:lnTo>
                <a:close/>
              </a:path>
            </a:pathLst>
          </a:custGeom>
          <a:solidFill>
            <a:srgbClr val="543519"/>
          </a:solidFill>
          <a:ln w="17463">
            <a:solidFill>
              <a:srgbClr val="000000"/>
            </a:solidFill>
            <a:round/>
            <a:headEnd/>
            <a:tailEnd/>
          </a:ln>
        </p:spPr>
        <p:txBody>
          <a:bodyPr/>
          <a:lstStyle/>
          <a:p>
            <a:endParaRPr lang="en-US"/>
          </a:p>
        </p:txBody>
      </p:sp>
      <p:sp>
        <p:nvSpPr>
          <p:cNvPr id="55346" name="Freeform 50"/>
          <p:cNvSpPr>
            <a:spLocks/>
          </p:cNvSpPr>
          <p:nvPr/>
        </p:nvSpPr>
        <p:spPr bwMode="auto">
          <a:xfrm>
            <a:off x="2984500" y="2963864"/>
            <a:ext cx="141288" cy="155575"/>
          </a:xfrm>
          <a:custGeom>
            <a:avLst/>
            <a:gdLst>
              <a:gd name="T0" fmla="*/ 2147483647 w 89"/>
              <a:gd name="T1" fmla="*/ 2147483647 h 98"/>
              <a:gd name="T2" fmla="*/ 2147483647 w 89"/>
              <a:gd name="T3" fmla="*/ 0 h 98"/>
              <a:gd name="T4" fmla="*/ 2147483647 w 89"/>
              <a:gd name="T5" fmla="*/ 2147483647 h 98"/>
              <a:gd name="T6" fmla="*/ 2147483647 w 89"/>
              <a:gd name="T7" fmla="*/ 2147483647 h 98"/>
              <a:gd name="T8" fmla="*/ 2147483647 w 89"/>
              <a:gd name="T9" fmla="*/ 2147483647 h 98"/>
              <a:gd name="T10" fmla="*/ 2147483647 w 89"/>
              <a:gd name="T11" fmla="*/ 2147483647 h 98"/>
              <a:gd name="T12" fmla="*/ 2147483647 w 89"/>
              <a:gd name="T13" fmla="*/ 2147483647 h 98"/>
              <a:gd name="T14" fmla="*/ 0 w 89"/>
              <a:gd name="T15" fmla="*/ 2147483647 h 98"/>
              <a:gd name="T16" fmla="*/ 0 w 89"/>
              <a:gd name="T17" fmla="*/ 2147483647 h 98"/>
              <a:gd name="T18" fmla="*/ 2147483647 w 89"/>
              <a:gd name="T19" fmla="*/ 2147483647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98"/>
              <a:gd name="T32" fmla="*/ 89 w 8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98">
                <a:moveTo>
                  <a:pt x="22" y="11"/>
                </a:moveTo>
                <a:lnTo>
                  <a:pt x="56" y="0"/>
                </a:lnTo>
                <a:lnTo>
                  <a:pt x="89" y="21"/>
                </a:lnTo>
                <a:lnTo>
                  <a:pt x="89" y="76"/>
                </a:lnTo>
                <a:lnTo>
                  <a:pt x="56" y="98"/>
                </a:lnTo>
                <a:lnTo>
                  <a:pt x="44" y="98"/>
                </a:lnTo>
                <a:lnTo>
                  <a:pt x="33" y="65"/>
                </a:lnTo>
                <a:lnTo>
                  <a:pt x="0" y="65"/>
                </a:lnTo>
                <a:lnTo>
                  <a:pt x="0" y="32"/>
                </a:lnTo>
                <a:lnTo>
                  <a:pt x="22" y="11"/>
                </a:lnTo>
                <a:close/>
              </a:path>
            </a:pathLst>
          </a:custGeom>
          <a:solidFill>
            <a:srgbClr val="FFD0A8"/>
          </a:solidFill>
          <a:ln w="17463">
            <a:solidFill>
              <a:srgbClr val="000000"/>
            </a:solidFill>
            <a:round/>
            <a:headEnd/>
            <a:tailEnd/>
          </a:ln>
        </p:spPr>
        <p:txBody>
          <a:bodyPr/>
          <a:lstStyle/>
          <a:p>
            <a:endParaRPr lang="en-US"/>
          </a:p>
        </p:txBody>
      </p:sp>
      <p:sp>
        <p:nvSpPr>
          <p:cNvPr id="55347" name="Rectangle 51"/>
          <p:cNvSpPr>
            <a:spLocks noChangeArrowheads="1"/>
          </p:cNvSpPr>
          <p:nvPr/>
        </p:nvSpPr>
        <p:spPr bwMode="auto">
          <a:xfrm>
            <a:off x="2809876" y="3067050"/>
            <a:ext cx="333375" cy="209550"/>
          </a:xfrm>
          <a:prstGeom prst="rect">
            <a:avLst/>
          </a:prstGeom>
          <a:solidFill>
            <a:srgbClr val="FFFFFF"/>
          </a:solidFill>
          <a:ln w="9525">
            <a:noFill/>
            <a:miter lim="800000"/>
            <a:headEnd/>
            <a:tailEnd/>
          </a:ln>
        </p:spPr>
        <p:txBody>
          <a:bodyPr/>
          <a:lstStyle/>
          <a:p>
            <a:endParaRPr lang="en-US"/>
          </a:p>
        </p:txBody>
      </p:sp>
      <p:sp>
        <p:nvSpPr>
          <p:cNvPr id="55348" name="Rectangle 52"/>
          <p:cNvSpPr>
            <a:spLocks noChangeArrowheads="1"/>
          </p:cNvSpPr>
          <p:nvPr/>
        </p:nvSpPr>
        <p:spPr bwMode="auto">
          <a:xfrm>
            <a:off x="2809875" y="3067051"/>
            <a:ext cx="350838" cy="227013"/>
          </a:xfrm>
          <a:prstGeom prst="rect">
            <a:avLst/>
          </a:prstGeom>
          <a:noFill/>
          <a:ln w="17463">
            <a:solidFill>
              <a:srgbClr val="000000"/>
            </a:solidFill>
            <a:miter lim="800000"/>
            <a:headEnd/>
            <a:tailEnd/>
          </a:ln>
        </p:spPr>
        <p:txBody>
          <a:bodyPr/>
          <a:lstStyle/>
          <a:p>
            <a:endParaRPr lang="en-US"/>
          </a:p>
        </p:txBody>
      </p:sp>
      <p:sp>
        <p:nvSpPr>
          <p:cNvPr id="55349" name="Freeform 53"/>
          <p:cNvSpPr>
            <a:spLocks/>
          </p:cNvSpPr>
          <p:nvPr/>
        </p:nvSpPr>
        <p:spPr bwMode="auto">
          <a:xfrm>
            <a:off x="3054351" y="3101975"/>
            <a:ext cx="193675" cy="122238"/>
          </a:xfrm>
          <a:custGeom>
            <a:avLst/>
            <a:gdLst>
              <a:gd name="T0" fmla="*/ 2147483647 w 122"/>
              <a:gd name="T1" fmla="*/ 0 h 77"/>
              <a:gd name="T2" fmla="*/ 2147483647 w 122"/>
              <a:gd name="T3" fmla="*/ 0 h 77"/>
              <a:gd name="T4" fmla="*/ 2147483647 w 122"/>
              <a:gd name="T5" fmla="*/ 2147483647 h 77"/>
              <a:gd name="T6" fmla="*/ 2147483647 w 122"/>
              <a:gd name="T7" fmla="*/ 2147483647 h 77"/>
              <a:gd name="T8" fmla="*/ 0 w 122"/>
              <a:gd name="T9" fmla="*/ 2147483647 h 77"/>
              <a:gd name="T10" fmla="*/ 0 w 122"/>
              <a:gd name="T11" fmla="*/ 2147483647 h 77"/>
              <a:gd name="T12" fmla="*/ 2147483647 w 122"/>
              <a:gd name="T13" fmla="*/ 2147483647 h 77"/>
              <a:gd name="T14" fmla="*/ 2147483647 w 122"/>
              <a:gd name="T15" fmla="*/ 2147483647 h 77"/>
              <a:gd name="T16" fmla="*/ 2147483647 w 122"/>
              <a:gd name="T17" fmla="*/ 2147483647 h 77"/>
              <a:gd name="T18" fmla="*/ 2147483647 w 122"/>
              <a:gd name="T19" fmla="*/ 2147483647 h 77"/>
              <a:gd name="T20" fmla="*/ 2147483647 w 122"/>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77"/>
              <a:gd name="T35" fmla="*/ 122 w 12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77">
                <a:moveTo>
                  <a:pt x="111" y="0"/>
                </a:moveTo>
                <a:lnTo>
                  <a:pt x="56" y="0"/>
                </a:lnTo>
                <a:lnTo>
                  <a:pt x="56" y="22"/>
                </a:lnTo>
                <a:lnTo>
                  <a:pt x="23" y="22"/>
                </a:lnTo>
                <a:lnTo>
                  <a:pt x="0" y="33"/>
                </a:lnTo>
                <a:lnTo>
                  <a:pt x="0" y="55"/>
                </a:lnTo>
                <a:lnTo>
                  <a:pt x="45" y="77"/>
                </a:lnTo>
                <a:lnTo>
                  <a:pt x="67" y="77"/>
                </a:lnTo>
                <a:lnTo>
                  <a:pt x="122" y="55"/>
                </a:lnTo>
                <a:lnTo>
                  <a:pt x="122" y="22"/>
                </a:lnTo>
                <a:lnTo>
                  <a:pt x="111" y="0"/>
                </a:lnTo>
                <a:close/>
              </a:path>
            </a:pathLst>
          </a:custGeom>
          <a:solidFill>
            <a:srgbClr val="FFD0A8"/>
          </a:solidFill>
          <a:ln w="17463">
            <a:solidFill>
              <a:srgbClr val="000000"/>
            </a:solidFill>
            <a:round/>
            <a:headEnd/>
            <a:tailEnd/>
          </a:ln>
        </p:spPr>
        <p:txBody>
          <a:bodyPr/>
          <a:lstStyle/>
          <a:p>
            <a:endParaRPr lang="en-US"/>
          </a:p>
        </p:txBody>
      </p:sp>
      <p:sp>
        <p:nvSpPr>
          <p:cNvPr id="55350" name="Line 54"/>
          <p:cNvSpPr>
            <a:spLocks noChangeShapeType="1"/>
          </p:cNvSpPr>
          <p:nvPr/>
        </p:nvSpPr>
        <p:spPr bwMode="auto">
          <a:xfrm>
            <a:off x="2844800" y="3084513"/>
            <a:ext cx="1588" cy="157162"/>
          </a:xfrm>
          <a:prstGeom prst="line">
            <a:avLst/>
          </a:prstGeom>
          <a:noFill/>
          <a:ln w="17463">
            <a:solidFill>
              <a:srgbClr val="000000"/>
            </a:solidFill>
            <a:round/>
            <a:headEnd/>
            <a:tailEnd/>
          </a:ln>
        </p:spPr>
        <p:txBody>
          <a:bodyPr/>
          <a:lstStyle/>
          <a:p>
            <a:endParaRPr lang="en-US"/>
          </a:p>
        </p:txBody>
      </p:sp>
      <p:sp>
        <p:nvSpPr>
          <p:cNvPr id="55351" name="Line 55"/>
          <p:cNvSpPr>
            <a:spLocks noChangeShapeType="1"/>
          </p:cNvSpPr>
          <p:nvPr/>
        </p:nvSpPr>
        <p:spPr bwMode="auto">
          <a:xfrm>
            <a:off x="2862264" y="3084513"/>
            <a:ext cx="1587" cy="157162"/>
          </a:xfrm>
          <a:prstGeom prst="line">
            <a:avLst/>
          </a:prstGeom>
          <a:noFill/>
          <a:ln w="17463">
            <a:solidFill>
              <a:srgbClr val="000000"/>
            </a:solidFill>
            <a:round/>
            <a:headEnd/>
            <a:tailEnd/>
          </a:ln>
        </p:spPr>
        <p:txBody>
          <a:bodyPr/>
          <a:lstStyle/>
          <a:p>
            <a:endParaRPr lang="en-US"/>
          </a:p>
        </p:txBody>
      </p:sp>
      <p:sp>
        <p:nvSpPr>
          <p:cNvPr id="55352" name="Line 56"/>
          <p:cNvSpPr>
            <a:spLocks noChangeShapeType="1"/>
          </p:cNvSpPr>
          <p:nvPr/>
        </p:nvSpPr>
        <p:spPr bwMode="auto">
          <a:xfrm>
            <a:off x="2862264" y="3084513"/>
            <a:ext cx="1587" cy="157162"/>
          </a:xfrm>
          <a:prstGeom prst="line">
            <a:avLst/>
          </a:prstGeom>
          <a:noFill/>
          <a:ln w="17463">
            <a:solidFill>
              <a:srgbClr val="000000"/>
            </a:solidFill>
            <a:round/>
            <a:headEnd/>
            <a:tailEnd/>
          </a:ln>
        </p:spPr>
        <p:txBody>
          <a:bodyPr/>
          <a:lstStyle/>
          <a:p>
            <a:endParaRPr lang="en-US"/>
          </a:p>
        </p:txBody>
      </p:sp>
      <p:sp>
        <p:nvSpPr>
          <p:cNvPr id="55353" name="Line 57"/>
          <p:cNvSpPr>
            <a:spLocks noChangeShapeType="1"/>
          </p:cNvSpPr>
          <p:nvPr/>
        </p:nvSpPr>
        <p:spPr bwMode="auto">
          <a:xfrm>
            <a:off x="2879725" y="3084513"/>
            <a:ext cx="1588" cy="157162"/>
          </a:xfrm>
          <a:prstGeom prst="line">
            <a:avLst/>
          </a:prstGeom>
          <a:noFill/>
          <a:ln w="17463">
            <a:solidFill>
              <a:srgbClr val="000000"/>
            </a:solidFill>
            <a:round/>
            <a:headEnd/>
            <a:tailEnd/>
          </a:ln>
        </p:spPr>
        <p:txBody>
          <a:bodyPr/>
          <a:lstStyle/>
          <a:p>
            <a:endParaRPr lang="en-US"/>
          </a:p>
        </p:txBody>
      </p:sp>
      <p:sp>
        <p:nvSpPr>
          <p:cNvPr id="55354" name="Line 58"/>
          <p:cNvSpPr>
            <a:spLocks noChangeShapeType="1"/>
          </p:cNvSpPr>
          <p:nvPr/>
        </p:nvSpPr>
        <p:spPr bwMode="auto">
          <a:xfrm>
            <a:off x="2879725" y="3084513"/>
            <a:ext cx="1588" cy="157162"/>
          </a:xfrm>
          <a:prstGeom prst="line">
            <a:avLst/>
          </a:prstGeom>
          <a:noFill/>
          <a:ln w="17463">
            <a:solidFill>
              <a:srgbClr val="000000"/>
            </a:solidFill>
            <a:round/>
            <a:headEnd/>
            <a:tailEnd/>
          </a:ln>
        </p:spPr>
        <p:txBody>
          <a:bodyPr/>
          <a:lstStyle/>
          <a:p>
            <a:endParaRPr lang="en-US"/>
          </a:p>
        </p:txBody>
      </p:sp>
      <p:sp>
        <p:nvSpPr>
          <p:cNvPr id="55355" name="Line 59"/>
          <p:cNvSpPr>
            <a:spLocks noChangeShapeType="1"/>
          </p:cNvSpPr>
          <p:nvPr/>
        </p:nvSpPr>
        <p:spPr bwMode="auto">
          <a:xfrm>
            <a:off x="2897189" y="3084513"/>
            <a:ext cx="1587" cy="157162"/>
          </a:xfrm>
          <a:prstGeom prst="line">
            <a:avLst/>
          </a:prstGeom>
          <a:noFill/>
          <a:ln w="17463">
            <a:solidFill>
              <a:srgbClr val="000000"/>
            </a:solidFill>
            <a:round/>
            <a:headEnd/>
            <a:tailEnd/>
          </a:ln>
        </p:spPr>
        <p:txBody>
          <a:bodyPr/>
          <a:lstStyle/>
          <a:p>
            <a:endParaRPr lang="en-US"/>
          </a:p>
        </p:txBody>
      </p:sp>
      <p:sp>
        <p:nvSpPr>
          <p:cNvPr id="55356" name="Line 60"/>
          <p:cNvSpPr>
            <a:spLocks noChangeShapeType="1"/>
          </p:cNvSpPr>
          <p:nvPr/>
        </p:nvSpPr>
        <p:spPr bwMode="auto">
          <a:xfrm>
            <a:off x="2897189" y="3084513"/>
            <a:ext cx="1587" cy="157162"/>
          </a:xfrm>
          <a:prstGeom prst="line">
            <a:avLst/>
          </a:prstGeom>
          <a:noFill/>
          <a:ln w="17463">
            <a:solidFill>
              <a:srgbClr val="000000"/>
            </a:solidFill>
            <a:round/>
            <a:headEnd/>
            <a:tailEnd/>
          </a:ln>
        </p:spPr>
        <p:txBody>
          <a:bodyPr/>
          <a:lstStyle/>
          <a:p>
            <a:endParaRPr lang="en-US"/>
          </a:p>
        </p:txBody>
      </p:sp>
      <p:sp>
        <p:nvSpPr>
          <p:cNvPr id="55357" name="Line 61"/>
          <p:cNvSpPr>
            <a:spLocks noChangeShapeType="1"/>
          </p:cNvSpPr>
          <p:nvPr/>
        </p:nvSpPr>
        <p:spPr bwMode="auto">
          <a:xfrm>
            <a:off x="2932114" y="3084513"/>
            <a:ext cx="1587" cy="157162"/>
          </a:xfrm>
          <a:prstGeom prst="line">
            <a:avLst/>
          </a:prstGeom>
          <a:noFill/>
          <a:ln w="17463">
            <a:solidFill>
              <a:srgbClr val="000000"/>
            </a:solidFill>
            <a:round/>
            <a:headEnd/>
            <a:tailEnd/>
          </a:ln>
        </p:spPr>
        <p:txBody>
          <a:bodyPr/>
          <a:lstStyle/>
          <a:p>
            <a:endParaRPr lang="en-US"/>
          </a:p>
        </p:txBody>
      </p:sp>
      <p:sp>
        <p:nvSpPr>
          <p:cNvPr id="55358" name="Line 62"/>
          <p:cNvSpPr>
            <a:spLocks noChangeShapeType="1"/>
          </p:cNvSpPr>
          <p:nvPr/>
        </p:nvSpPr>
        <p:spPr bwMode="auto">
          <a:xfrm>
            <a:off x="2967039" y="3084513"/>
            <a:ext cx="1587" cy="157162"/>
          </a:xfrm>
          <a:prstGeom prst="line">
            <a:avLst/>
          </a:prstGeom>
          <a:noFill/>
          <a:ln w="17463">
            <a:solidFill>
              <a:srgbClr val="000000"/>
            </a:solidFill>
            <a:round/>
            <a:headEnd/>
            <a:tailEnd/>
          </a:ln>
        </p:spPr>
        <p:txBody>
          <a:bodyPr/>
          <a:lstStyle/>
          <a:p>
            <a:endParaRPr lang="en-US"/>
          </a:p>
        </p:txBody>
      </p:sp>
      <p:sp>
        <p:nvSpPr>
          <p:cNvPr id="55359" name="Line 63"/>
          <p:cNvSpPr>
            <a:spLocks noChangeShapeType="1"/>
          </p:cNvSpPr>
          <p:nvPr/>
        </p:nvSpPr>
        <p:spPr bwMode="auto">
          <a:xfrm>
            <a:off x="2984500" y="3084513"/>
            <a:ext cx="1588" cy="157162"/>
          </a:xfrm>
          <a:prstGeom prst="line">
            <a:avLst/>
          </a:prstGeom>
          <a:noFill/>
          <a:ln w="17463">
            <a:solidFill>
              <a:srgbClr val="000000"/>
            </a:solidFill>
            <a:round/>
            <a:headEnd/>
            <a:tailEnd/>
          </a:ln>
        </p:spPr>
        <p:txBody>
          <a:bodyPr/>
          <a:lstStyle/>
          <a:p>
            <a:endParaRPr lang="en-US"/>
          </a:p>
        </p:txBody>
      </p:sp>
      <p:sp>
        <p:nvSpPr>
          <p:cNvPr id="55360" name="Line 64"/>
          <p:cNvSpPr>
            <a:spLocks noChangeShapeType="1"/>
          </p:cNvSpPr>
          <p:nvPr/>
        </p:nvSpPr>
        <p:spPr bwMode="auto">
          <a:xfrm>
            <a:off x="3019425" y="3084513"/>
            <a:ext cx="1588" cy="157162"/>
          </a:xfrm>
          <a:prstGeom prst="line">
            <a:avLst/>
          </a:prstGeom>
          <a:noFill/>
          <a:ln w="17463">
            <a:solidFill>
              <a:srgbClr val="000000"/>
            </a:solidFill>
            <a:round/>
            <a:headEnd/>
            <a:tailEnd/>
          </a:ln>
        </p:spPr>
        <p:txBody>
          <a:bodyPr/>
          <a:lstStyle/>
          <a:p>
            <a:endParaRPr lang="en-US"/>
          </a:p>
        </p:txBody>
      </p:sp>
      <p:sp>
        <p:nvSpPr>
          <p:cNvPr id="55361" name="Line 65"/>
          <p:cNvSpPr>
            <a:spLocks noChangeShapeType="1"/>
          </p:cNvSpPr>
          <p:nvPr/>
        </p:nvSpPr>
        <p:spPr bwMode="auto">
          <a:xfrm flipH="1">
            <a:off x="2914650" y="2894014"/>
            <a:ext cx="52388" cy="103187"/>
          </a:xfrm>
          <a:prstGeom prst="line">
            <a:avLst/>
          </a:prstGeom>
          <a:noFill/>
          <a:ln w="17463">
            <a:solidFill>
              <a:srgbClr val="5687BF"/>
            </a:solidFill>
            <a:round/>
            <a:headEnd/>
            <a:tailEnd/>
          </a:ln>
        </p:spPr>
        <p:txBody>
          <a:bodyPr/>
          <a:lstStyle/>
          <a:p>
            <a:endParaRPr lang="en-US"/>
          </a:p>
        </p:txBody>
      </p:sp>
      <p:sp>
        <p:nvSpPr>
          <p:cNvPr id="55362" name="Rectangle 66"/>
          <p:cNvSpPr>
            <a:spLocks noChangeArrowheads="1"/>
          </p:cNvSpPr>
          <p:nvPr/>
        </p:nvSpPr>
        <p:spPr bwMode="auto">
          <a:xfrm>
            <a:off x="4262438" y="2197100"/>
            <a:ext cx="1206500" cy="1201738"/>
          </a:xfrm>
          <a:prstGeom prst="rect">
            <a:avLst/>
          </a:prstGeom>
          <a:solidFill>
            <a:srgbClr val="FFFF99"/>
          </a:solidFill>
          <a:ln w="17463">
            <a:solidFill>
              <a:srgbClr val="000000"/>
            </a:solidFill>
            <a:miter lim="800000"/>
            <a:headEnd/>
            <a:tailEnd/>
          </a:ln>
        </p:spPr>
        <p:txBody>
          <a:bodyPr/>
          <a:lstStyle/>
          <a:p>
            <a:endParaRPr lang="en-US"/>
          </a:p>
        </p:txBody>
      </p:sp>
      <p:sp>
        <p:nvSpPr>
          <p:cNvPr id="55363" name="Freeform 67"/>
          <p:cNvSpPr>
            <a:spLocks/>
          </p:cNvSpPr>
          <p:nvPr/>
        </p:nvSpPr>
        <p:spPr bwMode="auto">
          <a:xfrm>
            <a:off x="4559300" y="2474913"/>
            <a:ext cx="52388" cy="69850"/>
          </a:xfrm>
          <a:custGeom>
            <a:avLst/>
            <a:gdLst>
              <a:gd name="T0" fmla="*/ 2147483647 w 33"/>
              <a:gd name="T1" fmla="*/ 0 h 44"/>
              <a:gd name="T2" fmla="*/ 0 w 33"/>
              <a:gd name="T3" fmla="*/ 2147483647 h 44"/>
              <a:gd name="T4" fmla="*/ 0 w 33"/>
              <a:gd name="T5" fmla="*/ 2147483647 h 44"/>
              <a:gd name="T6" fmla="*/ 2147483647 w 33"/>
              <a:gd name="T7" fmla="*/ 2147483647 h 44"/>
              <a:gd name="T8" fmla="*/ 2147483647 w 33"/>
              <a:gd name="T9" fmla="*/ 2147483647 h 44"/>
              <a:gd name="T10" fmla="*/ 2147483647 w 33"/>
              <a:gd name="T11" fmla="*/ 0 h 44"/>
              <a:gd name="T12" fmla="*/ 0 60000 65536"/>
              <a:gd name="T13" fmla="*/ 0 60000 65536"/>
              <a:gd name="T14" fmla="*/ 0 60000 65536"/>
              <a:gd name="T15" fmla="*/ 0 60000 65536"/>
              <a:gd name="T16" fmla="*/ 0 60000 65536"/>
              <a:gd name="T17" fmla="*/ 0 60000 65536"/>
              <a:gd name="T18" fmla="*/ 0 w 33"/>
              <a:gd name="T19" fmla="*/ 0 h 44"/>
              <a:gd name="T20" fmla="*/ 33 w 3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 h="44">
                <a:moveTo>
                  <a:pt x="22" y="0"/>
                </a:moveTo>
                <a:lnTo>
                  <a:pt x="0" y="11"/>
                </a:lnTo>
                <a:lnTo>
                  <a:pt x="0" y="33"/>
                </a:lnTo>
                <a:lnTo>
                  <a:pt x="22" y="44"/>
                </a:lnTo>
                <a:lnTo>
                  <a:pt x="33" y="11"/>
                </a:lnTo>
                <a:lnTo>
                  <a:pt x="22" y="0"/>
                </a:lnTo>
                <a:close/>
              </a:path>
            </a:pathLst>
          </a:custGeom>
          <a:solidFill>
            <a:srgbClr val="FFFF99"/>
          </a:solidFill>
          <a:ln w="17463">
            <a:solidFill>
              <a:srgbClr val="B3B3B3"/>
            </a:solidFill>
            <a:round/>
            <a:headEnd/>
            <a:tailEnd/>
          </a:ln>
        </p:spPr>
        <p:txBody>
          <a:bodyPr/>
          <a:lstStyle/>
          <a:p>
            <a:endParaRPr lang="en-US"/>
          </a:p>
        </p:txBody>
      </p:sp>
      <p:sp>
        <p:nvSpPr>
          <p:cNvPr id="55364" name="Freeform 68"/>
          <p:cNvSpPr>
            <a:spLocks/>
          </p:cNvSpPr>
          <p:nvPr/>
        </p:nvSpPr>
        <p:spPr bwMode="auto">
          <a:xfrm>
            <a:off x="4541839" y="2266950"/>
            <a:ext cx="261937" cy="939800"/>
          </a:xfrm>
          <a:custGeom>
            <a:avLst/>
            <a:gdLst>
              <a:gd name="T0" fmla="*/ 0 w 165"/>
              <a:gd name="T1" fmla="*/ 2147483647 h 592"/>
              <a:gd name="T2" fmla="*/ 2147483647 w 165"/>
              <a:gd name="T3" fmla="*/ 0 h 592"/>
              <a:gd name="T4" fmla="*/ 2147483647 w 165"/>
              <a:gd name="T5" fmla="*/ 2147483647 h 592"/>
              <a:gd name="T6" fmla="*/ 2147483647 w 165"/>
              <a:gd name="T7" fmla="*/ 2147483647 h 592"/>
              <a:gd name="T8" fmla="*/ 0 w 165"/>
              <a:gd name="T9" fmla="*/ 2147483647 h 592"/>
              <a:gd name="T10" fmla="*/ 0 60000 65536"/>
              <a:gd name="T11" fmla="*/ 0 60000 65536"/>
              <a:gd name="T12" fmla="*/ 0 60000 65536"/>
              <a:gd name="T13" fmla="*/ 0 60000 65536"/>
              <a:gd name="T14" fmla="*/ 0 60000 65536"/>
              <a:gd name="T15" fmla="*/ 0 w 165"/>
              <a:gd name="T16" fmla="*/ 0 h 592"/>
              <a:gd name="T17" fmla="*/ 165 w 165"/>
              <a:gd name="T18" fmla="*/ 592 h 592"/>
            </a:gdLst>
            <a:ahLst/>
            <a:cxnLst>
              <a:cxn ang="T10">
                <a:pos x="T0" y="T1"/>
              </a:cxn>
              <a:cxn ang="T11">
                <a:pos x="T2" y="T3"/>
              </a:cxn>
              <a:cxn ang="T12">
                <a:pos x="T4" y="T5"/>
              </a:cxn>
              <a:cxn ang="T13">
                <a:pos x="T6" y="T7"/>
              </a:cxn>
              <a:cxn ang="T14">
                <a:pos x="T8" y="T9"/>
              </a:cxn>
            </a:cxnLst>
            <a:rect l="T15" t="T16" r="T17" b="T18"/>
            <a:pathLst>
              <a:path w="165" h="592">
                <a:moveTo>
                  <a:pt x="0" y="10"/>
                </a:moveTo>
                <a:lnTo>
                  <a:pt x="88" y="0"/>
                </a:lnTo>
                <a:lnTo>
                  <a:pt x="165" y="581"/>
                </a:lnTo>
                <a:lnTo>
                  <a:pt x="88" y="592"/>
                </a:lnTo>
                <a:lnTo>
                  <a:pt x="0" y="10"/>
                </a:lnTo>
                <a:close/>
              </a:path>
            </a:pathLst>
          </a:custGeom>
          <a:solidFill>
            <a:srgbClr val="CDDBEC"/>
          </a:solidFill>
          <a:ln w="17463">
            <a:solidFill>
              <a:srgbClr val="B3B3B3"/>
            </a:solidFill>
            <a:round/>
            <a:headEnd/>
            <a:tailEnd/>
          </a:ln>
        </p:spPr>
        <p:txBody>
          <a:bodyPr/>
          <a:lstStyle/>
          <a:p>
            <a:endParaRPr lang="en-US"/>
          </a:p>
        </p:txBody>
      </p:sp>
      <p:sp>
        <p:nvSpPr>
          <p:cNvPr id="55365" name="Freeform 69"/>
          <p:cNvSpPr>
            <a:spLocks/>
          </p:cNvSpPr>
          <p:nvPr/>
        </p:nvSpPr>
        <p:spPr bwMode="auto">
          <a:xfrm>
            <a:off x="4471988" y="2474913"/>
            <a:ext cx="647700" cy="419100"/>
          </a:xfrm>
          <a:custGeom>
            <a:avLst/>
            <a:gdLst>
              <a:gd name="T0" fmla="*/ 2147483647 w 408"/>
              <a:gd name="T1" fmla="*/ 2147483647 h 264"/>
              <a:gd name="T2" fmla="*/ 2147483647 w 408"/>
              <a:gd name="T3" fmla="*/ 2147483647 h 264"/>
              <a:gd name="T4" fmla="*/ 2147483647 w 408"/>
              <a:gd name="T5" fmla="*/ 2147483647 h 264"/>
              <a:gd name="T6" fmla="*/ 2147483647 w 408"/>
              <a:gd name="T7" fmla="*/ 2147483647 h 264"/>
              <a:gd name="T8" fmla="*/ 2147483647 w 408"/>
              <a:gd name="T9" fmla="*/ 2147483647 h 264"/>
              <a:gd name="T10" fmla="*/ 2147483647 w 408"/>
              <a:gd name="T11" fmla="*/ 2147483647 h 264"/>
              <a:gd name="T12" fmla="*/ 2147483647 w 408"/>
              <a:gd name="T13" fmla="*/ 2147483647 h 264"/>
              <a:gd name="T14" fmla="*/ 2147483647 w 408"/>
              <a:gd name="T15" fmla="*/ 2147483647 h 264"/>
              <a:gd name="T16" fmla="*/ 2147483647 w 408"/>
              <a:gd name="T17" fmla="*/ 2147483647 h 264"/>
              <a:gd name="T18" fmla="*/ 2147483647 w 408"/>
              <a:gd name="T19" fmla="*/ 2147483647 h 264"/>
              <a:gd name="T20" fmla="*/ 2147483647 w 408"/>
              <a:gd name="T21" fmla="*/ 2147483647 h 264"/>
              <a:gd name="T22" fmla="*/ 2147483647 w 408"/>
              <a:gd name="T23" fmla="*/ 2147483647 h 264"/>
              <a:gd name="T24" fmla="*/ 2147483647 w 408"/>
              <a:gd name="T25" fmla="*/ 2147483647 h 264"/>
              <a:gd name="T26" fmla="*/ 2147483647 w 408"/>
              <a:gd name="T27" fmla="*/ 2147483647 h 264"/>
              <a:gd name="T28" fmla="*/ 2147483647 w 408"/>
              <a:gd name="T29" fmla="*/ 2147483647 h 264"/>
              <a:gd name="T30" fmla="*/ 2147483647 w 408"/>
              <a:gd name="T31" fmla="*/ 2147483647 h 264"/>
              <a:gd name="T32" fmla="*/ 0 w 408"/>
              <a:gd name="T33" fmla="*/ 2147483647 h 264"/>
              <a:gd name="T34" fmla="*/ 2147483647 w 408"/>
              <a:gd name="T35" fmla="*/ 2147483647 h 264"/>
              <a:gd name="T36" fmla="*/ 2147483647 w 408"/>
              <a:gd name="T37" fmla="*/ 2147483647 h 264"/>
              <a:gd name="T38" fmla="*/ 2147483647 w 408"/>
              <a:gd name="T39" fmla="*/ 2147483647 h 264"/>
              <a:gd name="T40" fmla="*/ 0 w 408"/>
              <a:gd name="T41" fmla="*/ 2147483647 h 264"/>
              <a:gd name="T42" fmla="*/ 2147483647 w 408"/>
              <a:gd name="T43" fmla="*/ 2147483647 h 264"/>
              <a:gd name="T44" fmla="*/ 2147483647 w 408"/>
              <a:gd name="T45" fmla="*/ 2147483647 h 264"/>
              <a:gd name="T46" fmla="*/ 2147483647 w 408"/>
              <a:gd name="T47" fmla="*/ 0 h 264"/>
              <a:gd name="T48" fmla="*/ 2147483647 w 408"/>
              <a:gd name="T49" fmla="*/ 2147483647 h 264"/>
              <a:gd name="T50" fmla="*/ 2147483647 w 408"/>
              <a:gd name="T51" fmla="*/ 2147483647 h 264"/>
              <a:gd name="T52" fmla="*/ 2147483647 w 408"/>
              <a:gd name="T53" fmla="*/ 2147483647 h 2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8"/>
              <a:gd name="T82" fmla="*/ 0 h 264"/>
              <a:gd name="T83" fmla="*/ 408 w 408"/>
              <a:gd name="T84" fmla="*/ 264 h 26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8" h="264">
                <a:moveTo>
                  <a:pt x="386" y="44"/>
                </a:moveTo>
                <a:lnTo>
                  <a:pt x="374" y="154"/>
                </a:lnTo>
                <a:lnTo>
                  <a:pt x="386" y="220"/>
                </a:lnTo>
                <a:lnTo>
                  <a:pt x="408" y="264"/>
                </a:lnTo>
                <a:lnTo>
                  <a:pt x="297" y="242"/>
                </a:lnTo>
                <a:lnTo>
                  <a:pt x="242" y="264"/>
                </a:lnTo>
                <a:lnTo>
                  <a:pt x="88" y="264"/>
                </a:lnTo>
                <a:lnTo>
                  <a:pt x="55" y="253"/>
                </a:lnTo>
                <a:lnTo>
                  <a:pt x="44" y="242"/>
                </a:lnTo>
                <a:lnTo>
                  <a:pt x="55" y="220"/>
                </a:lnTo>
                <a:lnTo>
                  <a:pt x="99" y="209"/>
                </a:lnTo>
                <a:lnTo>
                  <a:pt x="44" y="209"/>
                </a:lnTo>
                <a:lnTo>
                  <a:pt x="11" y="187"/>
                </a:lnTo>
                <a:lnTo>
                  <a:pt x="88" y="165"/>
                </a:lnTo>
                <a:lnTo>
                  <a:pt x="22" y="165"/>
                </a:lnTo>
                <a:lnTo>
                  <a:pt x="11" y="154"/>
                </a:lnTo>
                <a:lnTo>
                  <a:pt x="0" y="143"/>
                </a:lnTo>
                <a:lnTo>
                  <a:pt x="22" y="121"/>
                </a:lnTo>
                <a:lnTo>
                  <a:pt x="88" y="121"/>
                </a:lnTo>
                <a:lnTo>
                  <a:pt x="22" y="121"/>
                </a:lnTo>
                <a:lnTo>
                  <a:pt x="0" y="99"/>
                </a:lnTo>
                <a:lnTo>
                  <a:pt x="22" y="66"/>
                </a:lnTo>
                <a:lnTo>
                  <a:pt x="154" y="44"/>
                </a:lnTo>
                <a:lnTo>
                  <a:pt x="154" y="0"/>
                </a:lnTo>
                <a:lnTo>
                  <a:pt x="220" y="22"/>
                </a:lnTo>
                <a:lnTo>
                  <a:pt x="286" y="66"/>
                </a:lnTo>
                <a:lnTo>
                  <a:pt x="386" y="44"/>
                </a:lnTo>
                <a:close/>
              </a:path>
            </a:pathLst>
          </a:custGeom>
          <a:solidFill>
            <a:srgbClr val="FFFF99"/>
          </a:solidFill>
          <a:ln w="17463">
            <a:solidFill>
              <a:srgbClr val="B3B3B3"/>
            </a:solidFill>
            <a:round/>
            <a:headEnd/>
            <a:tailEnd/>
          </a:ln>
        </p:spPr>
        <p:txBody>
          <a:bodyPr/>
          <a:lstStyle/>
          <a:p>
            <a:endParaRPr lang="en-US"/>
          </a:p>
        </p:txBody>
      </p:sp>
      <p:sp>
        <p:nvSpPr>
          <p:cNvPr id="55366" name="Line 70"/>
          <p:cNvSpPr>
            <a:spLocks noChangeShapeType="1"/>
          </p:cNvSpPr>
          <p:nvPr/>
        </p:nvSpPr>
        <p:spPr bwMode="auto">
          <a:xfrm flipH="1">
            <a:off x="4716463" y="2649539"/>
            <a:ext cx="157162" cy="1587"/>
          </a:xfrm>
          <a:prstGeom prst="line">
            <a:avLst/>
          </a:prstGeom>
          <a:noFill/>
          <a:ln w="17463">
            <a:solidFill>
              <a:srgbClr val="B3B3B3"/>
            </a:solidFill>
            <a:round/>
            <a:headEnd/>
            <a:tailEnd/>
          </a:ln>
        </p:spPr>
        <p:txBody>
          <a:bodyPr/>
          <a:lstStyle/>
          <a:p>
            <a:endParaRPr lang="en-US"/>
          </a:p>
        </p:txBody>
      </p:sp>
      <p:sp>
        <p:nvSpPr>
          <p:cNvPr id="55367" name="Line 71"/>
          <p:cNvSpPr>
            <a:spLocks noChangeShapeType="1"/>
          </p:cNvSpPr>
          <p:nvPr/>
        </p:nvSpPr>
        <p:spPr bwMode="auto">
          <a:xfrm flipH="1">
            <a:off x="4699001" y="2701926"/>
            <a:ext cx="174625" cy="17463"/>
          </a:xfrm>
          <a:prstGeom prst="line">
            <a:avLst/>
          </a:prstGeom>
          <a:noFill/>
          <a:ln w="17463">
            <a:solidFill>
              <a:srgbClr val="B3B3B3"/>
            </a:solidFill>
            <a:round/>
            <a:headEnd/>
            <a:tailEnd/>
          </a:ln>
        </p:spPr>
        <p:txBody>
          <a:bodyPr/>
          <a:lstStyle/>
          <a:p>
            <a:endParaRPr lang="en-US"/>
          </a:p>
        </p:txBody>
      </p:sp>
      <p:sp>
        <p:nvSpPr>
          <p:cNvPr id="55368" name="Line 72"/>
          <p:cNvSpPr>
            <a:spLocks noChangeShapeType="1"/>
          </p:cNvSpPr>
          <p:nvPr/>
        </p:nvSpPr>
        <p:spPr bwMode="auto">
          <a:xfrm flipH="1">
            <a:off x="4733925" y="2754313"/>
            <a:ext cx="139700" cy="17462"/>
          </a:xfrm>
          <a:prstGeom prst="line">
            <a:avLst/>
          </a:prstGeom>
          <a:noFill/>
          <a:ln w="17463">
            <a:solidFill>
              <a:srgbClr val="B3B3B3"/>
            </a:solidFill>
            <a:round/>
            <a:headEnd/>
            <a:tailEnd/>
          </a:ln>
        </p:spPr>
        <p:txBody>
          <a:bodyPr/>
          <a:lstStyle/>
          <a:p>
            <a:endParaRPr lang="en-US"/>
          </a:p>
        </p:txBody>
      </p:sp>
      <p:sp>
        <p:nvSpPr>
          <p:cNvPr id="55369" name="Freeform 73"/>
          <p:cNvSpPr>
            <a:spLocks/>
          </p:cNvSpPr>
          <p:nvPr/>
        </p:nvSpPr>
        <p:spPr bwMode="auto">
          <a:xfrm>
            <a:off x="4873625" y="2579688"/>
            <a:ext cx="69850" cy="279400"/>
          </a:xfrm>
          <a:custGeom>
            <a:avLst/>
            <a:gdLst>
              <a:gd name="T0" fmla="*/ 2147483647 w 44"/>
              <a:gd name="T1" fmla="*/ 0 h 176"/>
              <a:gd name="T2" fmla="*/ 0 w 44"/>
              <a:gd name="T3" fmla="*/ 2147483647 h 176"/>
              <a:gd name="T4" fmla="*/ 0 w 44"/>
              <a:gd name="T5" fmla="*/ 2147483647 h 176"/>
              <a:gd name="T6" fmla="*/ 2147483647 w 44"/>
              <a:gd name="T7" fmla="*/ 2147483647 h 176"/>
              <a:gd name="T8" fmla="*/ 2147483647 w 44"/>
              <a:gd name="T9" fmla="*/ 2147483647 h 176"/>
              <a:gd name="T10" fmla="*/ 0 60000 65536"/>
              <a:gd name="T11" fmla="*/ 0 60000 65536"/>
              <a:gd name="T12" fmla="*/ 0 60000 65536"/>
              <a:gd name="T13" fmla="*/ 0 60000 65536"/>
              <a:gd name="T14" fmla="*/ 0 60000 65536"/>
              <a:gd name="T15" fmla="*/ 0 w 44"/>
              <a:gd name="T16" fmla="*/ 0 h 176"/>
              <a:gd name="T17" fmla="*/ 44 w 44"/>
              <a:gd name="T18" fmla="*/ 176 h 176"/>
            </a:gdLst>
            <a:ahLst/>
            <a:cxnLst>
              <a:cxn ang="T10">
                <a:pos x="T0" y="T1"/>
              </a:cxn>
              <a:cxn ang="T11">
                <a:pos x="T2" y="T3"/>
              </a:cxn>
              <a:cxn ang="T12">
                <a:pos x="T4" y="T5"/>
              </a:cxn>
              <a:cxn ang="T13">
                <a:pos x="T6" y="T7"/>
              </a:cxn>
              <a:cxn ang="T14">
                <a:pos x="T8" y="T9"/>
              </a:cxn>
            </a:cxnLst>
            <a:rect l="T15" t="T16" r="T17" b="T18"/>
            <a:pathLst>
              <a:path w="44" h="176">
                <a:moveTo>
                  <a:pt x="33" y="0"/>
                </a:moveTo>
                <a:lnTo>
                  <a:pt x="0" y="22"/>
                </a:lnTo>
                <a:lnTo>
                  <a:pt x="0" y="66"/>
                </a:lnTo>
                <a:lnTo>
                  <a:pt x="11" y="110"/>
                </a:lnTo>
                <a:lnTo>
                  <a:pt x="44" y="176"/>
                </a:lnTo>
              </a:path>
            </a:pathLst>
          </a:custGeom>
          <a:noFill/>
          <a:ln w="17463">
            <a:solidFill>
              <a:srgbClr val="B3B3B3"/>
            </a:solidFill>
            <a:round/>
            <a:headEnd/>
            <a:tailEnd/>
          </a:ln>
        </p:spPr>
        <p:txBody>
          <a:bodyPr/>
          <a:lstStyle/>
          <a:p>
            <a:endParaRPr lang="en-US"/>
          </a:p>
        </p:txBody>
      </p:sp>
      <p:sp>
        <p:nvSpPr>
          <p:cNvPr id="55370" name="Line 74"/>
          <p:cNvSpPr>
            <a:spLocks noChangeShapeType="1"/>
          </p:cNvSpPr>
          <p:nvPr/>
        </p:nvSpPr>
        <p:spPr bwMode="auto">
          <a:xfrm>
            <a:off x="4821239" y="2439989"/>
            <a:ext cx="1587" cy="1587"/>
          </a:xfrm>
          <a:prstGeom prst="line">
            <a:avLst/>
          </a:prstGeom>
          <a:noFill/>
          <a:ln w="17463">
            <a:solidFill>
              <a:srgbClr val="B3B3B3"/>
            </a:solidFill>
            <a:round/>
            <a:headEnd/>
            <a:tailEnd/>
          </a:ln>
        </p:spPr>
        <p:txBody>
          <a:bodyPr/>
          <a:lstStyle/>
          <a:p>
            <a:endParaRPr lang="en-US"/>
          </a:p>
        </p:txBody>
      </p:sp>
      <p:sp>
        <p:nvSpPr>
          <p:cNvPr id="55371" name="Freeform 75"/>
          <p:cNvSpPr>
            <a:spLocks/>
          </p:cNvSpPr>
          <p:nvPr/>
        </p:nvSpPr>
        <p:spPr bwMode="auto">
          <a:xfrm>
            <a:off x="4594226" y="3084514"/>
            <a:ext cx="296863" cy="244475"/>
          </a:xfrm>
          <a:custGeom>
            <a:avLst/>
            <a:gdLst>
              <a:gd name="T0" fmla="*/ 2147483647 w 187"/>
              <a:gd name="T1" fmla="*/ 2147483647 h 154"/>
              <a:gd name="T2" fmla="*/ 0 w 187"/>
              <a:gd name="T3" fmla="*/ 2147483647 h 154"/>
              <a:gd name="T4" fmla="*/ 2147483647 w 187"/>
              <a:gd name="T5" fmla="*/ 2147483647 h 154"/>
              <a:gd name="T6" fmla="*/ 2147483647 w 187"/>
              <a:gd name="T7" fmla="*/ 0 h 154"/>
              <a:gd name="T8" fmla="*/ 2147483647 w 187"/>
              <a:gd name="T9" fmla="*/ 2147483647 h 154"/>
              <a:gd name="T10" fmla="*/ 2147483647 w 187"/>
              <a:gd name="T11" fmla="*/ 2147483647 h 154"/>
              <a:gd name="T12" fmla="*/ 0 60000 65536"/>
              <a:gd name="T13" fmla="*/ 0 60000 65536"/>
              <a:gd name="T14" fmla="*/ 0 60000 65536"/>
              <a:gd name="T15" fmla="*/ 0 60000 65536"/>
              <a:gd name="T16" fmla="*/ 0 60000 65536"/>
              <a:gd name="T17" fmla="*/ 0 60000 65536"/>
              <a:gd name="T18" fmla="*/ 0 w 187"/>
              <a:gd name="T19" fmla="*/ 0 h 154"/>
              <a:gd name="T20" fmla="*/ 187 w 187"/>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87" h="154">
                <a:moveTo>
                  <a:pt x="11" y="154"/>
                </a:moveTo>
                <a:lnTo>
                  <a:pt x="0" y="77"/>
                </a:lnTo>
                <a:lnTo>
                  <a:pt x="55" y="11"/>
                </a:lnTo>
                <a:lnTo>
                  <a:pt x="132" y="0"/>
                </a:lnTo>
                <a:lnTo>
                  <a:pt x="187" y="55"/>
                </a:lnTo>
                <a:lnTo>
                  <a:pt x="11" y="154"/>
                </a:lnTo>
                <a:close/>
              </a:path>
            </a:pathLst>
          </a:custGeom>
          <a:solidFill>
            <a:srgbClr val="CDDBEC"/>
          </a:solidFill>
          <a:ln w="17463">
            <a:solidFill>
              <a:srgbClr val="B3B3B3"/>
            </a:solidFill>
            <a:round/>
            <a:headEnd/>
            <a:tailEnd/>
          </a:ln>
        </p:spPr>
        <p:txBody>
          <a:bodyPr/>
          <a:lstStyle/>
          <a:p>
            <a:endParaRPr lang="en-US"/>
          </a:p>
        </p:txBody>
      </p:sp>
      <p:sp>
        <p:nvSpPr>
          <p:cNvPr id="55372" name="Freeform 76"/>
          <p:cNvSpPr>
            <a:spLocks/>
          </p:cNvSpPr>
          <p:nvPr/>
        </p:nvSpPr>
        <p:spPr bwMode="auto">
          <a:xfrm>
            <a:off x="4733925" y="2457450"/>
            <a:ext cx="52388" cy="69850"/>
          </a:xfrm>
          <a:custGeom>
            <a:avLst/>
            <a:gdLst>
              <a:gd name="T0" fmla="*/ 2147483647 w 33"/>
              <a:gd name="T1" fmla="*/ 0 h 44"/>
              <a:gd name="T2" fmla="*/ 0 w 33"/>
              <a:gd name="T3" fmla="*/ 2147483647 h 44"/>
              <a:gd name="T4" fmla="*/ 0 w 33"/>
              <a:gd name="T5" fmla="*/ 2147483647 h 44"/>
              <a:gd name="T6" fmla="*/ 2147483647 w 33"/>
              <a:gd name="T7" fmla="*/ 2147483647 h 44"/>
              <a:gd name="T8" fmla="*/ 2147483647 w 33"/>
              <a:gd name="T9" fmla="*/ 2147483647 h 44"/>
              <a:gd name="T10" fmla="*/ 2147483647 w 33"/>
              <a:gd name="T11" fmla="*/ 0 h 44"/>
              <a:gd name="T12" fmla="*/ 0 60000 65536"/>
              <a:gd name="T13" fmla="*/ 0 60000 65536"/>
              <a:gd name="T14" fmla="*/ 0 60000 65536"/>
              <a:gd name="T15" fmla="*/ 0 60000 65536"/>
              <a:gd name="T16" fmla="*/ 0 60000 65536"/>
              <a:gd name="T17" fmla="*/ 0 60000 65536"/>
              <a:gd name="T18" fmla="*/ 0 w 33"/>
              <a:gd name="T19" fmla="*/ 0 h 44"/>
              <a:gd name="T20" fmla="*/ 33 w 3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 h="44">
                <a:moveTo>
                  <a:pt x="33" y="0"/>
                </a:moveTo>
                <a:lnTo>
                  <a:pt x="0" y="11"/>
                </a:lnTo>
                <a:lnTo>
                  <a:pt x="0" y="33"/>
                </a:lnTo>
                <a:lnTo>
                  <a:pt x="22" y="44"/>
                </a:lnTo>
                <a:lnTo>
                  <a:pt x="33" y="11"/>
                </a:lnTo>
                <a:lnTo>
                  <a:pt x="33" y="0"/>
                </a:lnTo>
                <a:close/>
              </a:path>
            </a:pathLst>
          </a:custGeom>
          <a:solidFill>
            <a:srgbClr val="FFFF66"/>
          </a:solidFill>
          <a:ln w="17463">
            <a:solidFill>
              <a:srgbClr val="999999"/>
            </a:solidFill>
            <a:round/>
            <a:headEnd/>
            <a:tailEnd/>
          </a:ln>
        </p:spPr>
        <p:txBody>
          <a:bodyPr/>
          <a:lstStyle/>
          <a:p>
            <a:endParaRPr lang="en-US"/>
          </a:p>
        </p:txBody>
      </p:sp>
      <p:sp>
        <p:nvSpPr>
          <p:cNvPr id="55373" name="Freeform 77"/>
          <p:cNvSpPr>
            <a:spLocks/>
          </p:cNvSpPr>
          <p:nvPr/>
        </p:nvSpPr>
        <p:spPr bwMode="auto">
          <a:xfrm>
            <a:off x="4699000" y="2266950"/>
            <a:ext cx="209550" cy="922338"/>
          </a:xfrm>
          <a:custGeom>
            <a:avLst/>
            <a:gdLst>
              <a:gd name="T0" fmla="*/ 2147483647 w 132"/>
              <a:gd name="T1" fmla="*/ 0 h 581"/>
              <a:gd name="T2" fmla="*/ 2147483647 w 132"/>
              <a:gd name="T3" fmla="*/ 2147483647 h 581"/>
              <a:gd name="T4" fmla="*/ 2147483647 w 132"/>
              <a:gd name="T5" fmla="*/ 2147483647 h 581"/>
              <a:gd name="T6" fmla="*/ 0 w 132"/>
              <a:gd name="T7" fmla="*/ 2147483647 h 581"/>
              <a:gd name="T8" fmla="*/ 2147483647 w 132"/>
              <a:gd name="T9" fmla="*/ 0 h 581"/>
              <a:gd name="T10" fmla="*/ 0 60000 65536"/>
              <a:gd name="T11" fmla="*/ 0 60000 65536"/>
              <a:gd name="T12" fmla="*/ 0 60000 65536"/>
              <a:gd name="T13" fmla="*/ 0 60000 65536"/>
              <a:gd name="T14" fmla="*/ 0 60000 65536"/>
              <a:gd name="T15" fmla="*/ 0 w 132"/>
              <a:gd name="T16" fmla="*/ 0 h 581"/>
              <a:gd name="T17" fmla="*/ 132 w 132"/>
              <a:gd name="T18" fmla="*/ 581 h 581"/>
            </a:gdLst>
            <a:ahLst/>
            <a:cxnLst>
              <a:cxn ang="T10">
                <a:pos x="T0" y="T1"/>
              </a:cxn>
              <a:cxn ang="T11">
                <a:pos x="T2" y="T3"/>
              </a:cxn>
              <a:cxn ang="T12">
                <a:pos x="T4" y="T5"/>
              </a:cxn>
              <a:cxn ang="T13">
                <a:pos x="T6" y="T7"/>
              </a:cxn>
              <a:cxn ang="T14">
                <a:pos x="T8" y="T9"/>
              </a:cxn>
            </a:cxnLst>
            <a:rect l="T15" t="T16" r="T17" b="T18"/>
            <a:pathLst>
              <a:path w="132" h="581">
                <a:moveTo>
                  <a:pt x="44" y="0"/>
                </a:moveTo>
                <a:lnTo>
                  <a:pt x="132" y="10"/>
                </a:lnTo>
                <a:lnTo>
                  <a:pt x="77" y="581"/>
                </a:lnTo>
                <a:lnTo>
                  <a:pt x="0" y="581"/>
                </a:lnTo>
                <a:lnTo>
                  <a:pt x="44" y="0"/>
                </a:lnTo>
                <a:close/>
              </a:path>
            </a:pathLst>
          </a:custGeom>
          <a:solidFill>
            <a:srgbClr val="ABC3DF"/>
          </a:solidFill>
          <a:ln w="17463">
            <a:solidFill>
              <a:srgbClr val="999999"/>
            </a:solidFill>
            <a:round/>
            <a:headEnd/>
            <a:tailEnd/>
          </a:ln>
        </p:spPr>
        <p:txBody>
          <a:bodyPr/>
          <a:lstStyle/>
          <a:p>
            <a:endParaRPr lang="en-US"/>
          </a:p>
        </p:txBody>
      </p:sp>
      <p:sp>
        <p:nvSpPr>
          <p:cNvPr id="55374" name="Freeform 78"/>
          <p:cNvSpPr>
            <a:spLocks/>
          </p:cNvSpPr>
          <p:nvPr/>
        </p:nvSpPr>
        <p:spPr bwMode="auto">
          <a:xfrm>
            <a:off x="4611689" y="2492375"/>
            <a:ext cx="630237" cy="488950"/>
          </a:xfrm>
          <a:custGeom>
            <a:avLst/>
            <a:gdLst>
              <a:gd name="T0" fmla="*/ 2147483647 w 397"/>
              <a:gd name="T1" fmla="*/ 2147483647 h 308"/>
              <a:gd name="T2" fmla="*/ 2147483647 w 397"/>
              <a:gd name="T3" fmla="*/ 2147483647 h 308"/>
              <a:gd name="T4" fmla="*/ 2147483647 w 397"/>
              <a:gd name="T5" fmla="*/ 2147483647 h 308"/>
              <a:gd name="T6" fmla="*/ 2147483647 w 397"/>
              <a:gd name="T7" fmla="*/ 2147483647 h 308"/>
              <a:gd name="T8" fmla="*/ 2147483647 w 397"/>
              <a:gd name="T9" fmla="*/ 2147483647 h 308"/>
              <a:gd name="T10" fmla="*/ 2147483647 w 397"/>
              <a:gd name="T11" fmla="*/ 2147483647 h 308"/>
              <a:gd name="T12" fmla="*/ 2147483647 w 397"/>
              <a:gd name="T13" fmla="*/ 2147483647 h 308"/>
              <a:gd name="T14" fmla="*/ 2147483647 w 397"/>
              <a:gd name="T15" fmla="*/ 2147483647 h 308"/>
              <a:gd name="T16" fmla="*/ 2147483647 w 397"/>
              <a:gd name="T17" fmla="*/ 2147483647 h 308"/>
              <a:gd name="T18" fmla="*/ 2147483647 w 397"/>
              <a:gd name="T19" fmla="*/ 2147483647 h 308"/>
              <a:gd name="T20" fmla="*/ 2147483647 w 397"/>
              <a:gd name="T21" fmla="*/ 2147483647 h 308"/>
              <a:gd name="T22" fmla="*/ 0 w 397"/>
              <a:gd name="T23" fmla="*/ 2147483647 h 308"/>
              <a:gd name="T24" fmla="*/ 2147483647 w 397"/>
              <a:gd name="T25" fmla="*/ 2147483647 h 308"/>
              <a:gd name="T26" fmla="*/ 2147483647 w 397"/>
              <a:gd name="T27" fmla="*/ 2147483647 h 308"/>
              <a:gd name="T28" fmla="*/ 2147483647 w 397"/>
              <a:gd name="T29" fmla="*/ 2147483647 h 308"/>
              <a:gd name="T30" fmla="*/ 0 w 397"/>
              <a:gd name="T31" fmla="*/ 2147483647 h 308"/>
              <a:gd name="T32" fmla="*/ 2147483647 w 397"/>
              <a:gd name="T33" fmla="*/ 2147483647 h 308"/>
              <a:gd name="T34" fmla="*/ 2147483647 w 397"/>
              <a:gd name="T35" fmla="*/ 2147483647 h 308"/>
              <a:gd name="T36" fmla="*/ 2147483647 w 397"/>
              <a:gd name="T37" fmla="*/ 2147483647 h 308"/>
              <a:gd name="T38" fmla="*/ 2147483647 w 397"/>
              <a:gd name="T39" fmla="*/ 2147483647 h 308"/>
              <a:gd name="T40" fmla="*/ 2147483647 w 397"/>
              <a:gd name="T41" fmla="*/ 2147483647 h 308"/>
              <a:gd name="T42" fmla="*/ 2147483647 w 397"/>
              <a:gd name="T43" fmla="*/ 2147483647 h 308"/>
              <a:gd name="T44" fmla="*/ 2147483647 w 397"/>
              <a:gd name="T45" fmla="*/ 0 h 308"/>
              <a:gd name="T46" fmla="*/ 2147483647 w 397"/>
              <a:gd name="T47" fmla="*/ 2147483647 h 308"/>
              <a:gd name="T48" fmla="*/ 2147483647 w 397"/>
              <a:gd name="T49" fmla="*/ 2147483647 h 308"/>
              <a:gd name="T50" fmla="*/ 2147483647 w 397"/>
              <a:gd name="T51" fmla="*/ 2147483647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7"/>
              <a:gd name="T79" fmla="*/ 0 h 308"/>
              <a:gd name="T80" fmla="*/ 397 w 397"/>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7" h="308">
                <a:moveTo>
                  <a:pt x="397" y="88"/>
                </a:moveTo>
                <a:lnTo>
                  <a:pt x="364" y="198"/>
                </a:lnTo>
                <a:lnTo>
                  <a:pt x="353" y="264"/>
                </a:lnTo>
                <a:lnTo>
                  <a:pt x="364" y="308"/>
                </a:lnTo>
                <a:lnTo>
                  <a:pt x="264" y="264"/>
                </a:lnTo>
                <a:lnTo>
                  <a:pt x="198" y="264"/>
                </a:lnTo>
                <a:lnTo>
                  <a:pt x="55" y="231"/>
                </a:lnTo>
                <a:lnTo>
                  <a:pt x="22" y="198"/>
                </a:lnTo>
                <a:lnTo>
                  <a:pt x="33" y="187"/>
                </a:lnTo>
                <a:lnTo>
                  <a:pt x="77" y="187"/>
                </a:lnTo>
                <a:lnTo>
                  <a:pt x="22" y="176"/>
                </a:lnTo>
                <a:lnTo>
                  <a:pt x="0" y="143"/>
                </a:lnTo>
                <a:lnTo>
                  <a:pt x="22" y="132"/>
                </a:lnTo>
                <a:lnTo>
                  <a:pt x="77" y="143"/>
                </a:lnTo>
                <a:lnTo>
                  <a:pt x="11" y="121"/>
                </a:lnTo>
                <a:lnTo>
                  <a:pt x="0" y="99"/>
                </a:lnTo>
                <a:lnTo>
                  <a:pt x="22" y="77"/>
                </a:lnTo>
                <a:lnTo>
                  <a:pt x="88" y="99"/>
                </a:lnTo>
                <a:lnTo>
                  <a:pt x="22" y="77"/>
                </a:lnTo>
                <a:lnTo>
                  <a:pt x="11" y="55"/>
                </a:lnTo>
                <a:lnTo>
                  <a:pt x="33" y="33"/>
                </a:lnTo>
                <a:lnTo>
                  <a:pt x="176" y="44"/>
                </a:lnTo>
                <a:lnTo>
                  <a:pt x="176" y="0"/>
                </a:lnTo>
                <a:lnTo>
                  <a:pt x="231" y="33"/>
                </a:lnTo>
                <a:lnTo>
                  <a:pt x="286" y="88"/>
                </a:lnTo>
                <a:lnTo>
                  <a:pt x="397" y="88"/>
                </a:lnTo>
                <a:close/>
              </a:path>
            </a:pathLst>
          </a:custGeom>
          <a:solidFill>
            <a:srgbClr val="FFFF66"/>
          </a:solidFill>
          <a:ln w="17463">
            <a:solidFill>
              <a:srgbClr val="999999"/>
            </a:solidFill>
            <a:round/>
            <a:headEnd/>
            <a:tailEnd/>
          </a:ln>
        </p:spPr>
        <p:txBody>
          <a:bodyPr/>
          <a:lstStyle/>
          <a:p>
            <a:endParaRPr lang="en-US"/>
          </a:p>
        </p:txBody>
      </p:sp>
      <p:sp>
        <p:nvSpPr>
          <p:cNvPr id="55375" name="Line 79"/>
          <p:cNvSpPr>
            <a:spLocks noChangeShapeType="1"/>
          </p:cNvSpPr>
          <p:nvPr/>
        </p:nvSpPr>
        <p:spPr bwMode="auto">
          <a:xfrm flipH="1" flipV="1">
            <a:off x="4856163" y="2649539"/>
            <a:ext cx="139700" cy="52387"/>
          </a:xfrm>
          <a:prstGeom prst="line">
            <a:avLst/>
          </a:prstGeom>
          <a:noFill/>
          <a:ln w="17463">
            <a:solidFill>
              <a:srgbClr val="999999"/>
            </a:solidFill>
            <a:round/>
            <a:headEnd/>
            <a:tailEnd/>
          </a:ln>
        </p:spPr>
        <p:txBody>
          <a:bodyPr/>
          <a:lstStyle/>
          <a:p>
            <a:endParaRPr lang="en-US"/>
          </a:p>
        </p:txBody>
      </p:sp>
      <p:sp>
        <p:nvSpPr>
          <p:cNvPr id="55376" name="Line 80"/>
          <p:cNvSpPr>
            <a:spLocks noChangeShapeType="1"/>
          </p:cNvSpPr>
          <p:nvPr/>
        </p:nvSpPr>
        <p:spPr bwMode="auto">
          <a:xfrm flipH="1" flipV="1">
            <a:off x="4821239" y="2719388"/>
            <a:ext cx="174625" cy="17462"/>
          </a:xfrm>
          <a:prstGeom prst="line">
            <a:avLst/>
          </a:prstGeom>
          <a:noFill/>
          <a:ln w="17463">
            <a:solidFill>
              <a:srgbClr val="999999"/>
            </a:solidFill>
            <a:round/>
            <a:headEnd/>
            <a:tailEnd/>
          </a:ln>
        </p:spPr>
        <p:txBody>
          <a:bodyPr/>
          <a:lstStyle/>
          <a:p>
            <a:endParaRPr lang="en-US"/>
          </a:p>
        </p:txBody>
      </p:sp>
      <p:sp>
        <p:nvSpPr>
          <p:cNvPr id="55377" name="Line 81"/>
          <p:cNvSpPr>
            <a:spLocks noChangeShapeType="1"/>
          </p:cNvSpPr>
          <p:nvPr/>
        </p:nvSpPr>
        <p:spPr bwMode="auto">
          <a:xfrm flipH="1" flipV="1">
            <a:off x="4856163" y="2771776"/>
            <a:ext cx="139700" cy="17463"/>
          </a:xfrm>
          <a:prstGeom prst="line">
            <a:avLst/>
          </a:prstGeom>
          <a:noFill/>
          <a:ln w="17463">
            <a:solidFill>
              <a:srgbClr val="999999"/>
            </a:solidFill>
            <a:round/>
            <a:headEnd/>
            <a:tailEnd/>
          </a:ln>
        </p:spPr>
        <p:txBody>
          <a:bodyPr/>
          <a:lstStyle/>
          <a:p>
            <a:endParaRPr lang="en-US"/>
          </a:p>
        </p:txBody>
      </p:sp>
      <p:sp>
        <p:nvSpPr>
          <p:cNvPr id="55378" name="Freeform 82"/>
          <p:cNvSpPr>
            <a:spLocks/>
          </p:cNvSpPr>
          <p:nvPr/>
        </p:nvSpPr>
        <p:spPr bwMode="auto">
          <a:xfrm>
            <a:off x="4995863" y="2632075"/>
            <a:ext cx="69850" cy="279400"/>
          </a:xfrm>
          <a:custGeom>
            <a:avLst/>
            <a:gdLst>
              <a:gd name="T0" fmla="*/ 2147483647 w 44"/>
              <a:gd name="T1" fmla="*/ 0 h 176"/>
              <a:gd name="T2" fmla="*/ 2147483647 w 44"/>
              <a:gd name="T3" fmla="*/ 2147483647 h 176"/>
              <a:gd name="T4" fmla="*/ 0 w 44"/>
              <a:gd name="T5" fmla="*/ 2147483647 h 176"/>
              <a:gd name="T6" fmla="*/ 0 w 44"/>
              <a:gd name="T7" fmla="*/ 2147483647 h 176"/>
              <a:gd name="T8" fmla="*/ 2147483647 w 44"/>
              <a:gd name="T9" fmla="*/ 2147483647 h 176"/>
              <a:gd name="T10" fmla="*/ 0 60000 65536"/>
              <a:gd name="T11" fmla="*/ 0 60000 65536"/>
              <a:gd name="T12" fmla="*/ 0 60000 65536"/>
              <a:gd name="T13" fmla="*/ 0 60000 65536"/>
              <a:gd name="T14" fmla="*/ 0 60000 65536"/>
              <a:gd name="T15" fmla="*/ 0 w 44"/>
              <a:gd name="T16" fmla="*/ 0 h 176"/>
              <a:gd name="T17" fmla="*/ 44 w 44"/>
              <a:gd name="T18" fmla="*/ 176 h 176"/>
            </a:gdLst>
            <a:ahLst/>
            <a:cxnLst>
              <a:cxn ang="T10">
                <a:pos x="T0" y="T1"/>
              </a:cxn>
              <a:cxn ang="T11">
                <a:pos x="T2" y="T3"/>
              </a:cxn>
              <a:cxn ang="T12">
                <a:pos x="T4" y="T5"/>
              </a:cxn>
              <a:cxn ang="T13">
                <a:pos x="T6" y="T7"/>
              </a:cxn>
              <a:cxn ang="T14">
                <a:pos x="T8" y="T9"/>
              </a:cxn>
            </a:cxnLst>
            <a:rect l="T15" t="T16" r="T17" b="T18"/>
            <a:pathLst>
              <a:path w="44" h="176">
                <a:moveTo>
                  <a:pt x="44" y="0"/>
                </a:moveTo>
                <a:lnTo>
                  <a:pt x="22" y="22"/>
                </a:lnTo>
                <a:lnTo>
                  <a:pt x="0" y="55"/>
                </a:lnTo>
                <a:lnTo>
                  <a:pt x="0" y="110"/>
                </a:lnTo>
                <a:lnTo>
                  <a:pt x="22" y="176"/>
                </a:lnTo>
              </a:path>
            </a:pathLst>
          </a:custGeom>
          <a:noFill/>
          <a:ln w="17463">
            <a:solidFill>
              <a:srgbClr val="999999"/>
            </a:solidFill>
            <a:round/>
            <a:headEnd/>
            <a:tailEnd/>
          </a:ln>
        </p:spPr>
        <p:txBody>
          <a:bodyPr/>
          <a:lstStyle/>
          <a:p>
            <a:endParaRPr lang="en-US"/>
          </a:p>
        </p:txBody>
      </p:sp>
      <p:sp>
        <p:nvSpPr>
          <p:cNvPr id="55379" name="Line 83"/>
          <p:cNvSpPr>
            <a:spLocks noChangeShapeType="1"/>
          </p:cNvSpPr>
          <p:nvPr/>
        </p:nvSpPr>
        <p:spPr bwMode="auto">
          <a:xfrm>
            <a:off x="4995864" y="2474914"/>
            <a:ext cx="1587" cy="1587"/>
          </a:xfrm>
          <a:prstGeom prst="line">
            <a:avLst/>
          </a:prstGeom>
          <a:noFill/>
          <a:ln w="17463">
            <a:solidFill>
              <a:srgbClr val="999999"/>
            </a:solidFill>
            <a:round/>
            <a:headEnd/>
            <a:tailEnd/>
          </a:ln>
        </p:spPr>
        <p:txBody>
          <a:bodyPr/>
          <a:lstStyle/>
          <a:p>
            <a:endParaRPr lang="en-US"/>
          </a:p>
        </p:txBody>
      </p:sp>
      <p:sp>
        <p:nvSpPr>
          <p:cNvPr id="55380" name="Freeform 84"/>
          <p:cNvSpPr>
            <a:spLocks/>
          </p:cNvSpPr>
          <p:nvPr/>
        </p:nvSpPr>
        <p:spPr bwMode="auto">
          <a:xfrm>
            <a:off x="4594226" y="3084513"/>
            <a:ext cx="314325" cy="209550"/>
          </a:xfrm>
          <a:custGeom>
            <a:avLst/>
            <a:gdLst>
              <a:gd name="T0" fmla="*/ 0 w 198"/>
              <a:gd name="T1" fmla="*/ 2147483647 h 132"/>
              <a:gd name="T2" fmla="*/ 0 w 198"/>
              <a:gd name="T3" fmla="*/ 2147483647 h 132"/>
              <a:gd name="T4" fmla="*/ 2147483647 w 198"/>
              <a:gd name="T5" fmla="*/ 2147483647 h 132"/>
              <a:gd name="T6" fmla="*/ 2147483647 w 198"/>
              <a:gd name="T7" fmla="*/ 2147483647 h 132"/>
              <a:gd name="T8" fmla="*/ 2147483647 w 198"/>
              <a:gd name="T9" fmla="*/ 0 h 132"/>
              <a:gd name="T10" fmla="*/ 2147483647 w 198"/>
              <a:gd name="T11" fmla="*/ 0 h 132"/>
              <a:gd name="T12" fmla="*/ 2147483647 w 198"/>
              <a:gd name="T13" fmla="*/ 2147483647 h 132"/>
              <a:gd name="T14" fmla="*/ 2147483647 w 198"/>
              <a:gd name="T15" fmla="*/ 2147483647 h 132"/>
              <a:gd name="T16" fmla="*/ 2147483647 w 198"/>
              <a:gd name="T17" fmla="*/ 2147483647 h 132"/>
              <a:gd name="T18" fmla="*/ 0 w 198"/>
              <a:gd name="T19" fmla="*/ 2147483647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8"/>
              <a:gd name="T31" fmla="*/ 0 h 132"/>
              <a:gd name="T32" fmla="*/ 198 w 198"/>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8" h="132">
                <a:moveTo>
                  <a:pt x="0" y="132"/>
                </a:moveTo>
                <a:lnTo>
                  <a:pt x="0" y="88"/>
                </a:lnTo>
                <a:lnTo>
                  <a:pt x="11" y="55"/>
                </a:lnTo>
                <a:lnTo>
                  <a:pt x="33" y="22"/>
                </a:lnTo>
                <a:lnTo>
                  <a:pt x="77" y="0"/>
                </a:lnTo>
                <a:lnTo>
                  <a:pt x="110" y="0"/>
                </a:lnTo>
                <a:lnTo>
                  <a:pt x="154" y="11"/>
                </a:lnTo>
                <a:lnTo>
                  <a:pt x="187" y="33"/>
                </a:lnTo>
                <a:lnTo>
                  <a:pt x="198" y="77"/>
                </a:lnTo>
                <a:lnTo>
                  <a:pt x="0" y="132"/>
                </a:lnTo>
                <a:close/>
              </a:path>
            </a:pathLst>
          </a:custGeom>
          <a:solidFill>
            <a:srgbClr val="ABC3DF"/>
          </a:solidFill>
          <a:ln w="17463">
            <a:solidFill>
              <a:srgbClr val="999999"/>
            </a:solidFill>
            <a:round/>
            <a:headEnd/>
            <a:tailEnd/>
          </a:ln>
        </p:spPr>
        <p:txBody>
          <a:bodyPr/>
          <a:lstStyle/>
          <a:p>
            <a:endParaRPr lang="en-US"/>
          </a:p>
        </p:txBody>
      </p:sp>
      <p:sp>
        <p:nvSpPr>
          <p:cNvPr id="55381" name="Freeform 85"/>
          <p:cNvSpPr>
            <a:spLocks/>
          </p:cNvSpPr>
          <p:nvPr/>
        </p:nvSpPr>
        <p:spPr bwMode="auto">
          <a:xfrm>
            <a:off x="4908550" y="2492375"/>
            <a:ext cx="69850" cy="69850"/>
          </a:xfrm>
          <a:custGeom>
            <a:avLst/>
            <a:gdLst>
              <a:gd name="T0" fmla="*/ 2147483647 w 44"/>
              <a:gd name="T1" fmla="*/ 0 h 44"/>
              <a:gd name="T2" fmla="*/ 0 w 44"/>
              <a:gd name="T3" fmla="*/ 0 h 44"/>
              <a:gd name="T4" fmla="*/ 0 w 44"/>
              <a:gd name="T5" fmla="*/ 2147483647 h 44"/>
              <a:gd name="T6" fmla="*/ 2147483647 w 44"/>
              <a:gd name="T7" fmla="*/ 2147483647 h 44"/>
              <a:gd name="T8" fmla="*/ 2147483647 w 44"/>
              <a:gd name="T9" fmla="*/ 2147483647 h 44"/>
              <a:gd name="T10" fmla="*/ 2147483647 w 44"/>
              <a:gd name="T11" fmla="*/ 0 h 44"/>
              <a:gd name="T12" fmla="*/ 0 60000 65536"/>
              <a:gd name="T13" fmla="*/ 0 60000 65536"/>
              <a:gd name="T14" fmla="*/ 0 60000 65536"/>
              <a:gd name="T15" fmla="*/ 0 60000 65536"/>
              <a:gd name="T16" fmla="*/ 0 60000 65536"/>
              <a:gd name="T17" fmla="*/ 0 60000 65536"/>
              <a:gd name="T18" fmla="*/ 0 w 44"/>
              <a:gd name="T19" fmla="*/ 0 h 44"/>
              <a:gd name="T20" fmla="*/ 44 w 4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4" h="44">
                <a:moveTo>
                  <a:pt x="33" y="0"/>
                </a:moveTo>
                <a:lnTo>
                  <a:pt x="0" y="0"/>
                </a:lnTo>
                <a:lnTo>
                  <a:pt x="0" y="22"/>
                </a:lnTo>
                <a:lnTo>
                  <a:pt x="11" y="44"/>
                </a:lnTo>
                <a:lnTo>
                  <a:pt x="44" y="11"/>
                </a:lnTo>
                <a:lnTo>
                  <a:pt x="33" y="0"/>
                </a:lnTo>
                <a:close/>
              </a:path>
            </a:pathLst>
          </a:custGeom>
          <a:solidFill>
            <a:srgbClr val="FFD966"/>
          </a:solidFill>
          <a:ln w="17463">
            <a:solidFill>
              <a:srgbClr val="000000"/>
            </a:solidFill>
            <a:round/>
            <a:headEnd/>
            <a:tailEnd/>
          </a:ln>
        </p:spPr>
        <p:txBody>
          <a:bodyPr/>
          <a:lstStyle/>
          <a:p>
            <a:endParaRPr lang="en-US"/>
          </a:p>
        </p:txBody>
      </p:sp>
      <p:sp>
        <p:nvSpPr>
          <p:cNvPr id="55382" name="Freeform 86"/>
          <p:cNvSpPr>
            <a:spLocks/>
          </p:cNvSpPr>
          <p:nvPr/>
        </p:nvSpPr>
        <p:spPr bwMode="auto">
          <a:xfrm>
            <a:off x="4681538" y="2300289"/>
            <a:ext cx="455612" cy="923925"/>
          </a:xfrm>
          <a:custGeom>
            <a:avLst/>
            <a:gdLst>
              <a:gd name="T0" fmla="*/ 2147483647 w 287"/>
              <a:gd name="T1" fmla="*/ 0 h 582"/>
              <a:gd name="T2" fmla="*/ 2147483647 w 287"/>
              <a:gd name="T3" fmla="*/ 2147483647 h 582"/>
              <a:gd name="T4" fmla="*/ 2147483647 w 287"/>
              <a:gd name="T5" fmla="*/ 2147483647 h 582"/>
              <a:gd name="T6" fmla="*/ 0 w 287"/>
              <a:gd name="T7" fmla="*/ 2147483647 h 582"/>
              <a:gd name="T8" fmla="*/ 2147483647 w 287"/>
              <a:gd name="T9" fmla="*/ 0 h 582"/>
              <a:gd name="T10" fmla="*/ 0 60000 65536"/>
              <a:gd name="T11" fmla="*/ 0 60000 65536"/>
              <a:gd name="T12" fmla="*/ 0 60000 65536"/>
              <a:gd name="T13" fmla="*/ 0 60000 65536"/>
              <a:gd name="T14" fmla="*/ 0 60000 65536"/>
              <a:gd name="T15" fmla="*/ 0 w 287"/>
              <a:gd name="T16" fmla="*/ 0 h 582"/>
              <a:gd name="T17" fmla="*/ 287 w 287"/>
              <a:gd name="T18" fmla="*/ 582 h 582"/>
            </a:gdLst>
            <a:ahLst/>
            <a:cxnLst>
              <a:cxn ang="T10">
                <a:pos x="T0" y="T1"/>
              </a:cxn>
              <a:cxn ang="T11">
                <a:pos x="T2" y="T3"/>
              </a:cxn>
              <a:cxn ang="T12">
                <a:pos x="T4" y="T5"/>
              </a:cxn>
              <a:cxn ang="T13">
                <a:pos x="T6" y="T7"/>
              </a:cxn>
              <a:cxn ang="T14">
                <a:pos x="T8" y="T9"/>
              </a:cxn>
            </a:cxnLst>
            <a:rect l="T15" t="T16" r="T17" b="T18"/>
            <a:pathLst>
              <a:path w="287" h="582">
                <a:moveTo>
                  <a:pt x="209" y="0"/>
                </a:moveTo>
                <a:lnTo>
                  <a:pt x="287" y="33"/>
                </a:lnTo>
                <a:lnTo>
                  <a:pt x="77" y="582"/>
                </a:lnTo>
                <a:lnTo>
                  <a:pt x="0" y="549"/>
                </a:lnTo>
                <a:lnTo>
                  <a:pt x="209" y="0"/>
                </a:lnTo>
                <a:close/>
              </a:path>
            </a:pathLst>
          </a:custGeom>
          <a:solidFill>
            <a:srgbClr val="89ABD2"/>
          </a:solidFill>
          <a:ln w="17463">
            <a:solidFill>
              <a:srgbClr val="000000"/>
            </a:solidFill>
            <a:round/>
            <a:headEnd/>
            <a:tailEnd/>
          </a:ln>
        </p:spPr>
        <p:txBody>
          <a:bodyPr/>
          <a:lstStyle/>
          <a:p>
            <a:endParaRPr lang="en-US"/>
          </a:p>
        </p:txBody>
      </p:sp>
      <p:sp>
        <p:nvSpPr>
          <p:cNvPr id="55383" name="Freeform 87"/>
          <p:cNvSpPr>
            <a:spLocks/>
          </p:cNvSpPr>
          <p:nvPr/>
        </p:nvSpPr>
        <p:spPr bwMode="auto">
          <a:xfrm>
            <a:off x="4733926" y="2544763"/>
            <a:ext cx="612775" cy="557212"/>
          </a:xfrm>
          <a:custGeom>
            <a:avLst/>
            <a:gdLst>
              <a:gd name="T0" fmla="*/ 2147483647 w 386"/>
              <a:gd name="T1" fmla="*/ 2147483647 h 351"/>
              <a:gd name="T2" fmla="*/ 2147483647 w 386"/>
              <a:gd name="T3" fmla="*/ 2147483647 h 351"/>
              <a:gd name="T4" fmla="*/ 2147483647 w 386"/>
              <a:gd name="T5" fmla="*/ 2147483647 h 351"/>
              <a:gd name="T6" fmla="*/ 2147483647 w 386"/>
              <a:gd name="T7" fmla="*/ 2147483647 h 351"/>
              <a:gd name="T8" fmla="*/ 2147483647 w 386"/>
              <a:gd name="T9" fmla="*/ 2147483647 h 351"/>
              <a:gd name="T10" fmla="*/ 2147483647 w 386"/>
              <a:gd name="T11" fmla="*/ 2147483647 h 351"/>
              <a:gd name="T12" fmla="*/ 2147483647 w 386"/>
              <a:gd name="T13" fmla="*/ 2147483647 h 351"/>
              <a:gd name="T14" fmla="*/ 2147483647 w 386"/>
              <a:gd name="T15" fmla="*/ 2147483647 h 351"/>
              <a:gd name="T16" fmla="*/ 0 w 386"/>
              <a:gd name="T17" fmla="*/ 2147483647 h 351"/>
              <a:gd name="T18" fmla="*/ 0 w 386"/>
              <a:gd name="T19" fmla="*/ 2147483647 h 351"/>
              <a:gd name="T20" fmla="*/ 2147483647 w 386"/>
              <a:gd name="T21" fmla="*/ 2147483647 h 351"/>
              <a:gd name="T22" fmla="*/ 2147483647 w 386"/>
              <a:gd name="T23" fmla="*/ 2147483647 h 351"/>
              <a:gd name="T24" fmla="*/ 2147483647 w 386"/>
              <a:gd name="T25" fmla="*/ 2147483647 h 351"/>
              <a:gd name="T26" fmla="*/ 0 w 386"/>
              <a:gd name="T27" fmla="*/ 2147483647 h 351"/>
              <a:gd name="T28" fmla="*/ 0 w 386"/>
              <a:gd name="T29" fmla="*/ 2147483647 h 351"/>
              <a:gd name="T30" fmla="*/ 2147483647 w 386"/>
              <a:gd name="T31" fmla="*/ 2147483647 h 351"/>
              <a:gd name="T32" fmla="*/ 2147483647 w 386"/>
              <a:gd name="T33" fmla="*/ 2147483647 h 351"/>
              <a:gd name="T34" fmla="*/ 2147483647 w 386"/>
              <a:gd name="T35" fmla="*/ 2147483647 h 351"/>
              <a:gd name="T36" fmla="*/ 2147483647 w 386"/>
              <a:gd name="T37" fmla="*/ 2147483647 h 351"/>
              <a:gd name="T38" fmla="*/ 2147483647 w 386"/>
              <a:gd name="T39" fmla="*/ 2147483647 h 351"/>
              <a:gd name="T40" fmla="*/ 2147483647 w 386"/>
              <a:gd name="T41" fmla="*/ 2147483647 h 351"/>
              <a:gd name="T42" fmla="*/ 2147483647 w 386"/>
              <a:gd name="T43" fmla="*/ 2147483647 h 351"/>
              <a:gd name="T44" fmla="*/ 2147483647 w 386"/>
              <a:gd name="T45" fmla="*/ 2147483647 h 351"/>
              <a:gd name="T46" fmla="*/ 2147483647 w 386"/>
              <a:gd name="T47" fmla="*/ 0 h 351"/>
              <a:gd name="T48" fmla="*/ 2147483647 w 386"/>
              <a:gd name="T49" fmla="*/ 2147483647 h 351"/>
              <a:gd name="T50" fmla="*/ 2147483647 w 386"/>
              <a:gd name="T51" fmla="*/ 2147483647 h 351"/>
              <a:gd name="T52" fmla="*/ 2147483647 w 386"/>
              <a:gd name="T53" fmla="*/ 2147483647 h 351"/>
              <a:gd name="T54" fmla="*/ 2147483647 w 386"/>
              <a:gd name="T55" fmla="*/ 2147483647 h 351"/>
              <a:gd name="T56" fmla="*/ 2147483647 w 386"/>
              <a:gd name="T57" fmla="*/ 2147483647 h 3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351"/>
              <a:gd name="T89" fmla="*/ 386 w 386"/>
              <a:gd name="T90" fmla="*/ 351 h 3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351">
                <a:moveTo>
                  <a:pt x="386" y="154"/>
                </a:moveTo>
                <a:lnTo>
                  <a:pt x="364" y="187"/>
                </a:lnTo>
                <a:lnTo>
                  <a:pt x="331" y="242"/>
                </a:lnTo>
                <a:lnTo>
                  <a:pt x="309" y="307"/>
                </a:lnTo>
                <a:lnTo>
                  <a:pt x="309" y="351"/>
                </a:lnTo>
                <a:lnTo>
                  <a:pt x="221" y="285"/>
                </a:lnTo>
                <a:lnTo>
                  <a:pt x="165" y="275"/>
                </a:lnTo>
                <a:lnTo>
                  <a:pt x="33" y="198"/>
                </a:lnTo>
                <a:lnTo>
                  <a:pt x="0" y="176"/>
                </a:lnTo>
                <a:lnTo>
                  <a:pt x="0" y="154"/>
                </a:lnTo>
                <a:lnTo>
                  <a:pt x="22" y="154"/>
                </a:lnTo>
                <a:lnTo>
                  <a:pt x="66" y="165"/>
                </a:lnTo>
                <a:lnTo>
                  <a:pt x="11" y="132"/>
                </a:lnTo>
                <a:lnTo>
                  <a:pt x="0" y="121"/>
                </a:lnTo>
                <a:lnTo>
                  <a:pt x="0" y="99"/>
                </a:lnTo>
                <a:lnTo>
                  <a:pt x="22" y="99"/>
                </a:lnTo>
                <a:lnTo>
                  <a:pt x="77" y="121"/>
                </a:lnTo>
                <a:lnTo>
                  <a:pt x="11" y="77"/>
                </a:lnTo>
                <a:lnTo>
                  <a:pt x="11" y="55"/>
                </a:lnTo>
                <a:lnTo>
                  <a:pt x="44" y="44"/>
                </a:lnTo>
                <a:lnTo>
                  <a:pt x="99" y="77"/>
                </a:lnTo>
                <a:lnTo>
                  <a:pt x="44" y="44"/>
                </a:lnTo>
                <a:lnTo>
                  <a:pt x="33" y="11"/>
                </a:lnTo>
                <a:lnTo>
                  <a:pt x="66" y="0"/>
                </a:lnTo>
                <a:lnTo>
                  <a:pt x="187" y="44"/>
                </a:lnTo>
                <a:lnTo>
                  <a:pt x="209" y="11"/>
                </a:lnTo>
                <a:lnTo>
                  <a:pt x="254" y="55"/>
                </a:lnTo>
                <a:lnTo>
                  <a:pt x="287" y="121"/>
                </a:lnTo>
                <a:lnTo>
                  <a:pt x="386" y="154"/>
                </a:lnTo>
                <a:close/>
              </a:path>
            </a:pathLst>
          </a:custGeom>
          <a:solidFill>
            <a:srgbClr val="FFD966"/>
          </a:solidFill>
          <a:ln w="17463">
            <a:solidFill>
              <a:srgbClr val="333333"/>
            </a:solidFill>
            <a:round/>
            <a:headEnd/>
            <a:tailEnd/>
          </a:ln>
        </p:spPr>
        <p:txBody>
          <a:bodyPr/>
          <a:lstStyle/>
          <a:p>
            <a:endParaRPr lang="en-US"/>
          </a:p>
        </p:txBody>
      </p:sp>
      <p:sp>
        <p:nvSpPr>
          <p:cNvPr id="55384" name="Line 88"/>
          <p:cNvSpPr>
            <a:spLocks noChangeShapeType="1"/>
          </p:cNvSpPr>
          <p:nvPr/>
        </p:nvSpPr>
        <p:spPr bwMode="auto">
          <a:xfrm flipH="1" flipV="1">
            <a:off x="4978400" y="2701926"/>
            <a:ext cx="141288" cy="87313"/>
          </a:xfrm>
          <a:prstGeom prst="line">
            <a:avLst/>
          </a:prstGeom>
          <a:noFill/>
          <a:ln w="17463">
            <a:solidFill>
              <a:srgbClr val="333333"/>
            </a:solidFill>
            <a:round/>
            <a:headEnd/>
            <a:tailEnd/>
          </a:ln>
        </p:spPr>
        <p:txBody>
          <a:bodyPr/>
          <a:lstStyle/>
          <a:p>
            <a:endParaRPr lang="en-US"/>
          </a:p>
        </p:txBody>
      </p:sp>
      <p:sp>
        <p:nvSpPr>
          <p:cNvPr id="55385" name="Line 89"/>
          <p:cNvSpPr>
            <a:spLocks noChangeShapeType="1"/>
          </p:cNvSpPr>
          <p:nvPr/>
        </p:nvSpPr>
        <p:spPr bwMode="auto">
          <a:xfrm flipH="1" flipV="1">
            <a:off x="4943475" y="2754313"/>
            <a:ext cx="158750" cy="69850"/>
          </a:xfrm>
          <a:prstGeom prst="line">
            <a:avLst/>
          </a:prstGeom>
          <a:noFill/>
          <a:ln w="17463">
            <a:solidFill>
              <a:srgbClr val="333333"/>
            </a:solidFill>
            <a:round/>
            <a:headEnd/>
            <a:tailEnd/>
          </a:ln>
        </p:spPr>
        <p:txBody>
          <a:bodyPr/>
          <a:lstStyle/>
          <a:p>
            <a:endParaRPr lang="en-US"/>
          </a:p>
        </p:txBody>
      </p:sp>
      <p:sp>
        <p:nvSpPr>
          <p:cNvPr id="55386" name="Line 90"/>
          <p:cNvSpPr>
            <a:spLocks noChangeShapeType="1"/>
          </p:cNvSpPr>
          <p:nvPr/>
        </p:nvSpPr>
        <p:spPr bwMode="auto">
          <a:xfrm flipH="1" flipV="1">
            <a:off x="4943475" y="2824164"/>
            <a:ext cx="141288" cy="52387"/>
          </a:xfrm>
          <a:prstGeom prst="line">
            <a:avLst/>
          </a:prstGeom>
          <a:noFill/>
          <a:ln w="17463">
            <a:solidFill>
              <a:srgbClr val="333333"/>
            </a:solidFill>
            <a:round/>
            <a:headEnd/>
            <a:tailEnd/>
          </a:ln>
        </p:spPr>
        <p:txBody>
          <a:bodyPr/>
          <a:lstStyle/>
          <a:p>
            <a:endParaRPr lang="en-US"/>
          </a:p>
        </p:txBody>
      </p:sp>
      <p:sp>
        <p:nvSpPr>
          <p:cNvPr id="55387" name="Freeform 91"/>
          <p:cNvSpPr>
            <a:spLocks/>
          </p:cNvSpPr>
          <p:nvPr/>
        </p:nvSpPr>
        <p:spPr bwMode="auto">
          <a:xfrm>
            <a:off x="5084764" y="2736850"/>
            <a:ext cx="104775" cy="260350"/>
          </a:xfrm>
          <a:custGeom>
            <a:avLst/>
            <a:gdLst>
              <a:gd name="T0" fmla="*/ 2147483647 w 66"/>
              <a:gd name="T1" fmla="*/ 0 h 164"/>
              <a:gd name="T2" fmla="*/ 2147483647 w 66"/>
              <a:gd name="T3" fmla="*/ 2147483647 h 164"/>
              <a:gd name="T4" fmla="*/ 2147483647 w 66"/>
              <a:gd name="T5" fmla="*/ 2147483647 h 164"/>
              <a:gd name="T6" fmla="*/ 0 w 66"/>
              <a:gd name="T7" fmla="*/ 2147483647 h 164"/>
              <a:gd name="T8" fmla="*/ 0 w 66"/>
              <a:gd name="T9" fmla="*/ 2147483647 h 164"/>
              <a:gd name="T10" fmla="*/ 0 60000 65536"/>
              <a:gd name="T11" fmla="*/ 0 60000 65536"/>
              <a:gd name="T12" fmla="*/ 0 60000 65536"/>
              <a:gd name="T13" fmla="*/ 0 60000 65536"/>
              <a:gd name="T14" fmla="*/ 0 60000 65536"/>
              <a:gd name="T15" fmla="*/ 0 w 66"/>
              <a:gd name="T16" fmla="*/ 0 h 164"/>
              <a:gd name="T17" fmla="*/ 66 w 66"/>
              <a:gd name="T18" fmla="*/ 164 h 164"/>
            </a:gdLst>
            <a:ahLst/>
            <a:cxnLst>
              <a:cxn ang="T10">
                <a:pos x="T0" y="T1"/>
              </a:cxn>
              <a:cxn ang="T11">
                <a:pos x="T2" y="T3"/>
              </a:cxn>
              <a:cxn ang="T12">
                <a:pos x="T4" y="T5"/>
              </a:cxn>
              <a:cxn ang="T13">
                <a:pos x="T6" y="T7"/>
              </a:cxn>
              <a:cxn ang="T14">
                <a:pos x="T8" y="T9"/>
              </a:cxn>
            </a:cxnLst>
            <a:rect l="T15" t="T16" r="T17" b="T18"/>
            <a:pathLst>
              <a:path w="66" h="164">
                <a:moveTo>
                  <a:pt x="66" y="0"/>
                </a:moveTo>
                <a:lnTo>
                  <a:pt x="33" y="11"/>
                </a:lnTo>
                <a:lnTo>
                  <a:pt x="11" y="44"/>
                </a:lnTo>
                <a:lnTo>
                  <a:pt x="0" y="88"/>
                </a:lnTo>
                <a:lnTo>
                  <a:pt x="0" y="164"/>
                </a:lnTo>
              </a:path>
            </a:pathLst>
          </a:custGeom>
          <a:noFill/>
          <a:ln w="17463">
            <a:solidFill>
              <a:srgbClr val="333333"/>
            </a:solidFill>
            <a:round/>
            <a:headEnd/>
            <a:tailEnd/>
          </a:ln>
        </p:spPr>
        <p:txBody>
          <a:bodyPr/>
          <a:lstStyle/>
          <a:p>
            <a:endParaRPr lang="en-US"/>
          </a:p>
        </p:txBody>
      </p:sp>
      <p:sp>
        <p:nvSpPr>
          <p:cNvPr id="55388" name="Line 92"/>
          <p:cNvSpPr>
            <a:spLocks noChangeShapeType="1"/>
          </p:cNvSpPr>
          <p:nvPr/>
        </p:nvSpPr>
        <p:spPr bwMode="auto">
          <a:xfrm>
            <a:off x="5172075" y="2579689"/>
            <a:ext cx="1588" cy="1587"/>
          </a:xfrm>
          <a:prstGeom prst="line">
            <a:avLst/>
          </a:prstGeom>
          <a:noFill/>
          <a:ln w="17463">
            <a:solidFill>
              <a:srgbClr val="000000"/>
            </a:solidFill>
            <a:round/>
            <a:headEnd/>
            <a:tailEnd/>
          </a:ln>
        </p:spPr>
        <p:txBody>
          <a:bodyPr/>
          <a:lstStyle/>
          <a:p>
            <a:endParaRPr lang="en-US"/>
          </a:p>
        </p:txBody>
      </p:sp>
      <p:sp>
        <p:nvSpPr>
          <p:cNvPr id="55389" name="Freeform 93"/>
          <p:cNvSpPr>
            <a:spLocks/>
          </p:cNvSpPr>
          <p:nvPr/>
        </p:nvSpPr>
        <p:spPr bwMode="auto">
          <a:xfrm>
            <a:off x="4559300" y="3084513"/>
            <a:ext cx="331788" cy="157162"/>
          </a:xfrm>
          <a:custGeom>
            <a:avLst/>
            <a:gdLst>
              <a:gd name="T0" fmla="*/ 0 w 209"/>
              <a:gd name="T1" fmla="*/ 2147483647 h 99"/>
              <a:gd name="T2" fmla="*/ 2147483647 w 209"/>
              <a:gd name="T3" fmla="*/ 2147483647 h 99"/>
              <a:gd name="T4" fmla="*/ 2147483647 w 209"/>
              <a:gd name="T5" fmla="*/ 2147483647 h 99"/>
              <a:gd name="T6" fmla="*/ 2147483647 w 209"/>
              <a:gd name="T7" fmla="*/ 0 h 99"/>
              <a:gd name="T8" fmla="*/ 2147483647 w 209"/>
              <a:gd name="T9" fmla="*/ 2147483647 h 99"/>
              <a:gd name="T10" fmla="*/ 2147483647 w 209"/>
              <a:gd name="T11" fmla="*/ 2147483647 h 99"/>
              <a:gd name="T12" fmla="*/ 2147483647 w 209"/>
              <a:gd name="T13" fmla="*/ 2147483647 h 99"/>
              <a:gd name="T14" fmla="*/ 0 w 209"/>
              <a:gd name="T15" fmla="*/ 2147483647 h 99"/>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99"/>
              <a:gd name="T26" fmla="*/ 209 w 209"/>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99">
                <a:moveTo>
                  <a:pt x="0" y="99"/>
                </a:moveTo>
                <a:lnTo>
                  <a:pt x="11" y="66"/>
                </a:lnTo>
                <a:lnTo>
                  <a:pt x="33" y="33"/>
                </a:lnTo>
                <a:lnTo>
                  <a:pt x="110" y="0"/>
                </a:lnTo>
                <a:lnTo>
                  <a:pt x="176" y="33"/>
                </a:lnTo>
                <a:lnTo>
                  <a:pt x="198" y="66"/>
                </a:lnTo>
                <a:lnTo>
                  <a:pt x="209" y="99"/>
                </a:lnTo>
                <a:lnTo>
                  <a:pt x="0" y="99"/>
                </a:lnTo>
                <a:close/>
              </a:path>
            </a:pathLst>
          </a:custGeom>
          <a:solidFill>
            <a:srgbClr val="5687BF"/>
          </a:solidFill>
          <a:ln w="17463">
            <a:solidFill>
              <a:srgbClr val="000000"/>
            </a:solidFill>
            <a:round/>
            <a:headEnd/>
            <a:tailEnd/>
          </a:ln>
        </p:spPr>
        <p:txBody>
          <a:bodyPr/>
          <a:lstStyle/>
          <a:p>
            <a:endParaRPr lang="en-US"/>
          </a:p>
        </p:txBody>
      </p:sp>
      <p:sp>
        <p:nvSpPr>
          <p:cNvPr id="55390" name="Rectangle 94"/>
          <p:cNvSpPr>
            <a:spLocks noChangeArrowheads="1"/>
          </p:cNvSpPr>
          <p:nvPr/>
        </p:nvSpPr>
        <p:spPr bwMode="auto">
          <a:xfrm>
            <a:off x="5853113" y="2209800"/>
            <a:ext cx="1233488" cy="1189038"/>
          </a:xfrm>
          <a:prstGeom prst="rect">
            <a:avLst/>
          </a:prstGeom>
          <a:solidFill>
            <a:srgbClr val="FFFF99"/>
          </a:solidFill>
          <a:ln w="17463">
            <a:solidFill>
              <a:srgbClr val="000000"/>
            </a:solidFill>
            <a:miter lim="800000"/>
            <a:headEnd/>
            <a:tailEnd/>
          </a:ln>
        </p:spPr>
        <p:txBody>
          <a:bodyPr/>
          <a:lstStyle/>
          <a:p>
            <a:endParaRPr lang="en-US"/>
          </a:p>
        </p:txBody>
      </p:sp>
      <p:sp>
        <p:nvSpPr>
          <p:cNvPr id="55391" name="Freeform 95"/>
          <p:cNvSpPr>
            <a:spLocks/>
          </p:cNvSpPr>
          <p:nvPr/>
        </p:nvSpPr>
        <p:spPr bwMode="auto">
          <a:xfrm>
            <a:off x="6027739" y="2439989"/>
            <a:ext cx="630237" cy="784225"/>
          </a:xfrm>
          <a:custGeom>
            <a:avLst/>
            <a:gdLst>
              <a:gd name="T0" fmla="*/ 0 w 397"/>
              <a:gd name="T1" fmla="*/ 2147483647 h 494"/>
              <a:gd name="T2" fmla="*/ 2147483647 w 397"/>
              <a:gd name="T3" fmla="*/ 2147483647 h 494"/>
              <a:gd name="T4" fmla="*/ 2147483647 w 397"/>
              <a:gd name="T5" fmla="*/ 2147483647 h 494"/>
              <a:gd name="T6" fmla="*/ 2147483647 w 397"/>
              <a:gd name="T7" fmla="*/ 2147483647 h 494"/>
              <a:gd name="T8" fmla="*/ 2147483647 w 397"/>
              <a:gd name="T9" fmla="*/ 2147483647 h 494"/>
              <a:gd name="T10" fmla="*/ 2147483647 w 397"/>
              <a:gd name="T11" fmla="*/ 0 h 494"/>
              <a:gd name="T12" fmla="*/ 0 60000 65536"/>
              <a:gd name="T13" fmla="*/ 0 60000 65536"/>
              <a:gd name="T14" fmla="*/ 0 60000 65536"/>
              <a:gd name="T15" fmla="*/ 0 60000 65536"/>
              <a:gd name="T16" fmla="*/ 0 60000 65536"/>
              <a:gd name="T17" fmla="*/ 0 60000 65536"/>
              <a:gd name="T18" fmla="*/ 0 w 397"/>
              <a:gd name="T19" fmla="*/ 0 h 494"/>
              <a:gd name="T20" fmla="*/ 397 w 397"/>
              <a:gd name="T21" fmla="*/ 494 h 494"/>
            </a:gdLst>
            <a:ahLst/>
            <a:cxnLst>
              <a:cxn ang="T12">
                <a:pos x="T0" y="T1"/>
              </a:cxn>
              <a:cxn ang="T13">
                <a:pos x="T2" y="T3"/>
              </a:cxn>
              <a:cxn ang="T14">
                <a:pos x="T4" y="T5"/>
              </a:cxn>
              <a:cxn ang="T15">
                <a:pos x="T6" y="T7"/>
              </a:cxn>
              <a:cxn ang="T16">
                <a:pos x="T8" y="T9"/>
              </a:cxn>
              <a:cxn ang="T17">
                <a:pos x="T10" y="T11"/>
              </a:cxn>
            </a:cxnLst>
            <a:rect l="T18" t="T19" r="T20" b="T21"/>
            <a:pathLst>
              <a:path w="397" h="494">
                <a:moveTo>
                  <a:pt x="0" y="494"/>
                </a:moveTo>
                <a:lnTo>
                  <a:pt x="33" y="319"/>
                </a:lnTo>
                <a:lnTo>
                  <a:pt x="111" y="176"/>
                </a:lnTo>
                <a:lnTo>
                  <a:pt x="232" y="66"/>
                </a:lnTo>
                <a:lnTo>
                  <a:pt x="309" y="22"/>
                </a:lnTo>
                <a:lnTo>
                  <a:pt x="397" y="0"/>
                </a:lnTo>
              </a:path>
            </a:pathLst>
          </a:custGeom>
          <a:noFill/>
          <a:ln w="17463">
            <a:solidFill>
              <a:srgbClr val="5687BF"/>
            </a:solidFill>
            <a:round/>
            <a:headEnd/>
            <a:tailEnd/>
          </a:ln>
        </p:spPr>
        <p:txBody>
          <a:bodyPr/>
          <a:lstStyle/>
          <a:p>
            <a:endParaRPr lang="en-US"/>
          </a:p>
        </p:txBody>
      </p:sp>
      <p:sp>
        <p:nvSpPr>
          <p:cNvPr id="55392" name="Freeform 96"/>
          <p:cNvSpPr>
            <a:spLocks/>
          </p:cNvSpPr>
          <p:nvPr/>
        </p:nvSpPr>
        <p:spPr bwMode="auto">
          <a:xfrm>
            <a:off x="5975351" y="3224214"/>
            <a:ext cx="104775" cy="122237"/>
          </a:xfrm>
          <a:custGeom>
            <a:avLst/>
            <a:gdLst>
              <a:gd name="T0" fmla="*/ 2147483647 w 66"/>
              <a:gd name="T1" fmla="*/ 0 h 77"/>
              <a:gd name="T2" fmla="*/ 2147483647 w 66"/>
              <a:gd name="T3" fmla="*/ 0 h 77"/>
              <a:gd name="T4" fmla="*/ 2147483647 w 66"/>
              <a:gd name="T5" fmla="*/ 2147483647 h 77"/>
              <a:gd name="T6" fmla="*/ 0 w 66"/>
              <a:gd name="T7" fmla="*/ 0 h 77"/>
              <a:gd name="T8" fmla="*/ 2147483647 w 66"/>
              <a:gd name="T9" fmla="*/ 0 h 77"/>
              <a:gd name="T10" fmla="*/ 0 60000 65536"/>
              <a:gd name="T11" fmla="*/ 0 60000 65536"/>
              <a:gd name="T12" fmla="*/ 0 60000 65536"/>
              <a:gd name="T13" fmla="*/ 0 60000 65536"/>
              <a:gd name="T14" fmla="*/ 0 60000 65536"/>
              <a:gd name="T15" fmla="*/ 0 w 66"/>
              <a:gd name="T16" fmla="*/ 0 h 77"/>
              <a:gd name="T17" fmla="*/ 66 w 66"/>
              <a:gd name="T18" fmla="*/ 77 h 77"/>
            </a:gdLst>
            <a:ahLst/>
            <a:cxnLst>
              <a:cxn ang="T10">
                <a:pos x="T0" y="T1"/>
              </a:cxn>
              <a:cxn ang="T11">
                <a:pos x="T2" y="T3"/>
              </a:cxn>
              <a:cxn ang="T12">
                <a:pos x="T4" y="T5"/>
              </a:cxn>
              <a:cxn ang="T13">
                <a:pos x="T6" y="T7"/>
              </a:cxn>
              <a:cxn ang="T14">
                <a:pos x="T8" y="T9"/>
              </a:cxn>
            </a:cxnLst>
            <a:rect l="T15" t="T16" r="T17" b="T18"/>
            <a:pathLst>
              <a:path w="66" h="77">
                <a:moveTo>
                  <a:pt x="33" y="0"/>
                </a:moveTo>
                <a:lnTo>
                  <a:pt x="66" y="0"/>
                </a:lnTo>
                <a:lnTo>
                  <a:pt x="33" y="77"/>
                </a:lnTo>
                <a:lnTo>
                  <a:pt x="0" y="0"/>
                </a:lnTo>
                <a:lnTo>
                  <a:pt x="33" y="0"/>
                </a:lnTo>
                <a:close/>
              </a:path>
            </a:pathLst>
          </a:custGeom>
          <a:solidFill>
            <a:srgbClr val="5687BF"/>
          </a:solidFill>
          <a:ln w="9525">
            <a:noFill/>
            <a:round/>
            <a:headEnd/>
            <a:tailEnd/>
          </a:ln>
        </p:spPr>
        <p:txBody>
          <a:bodyPr/>
          <a:lstStyle/>
          <a:p>
            <a:endParaRPr lang="en-US"/>
          </a:p>
        </p:txBody>
      </p:sp>
      <p:sp>
        <p:nvSpPr>
          <p:cNvPr id="55393" name="Freeform 97"/>
          <p:cNvSpPr>
            <a:spLocks/>
          </p:cNvSpPr>
          <p:nvPr/>
        </p:nvSpPr>
        <p:spPr bwMode="auto">
          <a:xfrm>
            <a:off x="5992813" y="2352675"/>
            <a:ext cx="787400" cy="628650"/>
          </a:xfrm>
          <a:custGeom>
            <a:avLst/>
            <a:gdLst>
              <a:gd name="T0" fmla="*/ 0 w 496"/>
              <a:gd name="T1" fmla="*/ 2147483647 h 396"/>
              <a:gd name="T2" fmla="*/ 2147483647 w 496"/>
              <a:gd name="T3" fmla="*/ 2147483647 h 396"/>
              <a:gd name="T4" fmla="*/ 2147483647 w 496"/>
              <a:gd name="T5" fmla="*/ 2147483647 h 396"/>
              <a:gd name="T6" fmla="*/ 2147483647 w 496"/>
              <a:gd name="T7" fmla="*/ 2147483647 h 396"/>
              <a:gd name="T8" fmla="*/ 2147483647 w 496"/>
              <a:gd name="T9" fmla="*/ 2147483647 h 396"/>
              <a:gd name="T10" fmla="*/ 2147483647 w 496"/>
              <a:gd name="T11" fmla="*/ 2147483647 h 396"/>
              <a:gd name="T12" fmla="*/ 2147483647 w 496"/>
              <a:gd name="T13" fmla="*/ 0 h 396"/>
              <a:gd name="T14" fmla="*/ 0 60000 65536"/>
              <a:gd name="T15" fmla="*/ 0 60000 65536"/>
              <a:gd name="T16" fmla="*/ 0 60000 65536"/>
              <a:gd name="T17" fmla="*/ 0 60000 65536"/>
              <a:gd name="T18" fmla="*/ 0 60000 65536"/>
              <a:gd name="T19" fmla="*/ 0 60000 65536"/>
              <a:gd name="T20" fmla="*/ 0 60000 65536"/>
              <a:gd name="T21" fmla="*/ 0 w 496"/>
              <a:gd name="T22" fmla="*/ 0 h 396"/>
              <a:gd name="T23" fmla="*/ 496 w 496"/>
              <a:gd name="T24" fmla="*/ 396 h 3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6" h="396">
                <a:moveTo>
                  <a:pt x="0" y="396"/>
                </a:moveTo>
                <a:lnTo>
                  <a:pt x="22" y="308"/>
                </a:lnTo>
                <a:lnTo>
                  <a:pt x="67" y="231"/>
                </a:lnTo>
                <a:lnTo>
                  <a:pt x="177" y="110"/>
                </a:lnTo>
                <a:lnTo>
                  <a:pt x="254" y="66"/>
                </a:lnTo>
                <a:lnTo>
                  <a:pt x="331" y="33"/>
                </a:lnTo>
                <a:lnTo>
                  <a:pt x="496" y="0"/>
                </a:lnTo>
              </a:path>
            </a:pathLst>
          </a:custGeom>
          <a:noFill/>
          <a:ln w="17463">
            <a:solidFill>
              <a:srgbClr val="5687BF"/>
            </a:solidFill>
            <a:round/>
            <a:headEnd/>
            <a:tailEnd/>
          </a:ln>
        </p:spPr>
        <p:txBody>
          <a:bodyPr/>
          <a:lstStyle/>
          <a:p>
            <a:endParaRPr lang="en-US"/>
          </a:p>
        </p:txBody>
      </p:sp>
      <p:sp>
        <p:nvSpPr>
          <p:cNvPr id="55394" name="Freeform 98"/>
          <p:cNvSpPr>
            <a:spLocks/>
          </p:cNvSpPr>
          <p:nvPr/>
        </p:nvSpPr>
        <p:spPr bwMode="auto">
          <a:xfrm>
            <a:off x="6780214" y="2300289"/>
            <a:ext cx="122237" cy="104775"/>
          </a:xfrm>
          <a:custGeom>
            <a:avLst/>
            <a:gdLst>
              <a:gd name="T0" fmla="*/ 0 w 77"/>
              <a:gd name="T1" fmla="*/ 2147483647 h 66"/>
              <a:gd name="T2" fmla="*/ 0 w 77"/>
              <a:gd name="T3" fmla="*/ 0 h 66"/>
              <a:gd name="T4" fmla="*/ 2147483647 w 77"/>
              <a:gd name="T5" fmla="*/ 2147483647 h 66"/>
              <a:gd name="T6" fmla="*/ 0 w 77"/>
              <a:gd name="T7" fmla="*/ 2147483647 h 66"/>
              <a:gd name="T8" fmla="*/ 0 w 77"/>
              <a:gd name="T9" fmla="*/ 2147483647 h 66"/>
              <a:gd name="T10" fmla="*/ 0 60000 65536"/>
              <a:gd name="T11" fmla="*/ 0 60000 65536"/>
              <a:gd name="T12" fmla="*/ 0 60000 65536"/>
              <a:gd name="T13" fmla="*/ 0 60000 65536"/>
              <a:gd name="T14" fmla="*/ 0 60000 65536"/>
              <a:gd name="T15" fmla="*/ 0 w 77"/>
              <a:gd name="T16" fmla="*/ 0 h 66"/>
              <a:gd name="T17" fmla="*/ 77 w 77"/>
              <a:gd name="T18" fmla="*/ 66 h 66"/>
            </a:gdLst>
            <a:ahLst/>
            <a:cxnLst>
              <a:cxn ang="T10">
                <a:pos x="T0" y="T1"/>
              </a:cxn>
              <a:cxn ang="T11">
                <a:pos x="T2" y="T3"/>
              </a:cxn>
              <a:cxn ang="T12">
                <a:pos x="T4" y="T5"/>
              </a:cxn>
              <a:cxn ang="T13">
                <a:pos x="T6" y="T7"/>
              </a:cxn>
              <a:cxn ang="T14">
                <a:pos x="T8" y="T9"/>
              </a:cxn>
            </a:cxnLst>
            <a:rect l="T15" t="T16" r="T17" b="T18"/>
            <a:pathLst>
              <a:path w="77" h="66">
                <a:moveTo>
                  <a:pt x="0" y="33"/>
                </a:moveTo>
                <a:lnTo>
                  <a:pt x="0" y="0"/>
                </a:lnTo>
                <a:lnTo>
                  <a:pt x="77" y="33"/>
                </a:lnTo>
                <a:lnTo>
                  <a:pt x="0" y="66"/>
                </a:lnTo>
                <a:lnTo>
                  <a:pt x="0" y="33"/>
                </a:lnTo>
                <a:close/>
              </a:path>
            </a:pathLst>
          </a:custGeom>
          <a:solidFill>
            <a:srgbClr val="5687BF"/>
          </a:solidFill>
          <a:ln w="9525">
            <a:noFill/>
            <a:round/>
            <a:headEnd/>
            <a:tailEnd/>
          </a:ln>
        </p:spPr>
        <p:txBody>
          <a:bodyPr/>
          <a:lstStyle/>
          <a:p>
            <a:endParaRPr lang="en-US"/>
          </a:p>
        </p:txBody>
      </p:sp>
      <p:sp>
        <p:nvSpPr>
          <p:cNvPr id="55395" name="Freeform 99"/>
          <p:cNvSpPr>
            <a:spLocks/>
          </p:cNvSpPr>
          <p:nvPr/>
        </p:nvSpPr>
        <p:spPr bwMode="auto">
          <a:xfrm>
            <a:off x="6448426" y="2317750"/>
            <a:ext cx="436563" cy="628650"/>
          </a:xfrm>
          <a:custGeom>
            <a:avLst/>
            <a:gdLst>
              <a:gd name="T0" fmla="*/ 2147483647 w 275"/>
              <a:gd name="T1" fmla="*/ 2147483647 h 396"/>
              <a:gd name="T2" fmla="*/ 2147483647 w 275"/>
              <a:gd name="T3" fmla="*/ 2147483647 h 396"/>
              <a:gd name="T4" fmla="*/ 2147483647 w 275"/>
              <a:gd name="T5" fmla="*/ 2147483647 h 396"/>
              <a:gd name="T6" fmla="*/ 2147483647 w 275"/>
              <a:gd name="T7" fmla="*/ 2147483647 h 396"/>
              <a:gd name="T8" fmla="*/ 2147483647 w 275"/>
              <a:gd name="T9" fmla="*/ 2147483647 h 396"/>
              <a:gd name="T10" fmla="*/ 2147483647 w 275"/>
              <a:gd name="T11" fmla="*/ 2147483647 h 396"/>
              <a:gd name="T12" fmla="*/ 2147483647 w 275"/>
              <a:gd name="T13" fmla="*/ 2147483647 h 396"/>
              <a:gd name="T14" fmla="*/ 2147483647 w 275"/>
              <a:gd name="T15" fmla="*/ 2147483647 h 396"/>
              <a:gd name="T16" fmla="*/ 2147483647 w 275"/>
              <a:gd name="T17" fmla="*/ 2147483647 h 396"/>
              <a:gd name="T18" fmla="*/ 2147483647 w 275"/>
              <a:gd name="T19" fmla="*/ 0 h 396"/>
              <a:gd name="T20" fmla="*/ 2147483647 w 275"/>
              <a:gd name="T21" fmla="*/ 2147483647 h 396"/>
              <a:gd name="T22" fmla="*/ 2147483647 w 275"/>
              <a:gd name="T23" fmla="*/ 2147483647 h 396"/>
              <a:gd name="T24" fmla="*/ 2147483647 w 275"/>
              <a:gd name="T25" fmla="*/ 2147483647 h 396"/>
              <a:gd name="T26" fmla="*/ 2147483647 w 275"/>
              <a:gd name="T27" fmla="*/ 2147483647 h 396"/>
              <a:gd name="T28" fmla="*/ 2147483647 w 275"/>
              <a:gd name="T29" fmla="*/ 2147483647 h 396"/>
              <a:gd name="T30" fmla="*/ 2147483647 w 275"/>
              <a:gd name="T31" fmla="*/ 2147483647 h 396"/>
              <a:gd name="T32" fmla="*/ 2147483647 w 275"/>
              <a:gd name="T33" fmla="*/ 2147483647 h 396"/>
              <a:gd name="T34" fmla="*/ 2147483647 w 275"/>
              <a:gd name="T35" fmla="*/ 2147483647 h 396"/>
              <a:gd name="T36" fmla="*/ 2147483647 w 275"/>
              <a:gd name="T37" fmla="*/ 2147483647 h 396"/>
              <a:gd name="T38" fmla="*/ 2147483647 w 275"/>
              <a:gd name="T39" fmla="*/ 2147483647 h 396"/>
              <a:gd name="T40" fmla="*/ 2147483647 w 275"/>
              <a:gd name="T41" fmla="*/ 2147483647 h 396"/>
              <a:gd name="T42" fmla="*/ 2147483647 w 275"/>
              <a:gd name="T43" fmla="*/ 2147483647 h 396"/>
              <a:gd name="T44" fmla="*/ 2147483647 w 275"/>
              <a:gd name="T45" fmla="*/ 2147483647 h 396"/>
              <a:gd name="T46" fmla="*/ 0 w 275"/>
              <a:gd name="T47" fmla="*/ 2147483647 h 396"/>
              <a:gd name="T48" fmla="*/ 0 w 275"/>
              <a:gd name="T49" fmla="*/ 2147483647 h 396"/>
              <a:gd name="T50" fmla="*/ 0 w 275"/>
              <a:gd name="T51" fmla="*/ 2147483647 h 396"/>
              <a:gd name="T52" fmla="*/ 2147483647 w 275"/>
              <a:gd name="T53" fmla="*/ 2147483647 h 396"/>
              <a:gd name="T54" fmla="*/ 2147483647 w 275"/>
              <a:gd name="T55" fmla="*/ 2147483647 h 396"/>
              <a:gd name="T56" fmla="*/ 2147483647 w 275"/>
              <a:gd name="T57" fmla="*/ 2147483647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5"/>
              <a:gd name="T88" fmla="*/ 0 h 396"/>
              <a:gd name="T89" fmla="*/ 275 w 275"/>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5" h="396">
                <a:moveTo>
                  <a:pt x="198" y="396"/>
                </a:moveTo>
                <a:lnTo>
                  <a:pt x="198" y="374"/>
                </a:lnTo>
                <a:lnTo>
                  <a:pt x="209" y="352"/>
                </a:lnTo>
                <a:lnTo>
                  <a:pt x="242" y="297"/>
                </a:lnTo>
                <a:lnTo>
                  <a:pt x="275" y="165"/>
                </a:lnTo>
                <a:lnTo>
                  <a:pt x="231" y="165"/>
                </a:lnTo>
                <a:lnTo>
                  <a:pt x="209" y="231"/>
                </a:lnTo>
                <a:lnTo>
                  <a:pt x="187" y="253"/>
                </a:lnTo>
                <a:lnTo>
                  <a:pt x="187" y="44"/>
                </a:lnTo>
                <a:lnTo>
                  <a:pt x="165" y="0"/>
                </a:lnTo>
                <a:lnTo>
                  <a:pt x="143" y="11"/>
                </a:lnTo>
                <a:lnTo>
                  <a:pt x="143" y="44"/>
                </a:lnTo>
                <a:lnTo>
                  <a:pt x="143" y="176"/>
                </a:lnTo>
                <a:lnTo>
                  <a:pt x="143" y="121"/>
                </a:lnTo>
                <a:lnTo>
                  <a:pt x="121" y="88"/>
                </a:lnTo>
                <a:lnTo>
                  <a:pt x="99" y="110"/>
                </a:lnTo>
                <a:lnTo>
                  <a:pt x="99" y="176"/>
                </a:lnTo>
                <a:lnTo>
                  <a:pt x="88" y="121"/>
                </a:lnTo>
                <a:lnTo>
                  <a:pt x="66" y="99"/>
                </a:lnTo>
                <a:lnTo>
                  <a:pt x="44" y="132"/>
                </a:lnTo>
                <a:lnTo>
                  <a:pt x="44" y="187"/>
                </a:lnTo>
                <a:lnTo>
                  <a:pt x="44" y="143"/>
                </a:lnTo>
                <a:lnTo>
                  <a:pt x="22" y="132"/>
                </a:lnTo>
                <a:lnTo>
                  <a:pt x="0" y="154"/>
                </a:lnTo>
                <a:lnTo>
                  <a:pt x="0" y="198"/>
                </a:lnTo>
                <a:lnTo>
                  <a:pt x="0" y="330"/>
                </a:lnTo>
                <a:lnTo>
                  <a:pt x="11" y="385"/>
                </a:lnTo>
                <a:lnTo>
                  <a:pt x="110" y="396"/>
                </a:lnTo>
                <a:lnTo>
                  <a:pt x="198" y="396"/>
                </a:lnTo>
                <a:close/>
              </a:path>
            </a:pathLst>
          </a:custGeom>
          <a:solidFill>
            <a:srgbClr val="FFD0A8"/>
          </a:solidFill>
          <a:ln w="17463">
            <a:solidFill>
              <a:srgbClr val="000000"/>
            </a:solidFill>
            <a:round/>
            <a:headEnd/>
            <a:tailEnd/>
          </a:ln>
        </p:spPr>
        <p:txBody>
          <a:bodyPr/>
          <a:lstStyle/>
          <a:p>
            <a:endParaRPr lang="en-US"/>
          </a:p>
        </p:txBody>
      </p:sp>
      <p:sp>
        <p:nvSpPr>
          <p:cNvPr id="55396" name="Freeform 100"/>
          <p:cNvSpPr>
            <a:spLocks/>
          </p:cNvSpPr>
          <p:nvPr/>
        </p:nvSpPr>
        <p:spPr bwMode="auto">
          <a:xfrm>
            <a:off x="6692901" y="2335214"/>
            <a:ext cx="34925" cy="52387"/>
          </a:xfrm>
          <a:custGeom>
            <a:avLst/>
            <a:gdLst>
              <a:gd name="T0" fmla="*/ 0 w 22"/>
              <a:gd name="T1" fmla="*/ 0 h 33"/>
              <a:gd name="T2" fmla="*/ 2147483647 w 22"/>
              <a:gd name="T3" fmla="*/ 0 h 33"/>
              <a:gd name="T4" fmla="*/ 2147483647 w 22"/>
              <a:gd name="T5" fmla="*/ 2147483647 h 33"/>
              <a:gd name="T6" fmla="*/ 2147483647 w 22"/>
              <a:gd name="T7" fmla="*/ 2147483647 h 33"/>
              <a:gd name="T8" fmla="*/ 0 w 22"/>
              <a:gd name="T9" fmla="*/ 2147483647 h 33"/>
              <a:gd name="T10" fmla="*/ 0 w 22"/>
              <a:gd name="T11" fmla="*/ 0 h 33"/>
              <a:gd name="T12" fmla="*/ 0 60000 65536"/>
              <a:gd name="T13" fmla="*/ 0 60000 65536"/>
              <a:gd name="T14" fmla="*/ 0 60000 65536"/>
              <a:gd name="T15" fmla="*/ 0 60000 65536"/>
              <a:gd name="T16" fmla="*/ 0 60000 65536"/>
              <a:gd name="T17" fmla="*/ 0 60000 65536"/>
              <a:gd name="T18" fmla="*/ 0 w 22"/>
              <a:gd name="T19" fmla="*/ 0 h 33"/>
              <a:gd name="T20" fmla="*/ 22 w 2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2" h="33">
                <a:moveTo>
                  <a:pt x="0" y="0"/>
                </a:moveTo>
                <a:lnTo>
                  <a:pt x="22" y="0"/>
                </a:lnTo>
                <a:lnTo>
                  <a:pt x="22" y="22"/>
                </a:lnTo>
                <a:lnTo>
                  <a:pt x="11" y="33"/>
                </a:lnTo>
                <a:lnTo>
                  <a:pt x="0" y="22"/>
                </a:lnTo>
                <a:lnTo>
                  <a:pt x="0" y="0"/>
                </a:lnTo>
                <a:close/>
              </a:path>
            </a:pathLst>
          </a:custGeom>
          <a:noFill/>
          <a:ln w="17463">
            <a:solidFill>
              <a:srgbClr val="000000"/>
            </a:solidFill>
            <a:round/>
            <a:headEnd/>
            <a:tailEnd/>
          </a:ln>
        </p:spPr>
        <p:txBody>
          <a:bodyPr/>
          <a:lstStyle/>
          <a:p>
            <a:endParaRPr lang="en-US"/>
          </a:p>
        </p:txBody>
      </p:sp>
      <p:sp>
        <p:nvSpPr>
          <p:cNvPr id="55397" name="Freeform 101"/>
          <p:cNvSpPr>
            <a:spLocks/>
          </p:cNvSpPr>
          <p:nvPr/>
        </p:nvSpPr>
        <p:spPr bwMode="auto">
          <a:xfrm>
            <a:off x="6850064" y="2579688"/>
            <a:ext cx="34925" cy="69850"/>
          </a:xfrm>
          <a:custGeom>
            <a:avLst/>
            <a:gdLst>
              <a:gd name="T0" fmla="*/ 2147483647 w 22"/>
              <a:gd name="T1" fmla="*/ 0 h 44"/>
              <a:gd name="T2" fmla="*/ 0 w 22"/>
              <a:gd name="T3" fmla="*/ 0 h 44"/>
              <a:gd name="T4" fmla="*/ 2147483647 w 22"/>
              <a:gd name="T5" fmla="*/ 2147483647 h 44"/>
              <a:gd name="T6" fmla="*/ 0 60000 65536"/>
              <a:gd name="T7" fmla="*/ 0 60000 65536"/>
              <a:gd name="T8" fmla="*/ 0 60000 65536"/>
              <a:gd name="T9" fmla="*/ 0 w 22"/>
              <a:gd name="T10" fmla="*/ 0 h 44"/>
              <a:gd name="T11" fmla="*/ 22 w 22"/>
              <a:gd name="T12" fmla="*/ 44 h 44"/>
            </a:gdLst>
            <a:ahLst/>
            <a:cxnLst>
              <a:cxn ang="T6">
                <a:pos x="T0" y="T1"/>
              </a:cxn>
              <a:cxn ang="T7">
                <a:pos x="T2" y="T3"/>
              </a:cxn>
              <a:cxn ang="T8">
                <a:pos x="T4" y="T5"/>
              </a:cxn>
            </a:cxnLst>
            <a:rect l="T9" t="T10" r="T11" b="T12"/>
            <a:pathLst>
              <a:path w="22" h="44">
                <a:moveTo>
                  <a:pt x="22" y="0"/>
                </a:moveTo>
                <a:lnTo>
                  <a:pt x="0" y="0"/>
                </a:lnTo>
                <a:lnTo>
                  <a:pt x="11" y="44"/>
                </a:lnTo>
              </a:path>
            </a:pathLst>
          </a:custGeom>
          <a:noFill/>
          <a:ln w="17463">
            <a:solidFill>
              <a:srgbClr val="000000"/>
            </a:solidFill>
            <a:round/>
            <a:headEnd/>
            <a:tailEnd/>
          </a:ln>
        </p:spPr>
        <p:txBody>
          <a:bodyPr/>
          <a:lstStyle/>
          <a:p>
            <a:endParaRPr lang="en-US"/>
          </a:p>
        </p:txBody>
      </p:sp>
      <p:sp>
        <p:nvSpPr>
          <p:cNvPr id="55398" name="Rectangle 102"/>
          <p:cNvSpPr>
            <a:spLocks noChangeArrowheads="1"/>
          </p:cNvSpPr>
          <p:nvPr/>
        </p:nvSpPr>
        <p:spPr bwMode="auto">
          <a:xfrm>
            <a:off x="6465889" y="2928938"/>
            <a:ext cx="314325" cy="207962"/>
          </a:xfrm>
          <a:prstGeom prst="rect">
            <a:avLst/>
          </a:prstGeom>
          <a:solidFill>
            <a:srgbClr val="E6E6E6"/>
          </a:solidFill>
          <a:ln w="9525">
            <a:noFill/>
            <a:miter lim="800000"/>
            <a:headEnd/>
            <a:tailEnd/>
          </a:ln>
        </p:spPr>
        <p:txBody>
          <a:bodyPr/>
          <a:lstStyle/>
          <a:p>
            <a:endParaRPr lang="en-US"/>
          </a:p>
        </p:txBody>
      </p:sp>
      <p:sp>
        <p:nvSpPr>
          <p:cNvPr id="55399" name="Rectangle 103"/>
          <p:cNvSpPr>
            <a:spLocks noChangeArrowheads="1"/>
          </p:cNvSpPr>
          <p:nvPr/>
        </p:nvSpPr>
        <p:spPr bwMode="auto">
          <a:xfrm>
            <a:off x="6465889" y="2928939"/>
            <a:ext cx="331787" cy="225425"/>
          </a:xfrm>
          <a:prstGeom prst="rect">
            <a:avLst/>
          </a:prstGeom>
          <a:noFill/>
          <a:ln w="17463">
            <a:solidFill>
              <a:srgbClr val="000000"/>
            </a:solidFill>
            <a:miter lim="800000"/>
            <a:headEnd/>
            <a:tailEnd/>
          </a:ln>
        </p:spPr>
        <p:txBody>
          <a:bodyPr/>
          <a:lstStyle/>
          <a:p>
            <a:endParaRPr lang="en-US"/>
          </a:p>
        </p:txBody>
      </p:sp>
      <p:sp>
        <p:nvSpPr>
          <p:cNvPr id="55400" name="Freeform 104"/>
          <p:cNvSpPr>
            <a:spLocks/>
          </p:cNvSpPr>
          <p:nvPr/>
        </p:nvSpPr>
        <p:spPr bwMode="auto">
          <a:xfrm>
            <a:off x="5975350" y="2876551"/>
            <a:ext cx="630238" cy="434975"/>
          </a:xfrm>
          <a:custGeom>
            <a:avLst/>
            <a:gdLst>
              <a:gd name="T0" fmla="*/ 2147483647 w 397"/>
              <a:gd name="T1" fmla="*/ 2147483647 h 274"/>
              <a:gd name="T2" fmla="*/ 2147483647 w 397"/>
              <a:gd name="T3" fmla="*/ 2147483647 h 274"/>
              <a:gd name="T4" fmla="*/ 2147483647 w 397"/>
              <a:gd name="T5" fmla="*/ 2147483647 h 274"/>
              <a:gd name="T6" fmla="*/ 2147483647 w 397"/>
              <a:gd name="T7" fmla="*/ 0 h 274"/>
              <a:gd name="T8" fmla="*/ 2147483647 w 397"/>
              <a:gd name="T9" fmla="*/ 2147483647 h 274"/>
              <a:gd name="T10" fmla="*/ 2147483647 w 397"/>
              <a:gd name="T11" fmla="*/ 2147483647 h 274"/>
              <a:gd name="T12" fmla="*/ 2147483647 w 397"/>
              <a:gd name="T13" fmla="*/ 2147483647 h 274"/>
              <a:gd name="T14" fmla="*/ 2147483647 w 397"/>
              <a:gd name="T15" fmla="*/ 2147483647 h 274"/>
              <a:gd name="T16" fmla="*/ 2147483647 w 397"/>
              <a:gd name="T17" fmla="*/ 2147483647 h 274"/>
              <a:gd name="T18" fmla="*/ 0 w 397"/>
              <a:gd name="T19" fmla="*/ 2147483647 h 274"/>
              <a:gd name="T20" fmla="*/ 2147483647 w 397"/>
              <a:gd name="T21" fmla="*/ 2147483647 h 274"/>
              <a:gd name="T22" fmla="*/ 2147483647 w 397"/>
              <a:gd name="T23" fmla="*/ 2147483647 h 274"/>
              <a:gd name="T24" fmla="*/ 2147483647 w 397"/>
              <a:gd name="T25" fmla="*/ 2147483647 h 274"/>
              <a:gd name="T26" fmla="*/ 2147483647 w 397"/>
              <a:gd name="T27" fmla="*/ 2147483647 h 274"/>
              <a:gd name="T28" fmla="*/ 2147483647 w 397"/>
              <a:gd name="T29" fmla="*/ 2147483647 h 274"/>
              <a:gd name="T30" fmla="*/ 2147483647 w 397"/>
              <a:gd name="T31" fmla="*/ 2147483647 h 274"/>
              <a:gd name="T32" fmla="*/ 2147483647 w 397"/>
              <a:gd name="T33" fmla="*/ 2147483647 h 274"/>
              <a:gd name="T34" fmla="*/ 2147483647 w 397"/>
              <a:gd name="T35" fmla="*/ 2147483647 h 274"/>
              <a:gd name="T36" fmla="*/ 2147483647 w 397"/>
              <a:gd name="T37" fmla="*/ 2147483647 h 274"/>
              <a:gd name="T38" fmla="*/ 2147483647 w 397"/>
              <a:gd name="T39" fmla="*/ 2147483647 h 274"/>
              <a:gd name="T40" fmla="*/ 2147483647 w 397"/>
              <a:gd name="T41" fmla="*/ 2147483647 h 274"/>
              <a:gd name="T42" fmla="*/ 2147483647 w 397"/>
              <a:gd name="T43" fmla="*/ 2147483647 h 274"/>
              <a:gd name="T44" fmla="*/ 2147483647 w 397"/>
              <a:gd name="T45" fmla="*/ 2147483647 h 274"/>
              <a:gd name="T46" fmla="*/ 2147483647 w 397"/>
              <a:gd name="T47" fmla="*/ 2147483647 h 274"/>
              <a:gd name="T48" fmla="*/ 2147483647 w 397"/>
              <a:gd name="T49" fmla="*/ 2147483647 h 274"/>
              <a:gd name="T50" fmla="*/ 2147483647 w 397"/>
              <a:gd name="T51" fmla="*/ 2147483647 h 274"/>
              <a:gd name="T52" fmla="*/ 2147483647 w 397"/>
              <a:gd name="T53" fmla="*/ 2147483647 h 274"/>
              <a:gd name="T54" fmla="*/ 2147483647 w 397"/>
              <a:gd name="T55" fmla="*/ 2147483647 h 274"/>
              <a:gd name="T56" fmla="*/ 2147483647 w 397"/>
              <a:gd name="T57" fmla="*/ 2147483647 h 2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7"/>
              <a:gd name="T88" fmla="*/ 0 h 274"/>
              <a:gd name="T89" fmla="*/ 397 w 397"/>
              <a:gd name="T90" fmla="*/ 274 h 2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7" h="274">
                <a:moveTo>
                  <a:pt x="386" y="76"/>
                </a:moveTo>
                <a:lnTo>
                  <a:pt x="353" y="66"/>
                </a:lnTo>
                <a:lnTo>
                  <a:pt x="287" y="33"/>
                </a:lnTo>
                <a:lnTo>
                  <a:pt x="166" y="0"/>
                </a:lnTo>
                <a:lnTo>
                  <a:pt x="166" y="33"/>
                </a:lnTo>
                <a:lnTo>
                  <a:pt x="221" y="66"/>
                </a:lnTo>
                <a:lnTo>
                  <a:pt x="243" y="87"/>
                </a:lnTo>
                <a:lnTo>
                  <a:pt x="33" y="87"/>
                </a:lnTo>
                <a:lnTo>
                  <a:pt x="11" y="87"/>
                </a:lnTo>
                <a:lnTo>
                  <a:pt x="0" y="109"/>
                </a:lnTo>
                <a:lnTo>
                  <a:pt x="11" y="120"/>
                </a:lnTo>
                <a:lnTo>
                  <a:pt x="33" y="131"/>
                </a:lnTo>
                <a:lnTo>
                  <a:pt x="177" y="131"/>
                </a:lnTo>
                <a:lnTo>
                  <a:pt x="111" y="131"/>
                </a:lnTo>
                <a:lnTo>
                  <a:pt x="89" y="153"/>
                </a:lnTo>
                <a:lnTo>
                  <a:pt x="111" y="175"/>
                </a:lnTo>
                <a:lnTo>
                  <a:pt x="177" y="175"/>
                </a:lnTo>
                <a:lnTo>
                  <a:pt x="122" y="186"/>
                </a:lnTo>
                <a:lnTo>
                  <a:pt x="100" y="197"/>
                </a:lnTo>
                <a:lnTo>
                  <a:pt x="133" y="219"/>
                </a:lnTo>
                <a:lnTo>
                  <a:pt x="188" y="230"/>
                </a:lnTo>
                <a:lnTo>
                  <a:pt x="144" y="230"/>
                </a:lnTo>
                <a:lnTo>
                  <a:pt x="133" y="252"/>
                </a:lnTo>
                <a:lnTo>
                  <a:pt x="144" y="263"/>
                </a:lnTo>
                <a:lnTo>
                  <a:pt x="199" y="274"/>
                </a:lnTo>
                <a:lnTo>
                  <a:pt x="331" y="274"/>
                </a:lnTo>
                <a:lnTo>
                  <a:pt x="375" y="252"/>
                </a:lnTo>
                <a:lnTo>
                  <a:pt x="397" y="164"/>
                </a:lnTo>
                <a:lnTo>
                  <a:pt x="386" y="76"/>
                </a:lnTo>
                <a:close/>
              </a:path>
            </a:pathLst>
          </a:custGeom>
          <a:solidFill>
            <a:srgbClr val="FFD0A8"/>
          </a:solidFill>
          <a:ln w="17463">
            <a:solidFill>
              <a:srgbClr val="000000"/>
            </a:solidFill>
            <a:round/>
            <a:headEnd/>
            <a:tailEnd/>
          </a:ln>
        </p:spPr>
        <p:txBody>
          <a:bodyPr/>
          <a:lstStyle/>
          <a:p>
            <a:endParaRPr lang="en-US"/>
          </a:p>
        </p:txBody>
      </p:sp>
      <p:sp>
        <p:nvSpPr>
          <p:cNvPr id="55401" name="Freeform 105"/>
          <p:cNvSpPr>
            <a:spLocks/>
          </p:cNvSpPr>
          <p:nvPr/>
        </p:nvSpPr>
        <p:spPr bwMode="auto">
          <a:xfrm>
            <a:off x="5975350" y="3032126"/>
            <a:ext cx="52388" cy="34925"/>
          </a:xfrm>
          <a:custGeom>
            <a:avLst/>
            <a:gdLst>
              <a:gd name="T0" fmla="*/ 0 w 33"/>
              <a:gd name="T1" fmla="*/ 2147483647 h 22"/>
              <a:gd name="T2" fmla="*/ 0 w 33"/>
              <a:gd name="T3" fmla="*/ 0 h 22"/>
              <a:gd name="T4" fmla="*/ 2147483647 w 33"/>
              <a:gd name="T5" fmla="*/ 0 h 22"/>
              <a:gd name="T6" fmla="*/ 2147483647 w 33"/>
              <a:gd name="T7" fmla="*/ 2147483647 h 22"/>
              <a:gd name="T8" fmla="*/ 2147483647 w 33"/>
              <a:gd name="T9" fmla="*/ 2147483647 h 22"/>
              <a:gd name="T10" fmla="*/ 0 w 33"/>
              <a:gd name="T11" fmla="*/ 2147483647 h 22"/>
              <a:gd name="T12" fmla="*/ 0 60000 65536"/>
              <a:gd name="T13" fmla="*/ 0 60000 65536"/>
              <a:gd name="T14" fmla="*/ 0 60000 65536"/>
              <a:gd name="T15" fmla="*/ 0 60000 65536"/>
              <a:gd name="T16" fmla="*/ 0 60000 65536"/>
              <a:gd name="T17" fmla="*/ 0 60000 65536"/>
              <a:gd name="T18" fmla="*/ 0 w 33"/>
              <a:gd name="T19" fmla="*/ 0 h 22"/>
              <a:gd name="T20" fmla="*/ 33 w 3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3" h="22">
                <a:moveTo>
                  <a:pt x="0" y="22"/>
                </a:moveTo>
                <a:lnTo>
                  <a:pt x="0" y="0"/>
                </a:lnTo>
                <a:lnTo>
                  <a:pt x="22" y="0"/>
                </a:lnTo>
                <a:lnTo>
                  <a:pt x="33" y="11"/>
                </a:lnTo>
                <a:lnTo>
                  <a:pt x="22" y="22"/>
                </a:lnTo>
                <a:lnTo>
                  <a:pt x="0" y="22"/>
                </a:lnTo>
                <a:close/>
              </a:path>
            </a:pathLst>
          </a:custGeom>
          <a:noFill/>
          <a:ln w="17463">
            <a:solidFill>
              <a:srgbClr val="000000"/>
            </a:solidFill>
            <a:round/>
            <a:headEnd/>
            <a:tailEnd/>
          </a:ln>
        </p:spPr>
        <p:txBody>
          <a:bodyPr/>
          <a:lstStyle/>
          <a:p>
            <a:endParaRPr lang="en-US"/>
          </a:p>
        </p:txBody>
      </p:sp>
      <p:sp>
        <p:nvSpPr>
          <p:cNvPr id="55402" name="Freeform 106"/>
          <p:cNvSpPr>
            <a:spLocks/>
          </p:cNvSpPr>
          <p:nvPr/>
        </p:nvSpPr>
        <p:spPr bwMode="auto">
          <a:xfrm>
            <a:off x="6238875" y="2876551"/>
            <a:ext cx="52388" cy="17463"/>
          </a:xfrm>
          <a:custGeom>
            <a:avLst/>
            <a:gdLst>
              <a:gd name="T0" fmla="*/ 0 w 33"/>
              <a:gd name="T1" fmla="*/ 0 h 11"/>
              <a:gd name="T2" fmla="*/ 0 w 33"/>
              <a:gd name="T3" fmla="*/ 2147483647 h 11"/>
              <a:gd name="T4" fmla="*/ 2147483647 w 33"/>
              <a:gd name="T5" fmla="*/ 2147483647 h 11"/>
              <a:gd name="T6" fmla="*/ 0 60000 65536"/>
              <a:gd name="T7" fmla="*/ 0 60000 65536"/>
              <a:gd name="T8" fmla="*/ 0 60000 65536"/>
              <a:gd name="T9" fmla="*/ 0 w 33"/>
              <a:gd name="T10" fmla="*/ 0 h 11"/>
              <a:gd name="T11" fmla="*/ 33 w 33"/>
              <a:gd name="T12" fmla="*/ 11 h 11"/>
            </a:gdLst>
            <a:ahLst/>
            <a:cxnLst>
              <a:cxn ang="T6">
                <a:pos x="T0" y="T1"/>
              </a:cxn>
              <a:cxn ang="T7">
                <a:pos x="T2" y="T3"/>
              </a:cxn>
              <a:cxn ang="T8">
                <a:pos x="T4" y="T5"/>
              </a:cxn>
            </a:cxnLst>
            <a:rect l="T9" t="T10" r="T11" b="T12"/>
            <a:pathLst>
              <a:path w="33" h="11">
                <a:moveTo>
                  <a:pt x="0" y="0"/>
                </a:moveTo>
                <a:lnTo>
                  <a:pt x="0" y="11"/>
                </a:lnTo>
                <a:lnTo>
                  <a:pt x="33" y="11"/>
                </a:lnTo>
              </a:path>
            </a:pathLst>
          </a:custGeom>
          <a:noFill/>
          <a:ln w="17463">
            <a:solidFill>
              <a:srgbClr val="000000"/>
            </a:solidFill>
            <a:round/>
            <a:headEnd/>
            <a:tailEnd/>
          </a:ln>
        </p:spPr>
        <p:txBody>
          <a:bodyPr/>
          <a:lstStyle/>
          <a:p>
            <a:endParaRPr lang="en-US"/>
          </a:p>
        </p:txBody>
      </p:sp>
      <p:sp>
        <p:nvSpPr>
          <p:cNvPr id="55403" name="Rectangle 107"/>
          <p:cNvSpPr>
            <a:spLocks noChangeArrowheads="1"/>
          </p:cNvSpPr>
          <p:nvPr/>
        </p:nvSpPr>
        <p:spPr bwMode="auto">
          <a:xfrm>
            <a:off x="6570664" y="2981325"/>
            <a:ext cx="244475" cy="312738"/>
          </a:xfrm>
          <a:prstGeom prst="rect">
            <a:avLst/>
          </a:prstGeom>
          <a:solidFill>
            <a:srgbClr val="FFFFFF"/>
          </a:solidFill>
          <a:ln w="9525">
            <a:noFill/>
            <a:miter lim="800000"/>
            <a:headEnd/>
            <a:tailEnd/>
          </a:ln>
        </p:spPr>
        <p:txBody>
          <a:bodyPr/>
          <a:lstStyle/>
          <a:p>
            <a:endParaRPr lang="en-US"/>
          </a:p>
        </p:txBody>
      </p:sp>
      <p:sp>
        <p:nvSpPr>
          <p:cNvPr id="55404" name="Rectangle 108"/>
          <p:cNvSpPr>
            <a:spLocks noChangeArrowheads="1"/>
          </p:cNvSpPr>
          <p:nvPr/>
        </p:nvSpPr>
        <p:spPr bwMode="auto">
          <a:xfrm>
            <a:off x="6570664" y="2981325"/>
            <a:ext cx="261937" cy="330200"/>
          </a:xfrm>
          <a:prstGeom prst="rect">
            <a:avLst/>
          </a:prstGeom>
          <a:noFill/>
          <a:ln w="17463">
            <a:solidFill>
              <a:srgbClr val="000000"/>
            </a:solidFill>
            <a:miter lim="800000"/>
            <a:headEnd/>
            <a:tailEnd/>
          </a:ln>
        </p:spPr>
        <p:txBody>
          <a:bodyPr/>
          <a:lstStyle/>
          <a:p>
            <a:endParaRPr lang="en-US"/>
          </a:p>
        </p:txBody>
      </p:sp>
      <p:sp>
        <p:nvSpPr>
          <p:cNvPr id="55405" name="Rectangle 109"/>
          <p:cNvSpPr>
            <a:spLocks noChangeArrowheads="1"/>
          </p:cNvSpPr>
          <p:nvPr/>
        </p:nvSpPr>
        <p:spPr bwMode="auto">
          <a:xfrm>
            <a:off x="7794626" y="1935164"/>
            <a:ext cx="1801813" cy="1793875"/>
          </a:xfrm>
          <a:prstGeom prst="rect">
            <a:avLst/>
          </a:prstGeom>
          <a:solidFill>
            <a:srgbClr val="FFFF00"/>
          </a:solidFill>
          <a:ln w="9525">
            <a:noFill/>
            <a:miter lim="800000"/>
            <a:headEnd/>
            <a:tailEnd/>
          </a:ln>
        </p:spPr>
        <p:txBody>
          <a:bodyPr/>
          <a:lstStyle/>
          <a:p>
            <a:endParaRPr lang="en-US"/>
          </a:p>
        </p:txBody>
      </p:sp>
      <p:sp>
        <p:nvSpPr>
          <p:cNvPr id="55406" name="Rectangle 110"/>
          <p:cNvSpPr>
            <a:spLocks noChangeArrowheads="1"/>
          </p:cNvSpPr>
          <p:nvPr/>
        </p:nvSpPr>
        <p:spPr bwMode="auto">
          <a:xfrm>
            <a:off x="7794626" y="1935164"/>
            <a:ext cx="1819275" cy="1811337"/>
          </a:xfrm>
          <a:prstGeom prst="rect">
            <a:avLst/>
          </a:prstGeom>
          <a:noFill/>
          <a:ln w="17463">
            <a:solidFill>
              <a:srgbClr val="000000"/>
            </a:solidFill>
            <a:miter lim="800000"/>
            <a:headEnd/>
            <a:tailEnd/>
          </a:ln>
        </p:spPr>
        <p:txBody>
          <a:bodyPr/>
          <a:lstStyle/>
          <a:p>
            <a:endParaRPr lang="en-US"/>
          </a:p>
        </p:txBody>
      </p:sp>
      <p:sp>
        <p:nvSpPr>
          <p:cNvPr id="55407" name="Rectangle 111"/>
          <p:cNvSpPr>
            <a:spLocks noChangeArrowheads="1"/>
          </p:cNvSpPr>
          <p:nvPr/>
        </p:nvSpPr>
        <p:spPr bwMode="auto">
          <a:xfrm>
            <a:off x="7907339" y="2519364"/>
            <a:ext cx="1538287" cy="701675"/>
          </a:xfrm>
          <a:prstGeom prst="rect">
            <a:avLst/>
          </a:prstGeom>
          <a:noFill/>
          <a:ln w="9525">
            <a:noFill/>
            <a:miter lim="800000"/>
            <a:headEnd/>
            <a:tailEnd/>
          </a:ln>
        </p:spPr>
        <p:txBody>
          <a:bodyPr wrap="none" lIns="0" tIns="0" rIns="0" bIns="0">
            <a:spAutoFit/>
          </a:bodyPr>
          <a:lstStyle/>
          <a:p>
            <a:r>
              <a:rPr lang="en-US" sz="4600">
                <a:solidFill>
                  <a:srgbClr val="FF171C"/>
                </a:solidFill>
                <a:latin typeface="Helvetica" charset="0"/>
              </a:rPr>
              <a:t>MSD</a:t>
            </a:r>
            <a:r>
              <a:rPr lang="en-US" sz="3400">
                <a:solidFill>
                  <a:srgbClr val="FF171C"/>
                </a:solidFill>
                <a:latin typeface="Helvetica" charset="0"/>
              </a:rPr>
              <a:t>s</a:t>
            </a:r>
            <a:endParaRPr lang="en-US">
              <a:latin typeface="Times" charset="0"/>
            </a:endParaRPr>
          </a:p>
        </p:txBody>
      </p:sp>
      <p:sp>
        <p:nvSpPr>
          <p:cNvPr id="55408" name="Text Box 112"/>
          <p:cNvSpPr txBox="1">
            <a:spLocks noChangeArrowheads="1"/>
          </p:cNvSpPr>
          <p:nvPr/>
        </p:nvSpPr>
        <p:spPr bwMode="auto">
          <a:xfrm>
            <a:off x="7772400" y="3810000"/>
            <a:ext cx="1866900" cy="523220"/>
          </a:xfrm>
          <a:prstGeom prst="rect">
            <a:avLst/>
          </a:prstGeom>
          <a:noFill/>
          <a:ln w="9525">
            <a:noFill/>
            <a:miter lim="800000"/>
            <a:headEnd/>
            <a:tailEnd/>
          </a:ln>
        </p:spPr>
        <p:txBody>
          <a:bodyPr>
            <a:spAutoFit/>
          </a:bodyPr>
          <a:lstStyle/>
          <a:p>
            <a:pPr algn="ctr">
              <a:spcBef>
                <a:spcPct val="50000"/>
              </a:spcBef>
            </a:pPr>
            <a:r>
              <a:rPr lang="en-US" sz="1400">
                <a:latin typeface="Helvetica" charset="0"/>
              </a:rPr>
              <a:t>Musculoskeletal Disorders</a:t>
            </a:r>
            <a:endParaRPr lang="en-US">
              <a:latin typeface="Helvetica"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3" cstate="print"/>
          <a:srcRect/>
          <a:stretch>
            <a:fillRect/>
          </a:stretch>
        </p:blipFill>
        <p:spPr bwMode="auto">
          <a:xfrm>
            <a:off x="3584372" y="1773094"/>
            <a:ext cx="4483100" cy="4457700"/>
          </a:xfrm>
          <a:prstGeom prst="rect">
            <a:avLst/>
          </a:prstGeom>
          <a:noFill/>
          <a:ln w="12700">
            <a:noFill/>
            <a:miter lim="800000"/>
            <a:headEnd/>
            <a:tailEnd/>
          </a:ln>
        </p:spPr>
      </p:pic>
      <p:sp>
        <p:nvSpPr>
          <p:cNvPr id="9222" name="Text Box 6"/>
          <p:cNvSpPr txBox="1">
            <a:spLocks noChangeArrowheads="1"/>
          </p:cNvSpPr>
          <p:nvPr/>
        </p:nvSpPr>
        <p:spPr bwMode="auto">
          <a:xfrm>
            <a:off x="8685584" y="942097"/>
            <a:ext cx="1828800" cy="830997"/>
          </a:xfrm>
          <a:prstGeom prst="rect">
            <a:avLst/>
          </a:prstGeom>
          <a:noFill/>
          <a:ln w="9525">
            <a:noFill/>
            <a:miter lim="800000"/>
            <a:headEnd/>
            <a:tailEnd/>
          </a:ln>
        </p:spPr>
        <p:txBody>
          <a:bodyPr>
            <a:spAutoFit/>
          </a:bodyPr>
          <a:lstStyle/>
          <a:p>
            <a:pPr algn="ctr"/>
            <a:r>
              <a:rPr lang="en-US" sz="2400" b="1" dirty="0"/>
              <a:t>Off-the-job Stressors</a:t>
            </a:r>
          </a:p>
        </p:txBody>
      </p:sp>
      <p:sp>
        <p:nvSpPr>
          <p:cNvPr id="9223" name="Text Box 7"/>
          <p:cNvSpPr txBox="1">
            <a:spLocks noChangeArrowheads="1"/>
          </p:cNvSpPr>
          <p:nvPr/>
        </p:nvSpPr>
        <p:spPr bwMode="auto">
          <a:xfrm>
            <a:off x="915884" y="771962"/>
            <a:ext cx="1981200" cy="830997"/>
          </a:xfrm>
          <a:prstGeom prst="rect">
            <a:avLst/>
          </a:prstGeom>
          <a:noFill/>
          <a:ln w="9525">
            <a:noFill/>
            <a:miter lim="800000"/>
            <a:headEnd/>
            <a:tailEnd/>
          </a:ln>
        </p:spPr>
        <p:txBody>
          <a:bodyPr>
            <a:spAutoFit/>
          </a:bodyPr>
          <a:lstStyle/>
          <a:p>
            <a:pPr algn="ctr"/>
            <a:r>
              <a:rPr lang="en-US" sz="2400" b="1" dirty="0"/>
              <a:t>On-the-job Stressors</a:t>
            </a:r>
          </a:p>
        </p:txBody>
      </p:sp>
      <p:sp>
        <p:nvSpPr>
          <p:cNvPr id="9224" name="Text Box 8"/>
          <p:cNvSpPr txBox="1">
            <a:spLocks noChangeArrowheads="1"/>
          </p:cNvSpPr>
          <p:nvPr/>
        </p:nvSpPr>
        <p:spPr bwMode="auto">
          <a:xfrm>
            <a:off x="404156" y="3555219"/>
            <a:ext cx="3092896" cy="1446550"/>
          </a:xfrm>
          <a:prstGeom prst="rect">
            <a:avLst/>
          </a:prstGeom>
          <a:noFill/>
          <a:ln w="9525">
            <a:noFill/>
            <a:miter lim="800000"/>
            <a:headEnd/>
            <a:tailEnd/>
          </a:ln>
        </p:spPr>
        <p:txBody>
          <a:bodyPr wrap="square">
            <a:spAutoFit/>
          </a:bodyPr>
          <a:lstStyle/>
          <a:p>
            <a:pPr algn="ctr"/>
            <a:r>
              <a:rPr lang="en-US" sz="2400" b="1" dirty="0"/>
              <a:t>Tolerance for </a:t>
            </a:r>
          </a:p>
          <a:p>
            <a:pPr algn="ctr"/>
            <a:r>
              <a:rPr lang="en-US" sz="2400" b="1" dirty="0"/>
              <a:t>Musculoskeletal Stress </a:t>
            </a:r>
            <a:r>
              <a:rPr lang="en-US" sz="2000" dirty="0"/>
              <a:t>may vary with individual and may change over time</a:t>
            </a:r>
          </a:p>
        </p:txBody>
      </p:sp>
      <p:sp>
        <p:nvSpPr>
          <p:cNvPr id="9225" name="Text Box 9"/>
          <p:cNvSpPr txBox="1">
            <a:spLocks noChangeArrowheads="1"/>
          </p:cNvSpPr>
          <p:nvPr/>
        </p:nvSpPr>
        <p:spPr bwMode="auto">
          <a:xfrm>
            <a:off x="8096250" y="4365626"/>
            <a:ext cx="2514600" cy="461665"/>
          </a:xfrm>
          <a:prstGeom prst="rect">
            <a:avLst/>
          </a:prstGeom>
          <a:noFill/>
          <a:ln w="9525">
            <a:noFill/>
            <a:miter lim="800000"/>
            <a:headEnd/>
            <a:tailEnd/>
          </a:ln>
        </p:spPr>
        <p:txBody>
          <a:bodyPr>
            <a:spAutoFit/>
          </a:bodyPr>
          <a:lstStyle/>
          <a:p>
            <a:r>
              <a:rPr lang="en-US" sz="2400" b="1" dirty="0"/>
              <a:t>Rest and Recovery</a:t>
            </a:r>
          </a:p>
        </p:txBody>
      </p:sp>
      <p:sp>
        <p:nvSpPr>
          <p:cNvPr id="9226" name="AutoShape 10"/>
          <p:cNvSpPr>
            <a:spLocks noChangeArrowheads="1"/>
          </p:cNvSpPr>
          <p:nvPr/>
        </p:nvSpPr>
        <p:spPr bwMode="auto">
          <a:xfrm>
            <a:off x="8067472" y="2902948"/>
            <a:ext cx="2286000" cy="1021556"/>
          </a:xfrm>
          <a:prstGeom prst="wedgeRoundRectCallout">
            <a:avLst>
              <a:gd name="adj1" fmla="val -78611"/>
              <a:gd name="adj2" fmla="val -15463"/>
              <a:gd name="adj3" fmla="val 16667"/>
            </a:avLst>
          </a:prstGeom>
          <a:solidFill>
            <a:srgbClr val="EAEAEA"/>
          </a:solidFill>
          <a:ln w="28575">
            <a:solidFill>
              <a:srgbClr val="FF3300"/>
            </a:solidFill>
            <a:miter lim="800000"/>
            <a:headEnd/>
            <a:tailEnd/>
          </a:ln>
        </p:spPr>
        <p:txBody>
          <a:bodyPr wrap="square">
            <a:spAutoFit/>
          </a:bodyPr>
          <a:lstStyle/>
          <a:p>
            <a:r>
              <a:rPr lang="en-US" dirty="0"/>
              <a:t>Overflow - Reportable Injury Occurs</a:t>
            </a:r>
            <a:endParaRPr lang="en-US" sz="1600" dirty="0"/>
          </a:p>
        </p:txBody>
      </p:sp>
      <p:sp>
        <p:nvSpPr>
          <p:cNvPr id="9227" name="Rectangle 11"/>
          <p:cNvSpPr>
            <a:spLocks noGrp="1" noChangeArrowheads="1"/>
          </p:cNvSpPr>
          <p:nvPr>
            <p:ph type="ctrTitle"/>
          </p:nvPr>
        </p:nvSpPr>
        <p:spPr>
          <a:xfrm>
            <a:off x="2362200" y="27321"/>
            <a:ext cx="7772400" cy="871204"/>
          </a:xfrm>
        </p:spPr>
        <p:txBody>
          <a:bodyPr>
            <a:normAutofit/>
          </a:bodyPr>
          <a:lstStyle/>
          <a:p>
            <a:r>
              <a:rPr lang="en-US" sz="4400" dirty="0">
                <a:ea typeface="MS PGothic" pitchFamily="34" charset="-128"/>
              </a:rPr>
              <a:t>How Much is Too Much?</a:t>
            </a:r>
          </a:p>
        </p:txBody>
      </p:sp>
      <p:sp>
        <p:nvSpPr>
          <p:cNvPr id="9228" name="Text Box 12"/>
          <p:cNvSpPr txBox="1">
            <a:spLocks noChangeArrowheads="1"/>
          </p:cNvSpPr>
          <p:nvPr/>
        </p:nvSpPr>
        <p:spPr bwMode="auto">
          <a:xfrm>
            <a:off x="620421" y="1688057"/>
            <a:ext cx="2276663" cy="1631216"/>
          </a:xfrm>
          <a:prstGeom prst="rect">
            <a:avLst/>
          </a:prstGeom>
          <a:noFill/>
          <a:ln w="9525">
            <a:solidFill>
              <a:schemeClr val="tx1"/>
            </a:solidFill>
            <a:miter lim="800000"/>
            <a:headEnd/>
            <a:tailEnd/>
          </a:ln>
        </p:spPr>
        <p:txBody>
          <a:bodyPr wrap="square">
            <a:spAutoFit/>
          </a:bodyPr>
          <a:lstStyle/>
          <a:p>
            <a:pPr marL="407988" lvl="1" indent="-233363">
              <a:buFontTx/>
              <a:buChar char="•"/>
            </a:pPr>
            <a:r>
              <a:rPr lang="en-US" sz="2000" dirty="0"/>
              <a:t>As Designed</a:t>
            </a:r>
          </a:p>
          <a:p>
            <a:pPr marL="688975" lvl="2" indent="-166688">
              <a:buFontTx/>
              <a:buChar char="•"/>
            </a:pPr>
            <a:r>
              <a:rPr lang="en-US" sz="2000" dirty="0"/>
              <a:t>Force</a:t>
            </a:r>
          </a:p>
          <a:p>
            <a:pPr marL="688975" lvl="2" indent="-166688">
              <a:buFontTx/>
              <a:buChar char="•"/>
            </a:pPr>
            <a:r>
              <a:rPr lang="en-US" sz="2000" dirty="0"/>
              <a:t>Repetition</a:t>
            </a:r>
          </a:p>
          <a:p>
            <a:pPr marL="688975" lvl="2" indent="-166688">
              <a:buFontTx/>
              <a:buChar char="•"/>
            </a:pPr>
            <a:r>
              <a:rPr lang="en-US" sz="2000" dirty="0"/>
              <a:t>Posture</a:t>
            </a:r>
          </a:p>
          <a:p>
            <a:pPr marL="407988" lvl="1" indent="-233363">
              <a:buFontTx/>
              <a:buChar char="•"/>
            </a:pPr>
            <a:r>
              <a:rPr lang="en-US" sz="2000" dirty="0"/>
              <a:t>As Performed</a:t>
            </a:r>
          </a:p>
        </p:txBody>
      </p:sp>
      <p:sp>
        <p:nvSpPr>
          <p:cNvPr id="9229" name="Text Box 13"/>
          <p:cNvSpPr txBox="1">
            <a:spLocks noChangeArrowheads="1"/>
          </p:cNvSpPr>
          <p:nvPr/>
        </p:nvSpPr>
        <p:spPr bwMode="auto">
          <a:xfrm>
            <a:off x="8672008" y="1744104"/>
            <a:ext cx="1982416" cy="1015663"/>
          </a:xfrm>
          <a:prstGeom prst="rect">
            <a:avLst/>
          </a:prstGeom>
          <a:noFill/>
          <a:ln w="9525">
            <a:solidFill>
              <a:schemeClr val="tx1"/>
            </a:solidFill>
            <a:miter lim="800000"/>
            <a:headEnd/>
            <a:tailEnd/>
          </a:ln>
        </p:spPr>
        <p:txBody>
          <a:bodyPr wrap="square">
            <a:spAutoFit/>
          </a:bodyPr>
          <a:lstStyle/>
          <a:p>
            <a:pPr lvl="1" indent="-233363">
              <a:buFontTx/>
              <a:buChar char="•"/>
            </a:pPr>
            <a:r>
              <a:rPr lang="en-US" sz="2000" dirty="0"/>
              <a:t>Sports</a:t>
            </a:r>
          </a:p>
          <a:p>
            <a:pPr lvl="1" indent="-233363">
              <a:buFontTx/>
              <a:buChar char="•"/>
            </a:pPr>
            <a:r>
              <a:rPr lang="en-US" sz="2000" dirty="0"/>
              <a:t>Hobbies</a:t>
            </a:r>
          </a:p>
          <a:p>
            <a:pPr lvl="1" indent="-233363">
              <a:buFontTx/>
              <a:buChar char="•"/>
            </a:pPr>
            <a:r>
              <a:rPr lang="en-US" sz="2000" dirty="0"/>
              <a:t>Second jobs</a:t>
            </a:r>
          </a:p>
        </p:txBody>
      </p:sp>
      <p:sp>
        <p:nvSpPr>
          <p:cNvPr id="9230" name="Text Box 14"/>
          <p:cNvSpPr txBox="1">
            <a:spLocks noChangeArrowheads="1"/>
          </p:cNvSpPr>
          <p:nvPr/>
        </p:nvSpPr>
        <p:spPr bwMode="auto">
          <a:xfrm>
            <a:off x="7987434" y="4786186"/>
            <a:ext cx="2771800" cy="1938992"/>
          </a:xfrm>
          <a:prstGeom prst="rect">
            <a:avLst/>
          </a:prstGeom>
          <a:noFill/>
          <a:ln w="9525">
            <a:solidFill>
              <a:schemeClr val="tx1"/>
            </a:solidFill>
            <a:miter lim="800000"/>
            <a:headEnd/>
            <a:tailEnd/>
          </a:ln>
        </p:spPr>
        <p:txBody>
          <a:bodyPr wrap="square">
            <a:spAutoFit/>
          </a:bodyPr>
          <a:lstStyle/>
          <a:p>
            <a:pPr lvl="1" indent="-233363">
              <a:buFontTx/>
              <a:buChar char="•"/>
            </a:pPr>
            <a:r>
              <a:rPr lang="en-US" sz="2000" dirty="0"/>
              <a:t>Micro-breaks</a:t>
            </a:r>
          </a:p>
          <a:p>
            <a:pPr lvl="1" indent="-233363">
              <a:buFontTx/>
              <a:buChar char="•"/>
            </a:pPr>
            <a:r>
              <a:rPr lang="en-US" sz="2000" dirty="0"/>
              <a:t>Scheduled breaks</a:t>
            </a:r>
          </a:p>
          <a:p>
            <a:pPr lvl="1" indent="-233363">
              <a:buFontTx/>
              <a:buChar char="•"/>
            </a:pPr>
            <a:r>
              <a:rPr lang="en-US" sz="2000" dirty="0"/>
              <a:t>Job rotation</a:t>
            </a:r>
          </a:p>
          <a:p>
            <a:pPr lvl="1" indent="-233363">
              <a:buFontTx/>
              <a:buChar char="•"/>
            </a:pPr>
            <a:r>
              <a:rPr lang="en-US" sz="2000" dirty="0"/>
              <a:t>Overnight rest</a:t>
            </a:r>
          </a:p>
          <a:p>
            <a:pPr lvl="1" indent="-233363">
              <a:buFontTx/>
              <a:buChar char="•"/>
            </a:pPr>
            <a:r>
              <a:rPr lang="en-US" sz="2000" dirty="0"/>
              <a:t>Periodic vacations and holidays</a:t>
            </a:r>
          </a:p>
        </p:txBody>
      </p:sp>
      <p:sp>
        <p:nvSpPr>
          <p:cNvPr id="9231" name="Text Box 15"/>
          <p:cNvSpPr txBox="1">
            <a:spLocks noChangeArrowheads="1"/>
          </p:cNvSpPr>
          <p:nvPr/>
        </p:nvSpPr>
        <p:spPr bwMode="auto">
          <a:xfrm>
            <a:off x="148562" y="5106433"/>
            <a:ext cx="3384376" cy="1015663"/>
          </a:xfrm>
          <a:prstGeom prst="rect">
            <a:avLst/>
          </a:prstGeom>
          <a:noFill/>
          <a:ln w="9525">
            <a:solidFill>
              <a:schemeClr val="tx1"/>
            </a:solidFill>
            <a:miter lim="800000"/>
            <a:headEnd/>
            <a:tailEnd/>
          </a:ln>
        </p:spPr>
        <p:txBody>
          <a:bodyPr wrap="square">
            <a:spAutoFit/>
          </a:bodyPr>
          <a:lstStyle/>
          <a:p>
            <a:pPr lvl="1" indent="-233363">
              <a:buFontTx/>
              <a:buChar char="•"/>
            </a:pPr>
            <a:r>
              <a:rPr lang="en-US" sz="2000" dirty="0"/>
              <a:t>Psychosocial Issues</a:t>
            </a:r>
          </a:p>
          <a:p>
            <a:pPr lvl="1" indent="-233363">
              <a:buFontTx/>
              <a:buChar char="•"/>
            </a:pPr>
            <a:r>
              <a:rPr lang="en-US" sz="2000" dirty="0"/>
              <a:t>Pre-existing Conditions</a:t>
            </a:r>
          </a:p>
          <a:p>
            <a:pPr lvl="1" indent="-233363">
              <a:buFontTx/>
              <a:buChar char="•"/>
            </a:pPr>
            <a:r>
              <a:rPr lang="en-US" sz="2000" dirty="0"/>
              <a:t>Strength and Conditioning</a:t>
            </a:r>
          </a:p>
        </p:txBody>
      </p:sp>
    </p:spTree>
    <p:extLst>
      <p:ext uri="{BB962C8B-B14F-4D97-AF65-F5344CB8AC3E}">
        <p14:creationId xmlns:p14="http://schemas.microsoft.com/office/powerpoint/2010/main" val="4165286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D72DFA75-22F8-68B5-B37F-60EE27252EF0}"/>
              </a:ext>
            </a:extLst>
          </p:cNvPr>
          <p:cNvSpPr>
            <a:spLocks noGrp="1" noChangeArrowheads="1"/>
          </p:cNvSpPr>
          <p:nvPr>
            <p:ph type="title"/>
          </p:nvPr>
        </p:nvSpPr>
        <p:spPr>
          <a:xfrm>
            <a:off x="757238" y="1411607"/>
            <a:ext cx="10515600" cy="518794"/>
          </a:xfrm>
          <a:effectLst>
            <a:outerShdw dist="35921" dir="2700000" algn="ctr" rotWithShape="0">
              <a:schemeClr val="bg2"/>
            </a:outerShdw>
          </a:effectLst>
        </p:spPr>
        <p:txBody>
          <a:bodyPr>
            <a:normAutofit fontScale="90000"/>
          </a:bodyPr>
          <a:lstStyle/>
          <a:p>
            <a:pPr algn="ctr">
              <a:defRPr/>
            </a:pPr>
            <a:r>
              <a:rPr lang="en-GB" dirty="0"/>
              <a:t>General Rule</a:t>
            </a:r>
          </a:p>
        </p:txBody>
      </p:sp>
      <p:sp>
        <p:nvSpPr>
          <p:cNvPr id="11267" name="Rectangle 3">
            <a:extLst>
              <a:ext uri="{FF2B5EF4-FFF2-40B4-BE49-F238E27FC236}">
                <a16:creationId xmlns:a16="http://schemas.microsoft.com/office/drawing/2014/main" xmlns="" id="{E3AB8260-6D51-6D74-0651-738B0B2DA04B}"/>
              </a:ext>
            </a:extLst>
          </p:cNvPr>
          <p:cNvSpPr>
            <a:spLocks noGrp="1" noChangeArrowheads="1"/>
          </p:cNvSpPr>
          <p:nvPr>
            <p:ph type="body" idx="1"/>
          </p:nvPr>
        </p:nvSpPr>
        <p:spPr>
          <a:xfrm>
            <a:off x="2209800" y="1981200"/>
            <a:ext cx="7772400" cy="946147"/>
          </a:xfrm>
          <a:noFill/>
        </p:spPr>
        <p:txBody>
          <a:bodyPr/>
          <a:lstStyle/>
          <a:p>
            <a:pPr algn="ctr">
              <a:buFontTx/>
              <a:buNone/>
            </a:pPr>
            <a:r>
              <a:rPr lang="en-GB" altLang="en-US" dirty="0"/>
              <a:t>A design should accommodate from the 5th percentile female to the 95th percentile male</a:t>
            </a:r>
          </a:p>
        </p:txBody>
      </p:sp>
      <p:sp>
        <p:nvSpPr>
          <p:cNvPr id="11268" name="Rectangle 4">
            <a:extLst>
              <a:ext uri="{FF2B5EF4-FFF2-40B4-BE49-F238E27FC236}">
                <a16:creationId xmlns:a16="http://schemas.microsoft.com/office/drawing/2014/main" xmlns="" id="{EA6ADAFE-F013-AB72-B983-DEA291CD7434}"/>
              </a:ext>
            </a:extLst>
          </p:cNvPr>
          <p:cNvSpPr>
            <a:spLocks noChangeArrowheads="1"/>
          </p:cNvSpPr>
          <p:nvPr/>
        </p:nvSpPr>
        <p:spPr bwMode="auto">
          <a:xfrm>
            <a:off x="2627314" y="5827714"/>
            <a:ext cx="6000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a:t>5%</a:t>
            </a:r>
          </a:p>
        </p:txBody>
      </p:sp>
      <p:sp>
        <p:nvSpPr>
          <p:cNvPr id="11269" name="Rectangle 5">
            <a:extLst>
              <a:ext uri="{FF2B5EF4-FFF2-40B4-BE49-F238E27FC236}">
                <a16:creationId xmlns:a16="http://schemas.microsoft.com/office/drawing/2014/main" xmlns="" id="{ED4594CD-9281-A875-ACBF-0EC716125CBD}"/>
              </a:ext>
            </a:extLst>
          </p:cNvPr>
          <p:cNvSpPr>
            <a:spLocks noChangeArrowheads="1"/>
          </p:cNvSpPr>
          <p:nvPr/>
        </p:nvSpPr>
        <p:spPr bwMode="auto">
          <a:xfrm>
            <a:off x="5751514" y="5827714"/>
            <a:ext cx="752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a:t>50%</a:t>
            </a:r>
          </a:p>
        </p:txBody>
      </p:sp>
      <p:sp>
        <p:nvSpPr>
          <p:cNvPr id="11270" name="Rectangle 6">
            <a:extLst>
              <a:ext uri="{FF2B5EF4-FFF2-40B4-BE49-F238E27FC236}">
                <a16:creationId xmlns:a16="http://schemas.microsoft.com/office/drawing/2014/main" xmlns="" id="{F49B0CE4-36B7-3BBF-73B5-046493E5DC34}"/>
              </a:ext>
            </a:extLst>
          </p:cNvPr>
          <p:cNvSpPr>
            <a:spLocks noChangeArrowheads="1"/>
          </p:cNvSpPr>
          <p:nvPr/>
        </p:nvSpPr>
        <p:spPr bwMode="auto">
          <a:xfrm>
            <a:off x="8570914" y="5751514"/>
            <a:ext cx="752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a:t>95%</a:t>
            </a:r>
          </a:p>
        </p:txBody>
      </p:sp>
      <p:sp>
        <p:nvSpPr>
          <p:cNvPr id="11271" name="Line 7">
            <a:extLst>
              <a:ext uri="{FF2B5EF4-FFF2-40B4-BE49-F238E27FC236}">
                <a16:creationId xmlns:a16="http://schemas.microsoft.com/office/drawing/2014/main" xmlns="" id="{F928AA38-4C12-95D7-C2EB-56698CFA3148}"/>
              </a:ext>
            </a:extLst>
          </p:cNvPr>
          <p:cNvSpPr>
            <a:spLocks noChangeShapeType="1"/>
          </p:cNvSpPr>
          <p:nvPr/>
        </p:nvSpPr>
        <p:spPr bwMode="auto">
          <a:xfrm>
            <a:off x="2895600" y="3567114"/>
            <a:ext cx="0" cy="2173287"/>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272" name="Line 8">
            <a:extLst>
              <a:ext uri="{FF2B5EF4-FFF2-40B4-BE49-F238E27FC236}">
                <a16:creationId xmlns:a16="http://schemas.microsoft.com/office/drawing/2014/main" xmlns="" id="{1ADC7A40-78F9-2AE1-728A-58A979B89742}"/>
              </a:ext>
            </a:extLst>
          </p:cNvPr>
          <p:cNvSpPr>
            <a:spLocks noChangeShapeType="1"/>
          </p:cNvSpPr>
          <p:nvPr/>
        </p:nvSpPr>
        <p:spPr bwMode="auto">
          <a:xfrm>
            <a:off x="9144000" y="3567114"/>
            <a:ext cx="0" cy="2173287"/>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11273" name="Group 11">
            <a:extLst>
              <a:ext uri="{FF2B5EF4-FFF2-40B4-BE49-F238E27FC236}">
                <a16:creationId xmlns:a16="http://schemas.microsoft.com/office/drawing/2014/main" xmlns="" id="{87F44FD0-457E-A602-BC4D-FB8AC0547907}"/>
              </a:ext>
            </a:extLst>
          </p:cNvPr>
          <p:cNvGrpSpPr>
            <a:grpSpLocks/>
          </p:cNvGrpSpPr>
          <p:nvPr/>
        </p:nvGrpSpPr>
        <p:grpSpPr bwMode="auto">
          <a:xfrm>
            <a:off x="2667000" y="3352800"/>
            <a:ext cx="6707188" cy="2439988"/>
            <a:chOff x="720" y="2112"/>
            <a:chExt cx="4225" cy="1537"/>
          </a:xfrm>
        </p:grpSpPr>
        <p:sp>
          <p:nvSpPr>
            <p:cNvPr id="11280" name="Freeform 9">
              <a:extLst>
                <a:ext uri="{FF2B5EF4-FFF2-40B4-BE49-F238E27FC236}">
                  <a16:creationId xmlns:a16="http://schemas.microsoft.com/office/drawing/2014/main" xmlns="" id="{46E62AB9-C55C-2F3E-9F0A-C42D914F16BE}"/>
                </a:ext>
              </a:extLst>
            </p:cNvPr>
            <p:cNvSpPr>
              <a:spLocks/>
            </p:cNvSpPr>
            <p:nvPr/>
          </p:nvSpPr>
          <p:spPr bwMode="auto">
            <a:xfrm>
              <a:off x="720" y="2112"/>
              <a:ext cx="2109" cy="1537"/>
            </a:xfrm>
            <a:custGeom>
              <a:avLst/>
              <a:gdLst>
                <a:gd name="T0" fmla="*/ 0 w 2109"/>
                <a:gd name="T1" fmla="*/ 1536 h 1537"/>
                <a:gd name="T2" fmla="*/ 0 w 2109"/>
                <a:gd name="T3" fmla="*/ 1478 h 1537"/>
                <a:gd name="T4" fmla="*/ 132 w 2109"/>
                <a:gd name="T5" fmla="*/ 1456 h 1537"/>
                <a:gd name="T6" fmla="*/ 196 w 2109"/>
                <a:gd name="T7" fmla="*/ 1438 h 1537"/>
                <a:gd name="T8" fmla="*/ 226 w 2109"/>
                <a:gd name="T9" fmla="*/ 1424 h 1537"/>
                <a:gd name="T10" fmla="*/ 260 w 2109"/>
                <a:gd name="T11" fmla="*/ 1412 h 1537"/>
                <a:gd name="T12" fmla="*/ 294 w 2109"/>
                <a:gd name="T13" fmla="*/ 1396 h 1537"/>
                <a:gd name="T14" fmla="*/ 332 w 2109"/>
                <a:gd name="T15" fmla="*/ 1372 h 1537"/>
                <a:gd name="T16" fmla="*/ 379 w 2109"/>
                <a:gd name="T17" fmla="*/ 1340 h 1537"/>
                <a:gd name="T18" fmla="*/ 447 w 2109"/>
                <a:gd name="T19" fmla="*/ 1284 h 1537"/>
                <a:gd name="T20" fmla="*/ 515 w 2109"/>
                <a:gd name="T21" fmla="*/ 1220 h 1537"/>
                <a:gd name="T22" fmla="*/ 575 w 2109"/>
                <a:gd name="T23" fmla="*/ 1158 h 1537"/>
                <a:gd name="T24" fmla="*/ 628 w 2109"/>
                <a:gd name="T25" fmla="*/ 1098 h 1537"/>
                <a:gd name="T26" fmla="*/ 670 w 2109"/>
                <a:gd name="T27" fmla="*/ 1034 h 1537"/>
                <a:gd name="T28" fmla="*/ 732 w 2109"/>
                <a:gd name="T29" fmla="*/ 954 h 1537"/>
                <a:gd name="T30" fmla="*/ 809 w 2109"/>
                <a:gd name="T31" fmla="*/ 852 h 1537"/>
                <a:gd name="T32" fmla="*/ 911 w 2109"/>
                <a:gd name="T33" fmla="*/ 724 h 1537"/>
                <a:gd name="T34" fmla="*/ 1003 w 2109"/>
                <a:gd name="T35" fmla="*/ 624 h 1537"/>
                <a:gd name="T36" fmla="*/ 1103 w 2109"/>
                <a:gd name="T37" fmla="*/ 522 h 1537"/>
                <a:gd name="T38" fmla="*/ 1261 w 2109"/>
                <a:gd name="T39" fmla="*/ 384 h 1537"/>
                <a:gd name="T40" fmla="*/ 1367 w 2109"/>
                <a:gd name="T41" fmla="*/ 298 h 1537"/>
                <a:gd name="T42" fmla="*/ 1539 w 2109"/>
                <a:gd name="T43" fmla="*/ 184 h 1537"/>
                <a:gd name="T44" fmla="*/ 1713 w 2109"/>
                <a:gd name="T45" fmla="*/ 94 h 1537"/>
                <a:gd name="T46" fmla="*/ 1870 w 2109"/>
                <a:gd name="T47" fmla="*/ 38 h 1537"/>
                <a:gd name="T48" fmla="*/ 2027 w 2109"/>
                <a:gd name="T49" fmla="*/ 12 h 1537"/>
                <a:gd name="T50" fmla="*/ 2107 w 2109"/>
                <a:gd name="T51" fmla="*/ 0 h 1537"/>
                <a:gd name="T52" fmla="*/ 2108 w 2109"/>
                <a:gd name="T53" fmla="*/ 288 h 1537"/>
                <a:gd name="T54" fmla="*/ 1985 w 2109"/>
                <a:gd name="T55" fmla="*/ 298 h 1537"/>
                <a:gd name="T56" fmla="*/ 1813 w 2109"/>
                <a:gd name="T57" fmla="*/ 352 h 1537"/>
                <a:gd name="T58" fmla="*/ 1693 w 2109"/>
                <a:gd name="T59" fmla="*/ 396 h 1537"/>
                <a:gd name="T60" fmla="*/ 1591 w 2109"/>
                <a:gd name="T61" fmla="*/ 456 h 1537"/>
                <a:gd name="T62" fmla="*/ 1498 w 2109"/>
                <a:gd name="T63" fmla="*/ 520 h 1537"/>
                <a:gd name="T64" fmla="*/ 1386 w 2109"/>
                <a:gd name="T65" fmla="*/ 608 h 1537"/>
                <a:gd name="T66" fmla="*/ 1252 w 2109"/>
                <a:gd name="T67" fmla="*/ 722 h 1537"/>
                <a:gd name="T68" fmla="*/ 1095 w 2109"/>
                <a:gd name="T69" fmla="*/ 870 h 1537"/>
                <a:gd name="T70" fmla="*/ 1026 w 2109"/>
                <a:gd name="T71" fmla="*/ 938 h 1537"/>
                <a:gd name="T72" fmla="*/ 983 w 2109"/>
                <a:gd name="T73" fmla="*/ 982 h 1537"/>
                <a:gd name="T74" fmla="*/ 907 w 2109"/>
                <a:gd name="T75" fmla="*/ 1054 h 1537"/>
                <a:gd name="T76" fmla="*/ 858 w 2109"/>
                <a:gd name="T77" fmla="*/ 1102 h 1537"/>
                <a:gd name="T78" fmla="*/ 782 w 2109"/>
                <a:gd name="T79" fmla="*/ 1172 h 1537"/>
                <a:gd name="T80" fmla="*/ 742 w 2109"/>
                <a:gd name="T81" fmla="*/ 1212 h 1537"/>
                <a:gd name="T82" fmla="*/ 670 w 2109"/>
                <a:gd name="T83" fmla="*/ 1274 h 1537"/>
                <a:gd name="T84" fmla="*/ 613 w 2109"/>
                <a:gd name="T85" fmla="*/ 1322 h 1537"/>
                <a:gd name="T86" fmla="*/ 537 w 2109"/>
                <a:gd name="T87" fmla="*/ 1382 h 1537"/>
                <a:gd name="T88" fmla="*/ 469 w 2109"/>
                <a:gd name="T89" fmla="*/ 1422 h 1537"/>
                <a:gd name="T90" fmla="*/ 420 w 2109"/>
                <a:gd name="T91" fmla="*/ 1450 h 1537"/>
                <a:gd name="T92" fmla="*/ 344 w 2109"/>
                <a:gd name="T93" fmla="*/ 1488 h 1537"/>
                <a:gd name="T94" fmla="*/ 315 w 2109"/>
                <a:gd name="T95" fmla="*/ 1498 h 1537"/>
                <a:gd name="T96" fmla="*/ 291 w 2109"/>
                <a:gd name="T97" fmla="*/ 1504 h 1537"/>
                <a:gd name="T98" fmla="*/ 268 w 2109"/>
                <a:gd name="T99" fmla="*/ 1512 h 1537"/>
                <a:gd name="T100" fmla="*/ 245 w 2109"/>
                <a:gd name="T101" fmla="*/ 1514 h 1537"/>
                <a:gd name="T102" fmla="*/ 226 w 2109"/>
                <a:gd name="T103" fmla="*/ 1520 h 1537"/>
                <a:gd name="T104" fmla="*/ 200 w 2109"/>
                <a:gd name="T105" fmla="*/ 1526 h 1537"/>
                <a:gd name="T106" fmla="*/ 179 w 2109"/>
                <a:gd name="T107" fmla="*/ 1528 h 1537"/>
                <a:gd name="T108" fmla="*/ 153 w 2109"/>
                <a:gd name="T109" fmla="*/ 1530 h 1537"/>
                <a:gd name="T110" fmla="*/ 0 w 2109"/>
                <a:gd name="T111" fmla="*/ 1536 h 15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09"/>
                <a:gd name="T169" fmla="*/ 0 h 1537"/>
                <a:gd name="T170" fmla="*/ 2109 w 2109"/>
                <a:gd name="T171" fmla="*/ 1537 h 15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09" h="1537">
                  <a:moveTo>
                    <a:pt x="0" y="1536"/>
                  </a:moveTo>
                  <a:lnTo>
                    <a:pt x="0" y="1478"/>
                  </a:lnTo>
                  <a:lnTo>
                    <a:pt x="132" y="1456"/>
                  </a:lnTo>
                  <a:lnTo>
                    <a:pt x="196" y="1438"/>
                  </a:lnTo>
                  <a:lnTo>
                    <a:pt x="226" y="1424"/>
                  </a:lnTo>
                  <a:lnTo>
                    <a:pt x="260" y="1412"/>
                  </a:lnTo>
                  <a:lnTo>
                    <a:pt x="294" y="1396"/>
                  </a:lnTo>
                  <a:lnTo>
                    <a:pt x="332" y="1372"/>
                  </a:lnTo>
                  <a:lnTo>
                    <a:pt x="379" y="1340"/>
                  </a:lnTo>
                  <a:lnTo>
                    <a:pt x="447" y="1284"/>
                  </a:lnTo>
                  <a:lnTo>
                    <a:pt x="515" y="1220"/>
                  </a:lnTo>
                  <a:lnTo>
                    <a:pt x="575" y="1158"/>
                  </a:lnTo>
                  <a:lnTo>
                    <a:pt x="628" y="1098"/>
                  </a:lnTo>
                  <a:lnTo>
                    <a:pt x="670" y="1034"/>
                  </a:lnTo>
                  <a:lnTo>
                    <a:pt x="732" y="954"/>
                  </a:lnTo>
                  <a:lnTo>
                    <a:pt x="809" y="852"/>
                  </a:lnTo>
                  <a:lnTo>
                    <a:pt x="911" y="724"/>
                  </a:lnTo>
                  <a:lnTo>
                    <a:pt x="1003" y="624"/>
                  </a:lnTo>
                  <a:lnTo>
                    <a:pt x="1103" y="522"/>
                  </a:lnTo>
                  <a:lnTo>
                    <a:pt x="1261" y="384"/>
                  </a:lnTo>
                  <a:lnTo>
                    <a:pt x="1367" y="298"/>
                  </a:lnTo>
                  <a:lnTo>
                    <a:pt x="1539" y="184"/>
                  </a:lnTo>
                  <a:lnTo>
                    <a:pt x="1713" y="94"/>
                  </a:lnTo>
                  <a:lnTo>
                    <a:pt x="1870" y="38"/>
                  </a:lnTo>
                  <a:lnTo>
                    <a:pt x="2027" y="12"/>
                  </a:lnTo>
                  <a:lnTo>
                    <a:pt x="2107" y="0"/>
                  </a:lnTo>
                  <a:lnTo>
                    <a:pt x="2108" y="288"/>
                  </a:lnTo>
                  <a:lnTo>
                    <a:pt x="1985" y="298"/>
                  </a:lnTo>
                  <a:lnTo>
                    <a:pt x="1813" y="352"/>
                  </a:lnTo>
                  <a:lnTo>
                    <a:pt x="1693" y="396"/>
                  </a:lnTo>
                  <a:lnTo>
                    <a:pt x="1591" y="456"/>
                  </a:lnTo>
                  <a:lnTo>
                    <a:pt x="1498" y="520"/>
                  </a:lnTo>
                  <a:lnTo>
                    <a:pt x="1386" y="608"/>
                  </a:lnTo>
                  <a:lnTo>
                    <a:pt x="1252" y="722"/>
                  </a:lnTo>
                  <a:lnTo>
                    <a:pt x="1095" y="870"/>
                  </a:lnTo>
                  <a:lnTo>
                    <a:pt x="1026" y="938"/>
                  </a:lnTo>
                  <a:lnTo>
                    <a:pt x="983" y="982"/>
                  </a:lnTo>
                  <a:lnTo>
                    <a:pt x="907" y="1054"/>
                  </a:lnTo>
                  <a:lnTo>
                    <a:pt x="858" y="1102"/>
                  </a:lnTo>
                  <a:lnTo>
                    <a:pt x="782" y="1172"/>
                  </a:lnTo>
                  <a:lnTo>
                    <a:pt x="742" y="1212"/>
                  </a:lnTo>
                  <a:lnTo>
                    <a:pt x="670" y="1274"/>
                  </a:lnTo>
                  <a:lnTo>
                    <a:pt x="613" y="1322"/>
                  </a:lnTo>
                  <a:lnTo>
                    <a:pt x="537" y="1382"/>
                  </a:lnTo>
                  <a:lnTo>
                    <a:pt x="469" y="1422"/>
                  </a:lnTo>
                  <a:lnTo>
                    <a:pt x="420" y="1450"/>
                  </a:lnTo>
                  <a:lnTo>
                    <a:pt x="344" y="1488"/>
                  </a:lnTo>
                  <a:lnTo>
                    <a:pt x="315" y="1498"/>
                  </a:lnTo>
                  <a:lnTo>
                    <a:pt x="291" y="1504"/>
                  </a:lnTo>
                  <a:lnTo>
                    <a:pt x="268" y="1512"/>
                  </a:lnTo>
                  <a:lnTo>
                    <a:pt x="245" y="1514"/>
                  </a:lnTo>
                  <a:lnTo>
                    <a:pt x="226" y="1520"/>
                  </a:lnTo>
                  <a:lnTo>
                    <a:pt x="200" y="1526"/>
                  </a:lnTo>
                  <a:lnTo>
                    <a:pt x="179" y="1528"/>
                  </a:lnTo>
                  <a:lnTo>
                    <a:pt x="153" y="1530"/>
                  </a:lnTo>
                  <a:lnTo>
                    <a:pt x="0" y="1536"/>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81" name="Freeform 10">
              <a:extLst>
                <a:ext uri="{FF2B5EF4-FFF2-40B4-BE49-F238E27FC236}">
                  <a16:creationId xmlns:a16="http://schemas.microsoft.com/office/drawing/2014/main" xmlns="" id="{37164063-664E-CBCF-7091-5296A2348546}"/>
                </a:ext>
              </a:extLst>
            </p:cNvPr>
            <p:cNvSpPr>
              <a:spLocks/>
            </p:cNvSpPr>
            <p:nvPr/>
          </p:nvSpPr>
          <p:spPr bwMode="auto">
            <a:xfrm>
              <a:off x="2837" y="2112"/>
              <a:ext cx="2108" cy="1537"/>
            </a:xfrm>
            <a:custGeom>
              <a:avLst/>
              <a:gdLst>
                <a:gd name="T0" fmla="*/ 2107 w 2108"/>
                <a:gd name="T1" fmla="*/ 1536 h 1537"/>
                <a:gd name="T2" fmla="*/ 2107 w 2108"/>
                <a:gd name="T3" fmla="*/ 1478 h 1537"/>
                <a:gd name="T4" fmla="*/ 1975 w 2108"/>
                <a:gd name="T5" fmla="*/ 1456 h 1537"/>
                <a:gd name="T6" fmla="*/ 1911 w 2108"/>
                <a:gd name="T7" fmla="*/ 1438 h 1537"/>
                <a:gd name="T8" fmla="*/ 1881 w 2108"/>
                <a:gd name="T9" fmla="*/ 1424 h 1537"/>
                <a:gd name="T10" fmla="*/ 1847 w 2108"/>
                <a:gd name="T11" fmla="*/ 1412 h 1537"/>
                <a:gd name="T12" fmla="*/ 1813 w 2108"/>
                <a:gd name="T13" fmla="*/ 1396 h 1537"/>
                <a:gd name="T14" fmla="*/ 1775 w 2108"/>
                <a:gd name="T15" fmla="*/ 1372 h 1537"/>
                <a:gd name="T16" fmla="*/ 1728 w 2108"/>
                <a:gd name="T17" fmla="*/ 1340 h 1537"/>
                <a:gd name="T18" fmla="*/ 1660 w 2108"/>
                <a:gd name="T19" fmla="*/ 1284 h 1537"/>
                <a:gd name="T20" fmla="*/ 1592 w 2108"/>
                <a:gd name="T21" fmla="*/ 1220 h 1537"/>
                <a:gd name="T22" fmla="*/ 1532 w 2108"/>
                <a:gd name="T23" fmla="*/ 1158 h 1537"/>
                <a:gd name="T24" fmla="*/ 1479 w 2108"/>
                <a:gd name="T25" fmla="*/ 1098 h 1537"/>
                <a:gd name="T26" fmla="*/ 1437 w 2108"/>
                <a:gd name="T27" fmla="*/ 1034 h 1537"/>
                <a:gd name="T28" fmla="*/ 1375 w 2108"/>
                <a:gd name="T29" fmla="*/ 954 h 1537"/>
                <a:gd name="T30" fmla="*/ 1298 w 2108"/>
                <a:gd name="T31" fmla="*/ 852 h 1537"/>
                <a:gd name="T32" fmla="*/ 1195 w 2108"/>
                <a:gd name="T33" fmla="*/ 724 h 1537"/>
                <a:gd name="T34" fmla="*/ 1104 w 2108"/>
                <a:gd name="T35" fmla="*/ 624 h 1537"/>
                <a:gd name="T36" fmla="*/ 1004 w 2108"/>
                <a:gd name="T37" fmla="*/ 522 h 1537"/>
                <a:gd name="T38" fmla="*/ 845 w 2108"/>
                <a:gd name="T39" fmla="*/ 384 h 1537"/>
                <a:gd name="T40" fmla="*/ 740 w 2108"/>
                <a:gd name="T41" fmla="*/ 298 h 1537"/>
                <a:gd name="T42" fmla="*/ 568 w 2108"/>
                <a:gd name="T43" fmla="*/ 184 h 1537"/>
                <a:gd name="T44" fmla="*/ 394 w 2108"/>
                <a:gd name="T45" fmla="*/ 94 h 1537"/>
                <a:gd name="T46" fmla="*/ 237 w 2108"/>
                <a:gd name="T47" fmla="*/ 38 h 1537"/>
                <a:gd name="T48" fmla="*/ 79 w 2108"/>
                <a:gd name="T49" fmla="*/ 12 h 1537"/>
                <a:gd name="T50" fmla="*/ 1 w 2108"/>
                <a:gd name="T51" fmla="*/ 0 h 1537"/>
                <a:gd name="T52" fmla="*/ 0 w 2108"/>
                <a:gd name="T53" fmla="*/ 288 h 1537"/>
                <a:gd name="T54" fmla="*/ 122 w 2108"/>
                <a:gd name="T55" fmla="*/ 298 h 1537"/>
                <a:gd name="T56" fmla="*/ 294 w 2108"/>
                <a:gd name="T57" fmla="*/ 352 h 1537"/>
                <a:gd name="T58" fmla="*/ 413 w 2108"/>
                <a:gd name="T59" fmla="*/ 396 h 1537"/>
                <a:gd name="T60" fmla="*/ 516 w 2108"/>
                <a:gd name="T61" fmla="*/ 456 h 1537"/>
                <a:gd name="T62" fmla="*/ 609 w 2108"/>
                <a:gd name="T63" fmla="*/ 520 h 1537"/>
                <a:gd name="T64" fmla="*/ 720 w 2108"/>
                <a:gd name="T65" fmla="*/ 608 h 1537"/>
                <a:gd name="T66" fmla="*/ 854 w 2108"/>
                <a:gd name="T67" fmla="*/ 722 h 1537"/>
                <a:gd name="T68" fmla="*/ 1012 w 2108"/>
                <a:gd name="T69" fmla="*/ 870 h 1537"/>
                <a:gd name="T70" fmla="*/ 1081 w 2108"/>
                <a:gd name="T71" fmla="*/ 938 h 1537"/>
                <a:gd name="T72" fmla="*/ 1123 w 2108"/>
                <a:gd name="T73" fmla="*/ 982 h 1537"/>
                <a:gd name="T74" fmla="*/ 1200 w 2108"/>
                <a:gd name="T75" fmla="*/ 1054 h 1537"/>
                <a:gd name="T76" fmla="*/ 1248 w 2108"/>
                <a:gd name="T77" fmla="*/ 1102 h 1537"/>
                <a:gd name="T78" fmla="*/ 1325 w 2108"/>
                <a:gd name="T79" fmla="*/ 1172 h 1537"/>
                <a:gd name="T80" fmla="*/ 1364 w 2108"/>
                <a:gd name="T81" fmla="*/ 1212 h 1537"/>
                <a:gd name="T82" fmla="*/ 1437 w 2108"/>
                <a:gd name="T83" fmla="*/ 1274 h 1537"/>
                <a:gd name="T84" fmla="*/ 1494 w 2108"/>
                <a:gd name="T85" fmla="*/ 1322 h 1537"/>
                <a:gd name="T86" fmla="*/ 1570 w 2108"/>
                <a:gd name="T87" fmla="*/ 1382 h 1537"/>
                <a:gd name="T88" fmla="*/ 1638 w 2108"/>
                <a:gd name="T89" fmla="*/ 1422 h 1537"/>
                <a:gd name="T90" fmla="*/ 1686 w 2108"/>
                <a:gd name="T91" fmla="*/ 1450 h 1537"/>
                <a:gd name="T92" fmla="*/ 1763 w 2108"/>
                <a:gd name="T93" fmla="*/ 1488 h 1537"/>
                <a:gd name="T94" fmla="*/ 1792 w 2108"/>
                <a:gd name="T95" fmla="*/ 1498 h 1537"/>
                <a:gd name="T96" fmla="*/ 1816 w 2108"/>
                <a:gd name="T97" fmla="*/ 1504 h 1537"/>
                <a:gd name="T98" fmla="*/ 1839 w 2108"/>
                <a:gd name="T99" fmla="*/ 1512 h 1537"/>
                <a:gd name="T100" fmla="*/ 1861 w 2108"/>
                <a:gd name="T101" fmla="*/ 1514 h 1537"/>
                <a:gd name="T102" fmla="*/ 1881 w 2108"/>
                <a:gd name="T103" fmla="*/ 1520 h 1537"/>
                <a:gd name="T104" fmla="*/ 1907 w 2108"/>
                <a:gd name="T105" fmla="*/ 1526 h 1537"/>
                <a:gd name="T106" fmla="*/ 1928 w 2108"/>
                <a:gd name="T107" fmla="*/ 1528 h 1537"/>
                <a:gd name="T108" fmla="*/ 1954 w 2108"/>
                <a:gd name="T109" fmla="*/ 1530 h 1537"/>
                <a:gd name="T110" fmla="*/ 2107 w 2108"/>
                <a:gd name="T111" fmla="*/ 1536 h 15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08"/>
                <a:gd name="T169" fmla="*/ 0 h 1537"/>
                <a:gd name="T170" fmla="*/ 2108 w 2108"/>
                <a:gd name="T171" fmla="*/ 1537 h 15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08" h="1537">
                  <a:moveTo>
                    <a:pt x="2107" y="1536"/>
                  </a:moveTo>
                  <a:lnTo>
                    <a:pt x="2107" y="1478"/>
                  </a:lnTo>
                  <a:lnTo>
                    <a:pt x="1975" y="1456"/>
                  </a:lnTo>
                  <a:lnTo>
                    <a:pt x="1911" y="1438"/>
                  </a:lnTo>
                  <a:lnTo>
                    <a:pt x="1881" y="1424"/>
                  </a:lnTo>
                  <a:lnTo>
                    <a:pt x="1847" y="1412"/>
                  </a:lnTo>
                  <a:lnTo>
                    <a:pt x="1813" y="1396"/>
                  </a:lnTo>
                  <a:lnTo>
                    <a:pt x="1775" y="1372"/>
                  </a:lnTo>
                  <a:lnTo>
                    <a:pt x="1728" y="1340"/>
                  </a:lnTo>
                  <a:lnTo>
                    <a:pt x="1660" y="1284"/>
                  </a:lnTo>
                  <a:lnTo>
                    <a:pt x="1592" y="1220"/>
                  </a:lnTo>
                  <a:lnTo>
                    <a:pt x="1532" y="1158"/>
                  </a:lnTo>
                  <a:lnTo>
                    <a:pt x="1479" y="1098"/>
                  </a:lnTo>
                  <a:lnTo>
                    <a:pt x="1437" y="1034"/>
                  </a:lnTo>
                  <a:lnTo>
                    <a:pt x="1375" y="954"/>
                  </a:lnTo>
                  <a:lnTo>
                    <a:pt x="1298" y="852"/>
                  </a:lnTo>
                  <a:lnTo>
                    <a:pt x="1195" y="724"/>
                  </a:lnTo>
                  <a:lnTo>
                    <a:pt x="1104" y="624"/>
                  </a:lnTo>
                  <a:lnTo>
                    <a:pt x="1004" y="522"/>
                  </a:lnTo>
                  <a:lnTo>
                    <a:pt x="845" y="384"/>
                  </a:lnTo>
                  <a:lnTo>
                    <a:pt x="740" y="298"/>
                  </a:lnTo>
                  <a:lnTo>
                    <a:pt x="568" y="184"/>
                  </a:lnTo>
                  <a:lnTo>
                    <a:pt x="394" y="94"/>
                  </a:lnTo>
                  <a:lnTo>
                    <a:pt x="237" y="38"/>
                  </a:lnTo>
                  <a:lnTo>
                    <a:pt x="79" y="12"/>
                  </a:lnTo>
                  <a:lnTo>
                    <a:pt x="1" y="0"/>
                  </a:lnTo>
                  <a:lnTo>
                    <a:pt x="0" y="288"/>
                  </a:lnTo>
                  <a:lnTo>
                    <a:pt x="122" y="298"/>
                  </a:lnTo>
                  <a:lnTo>
                    <a:pt x="294" y="352"/>
                  </a:lnTo>
                  <a:lnTo>
                    <a:pt x="413" y="396"/>
                  </a:lnTo>
                  <a:lnTo>
                    <a:pt x="516" y="456"/>
                  </a:lnTo>
                  <a:lnTo>
                    <a:pt x="609" y="520"/>
                  </a:lnTo>
                  <a:lnTo>
                    <a:pt x="720" y="608"/>
                  </a:lnTo>
                  <a:lnTo>
                    <a:pt x="854" y="722"/>
                  </a:lnTo>
                  <a:lnTo>
                    <a:pt x="1012" y="870"/>
                  </a:lnTo>
                  <a:lnTo>
                    <a:pt x="1081" y="938"/>
                  </a:lnTo>
                  <a:lnTo>
                    <a:pt x="1123" y="982"/>
                  </a:lnTo>
                  <a:lnTo>
                    <a:pt x="1200" y="1054"/>
                  </a:lnTo>
                  <a:lnTo>
                    <a:pt x="1248" y="1102"/>
                  </a:lnTo>
                  <a:lnTo>
                    <a:pt x="1325" y="1172"/>
                  </a:lnTo>
                  <a:lnTo>
                    <a:pt x="1364" y="1212"/>
                  </a:lnTo>
                  <a:lnTo>
                    <a:pt x="1437" y="1274"/>
                  </a:lnTo>
                  <a:lnTo>
                    <a:pt x="1494" y="1322"/>
                  </a:lnTo>
                  <a:lnTo>
                    <a:pt x="1570" y="1382"/>
                  </a:lnTo>
                  <a:lnTo>
                    <a:pt x="1638" y="1422"/>
                  </a:lnTo>
                  <a:lnTo>
                    <a:pt x="1686" y="1450"/>
                  </a:lnTo>
                  <a:lnTo>
                    <a:pt x="1763" y="1488"/>
                  </a:lnTo>
                  <a:lnTo>
                    <a:pt x="1792" y="1498"/>
                  </a:lnTo>
                  <a:lnTo>
                    <a:pt x="1816" y="1504"/>
                  </a:lnTo>
                  <a:lnTo>
                    <a:pt x="1839" y="1512"/>
                  </a:lnTo>
                  <a:lnTo>
                    <a:pt x="1861" y="1514"/>
                  </a:lnTo>
                  <a:lnTo>
                    <a:pt x="1881" y="1520"/>
                  </a:lnTo>
                  <a:lnTo>
                    <a:pt x="1907" y="1526"/>
                  </a:lnTo>
                  <a:lnTo>
                    <a:pt x="1928" y="1528"/>
                  </a:lnTo>
                  <a:lnTo>
                    <a:pt x="1954" y="1530"/>
                  </a:lnTo>
                  <a:lnTo>
                    <a:pt x="2107" y="1536"/>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11274" name="AutoShape 12">
            <a:extLst>
              <a:ext uri="{FF2B5EF4-FFF2-40B4-BE49-F238E27FC236}">
                <a16:creationId xmlns:a16="http://schemas.microsoft.com/office/drawing/2014/main" xmlns="" id="{E1F2B836-113A-92A3-BFC3-914CA6953B7E}"/>
              </a:ext>
            </a:extLst>
          </p:cNvPr>
          <p:cNvSpPr>
            <a:spLocks noChangeArrowheads="1"/>
          </p:cNvSpPr>
          <p:nvPr/>
        </p:nvSpPr>
        <p:spPr bwMode="auto">
          <a:xfrm>
            <a:off x="6019800" y="3352800"/>
            <a:ext cx="3048000" cy="2438400"/>
          </a:xfrm>
          <a:prstGeom prst="rtTriangle">
            <a:avLst/>
          </a:prstGeom>
          <a:solidFill>
            <a:srgbClr val="CC99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1275" name="Line 13">
            <a:extLst>
              <a:ext uri="{FF2B5EF4-FFF2-40B4-BE49-F238E27FC236}">
                <a16:creationId xmlns:a16="http://schemas.microsoft.com/office/drawing/2014/main" xmlns="" id="{EEFB0B7A-78FA-C5DE-33D4-91A4E1CECA04}"/>
              </a:ext>
            </a:extLst>
          </p:cNvPr>
          <p:cNvSpPr>
            <a:spLocks noChangeShapeType="1"/>
          </p:cNvSpPr>
          <p:nvPr/>
        </p:nvSpPr>
        <p:spPr bwMode="auto">
          <a:xfrm>
            <a:off x="2271714" y="5791200"/>
            <a:ext cx="75834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276" name="Line 14">
            <a:extLst>
              <a:ext uri="{FF2B5EF4-FFF2-40B4-BE49-F238E27FC236}">
                <a16:creationId xmlns:a16="http://schemas.microsoft.com/office/drawing/2014/main" xmlns="" id="{0A3CC694-431F-7252-CC55-65BBE6C1DD8E}"/>
              </a:ext>
            </a:extLst>
          </p:cNvPr>
          <p:cNvSpPr>
            <a:spLocks noChangeShapeType="1"/>
          </p:cNvSpPr>
          <p:nvPr/>
        </p:nvSpPr>
        <p:spPr bwMode="auto">
          <a:xfrm>
            <a:off x="6019800" y="3338514"/>
            <a:ext cx="0" cy="33924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277" name="Line 15">
            <a:extLst>
              <a:ext uri="{FF2B5EF4-FFF2-40B4-BE49-F238E27FC236}">
                <a16:creationId xmlns:a16="http://schemas.microsoft.com/office/drawing/2014/main" xmlns="" id="{446B443B-F9D0-320B-5A37-C1F14205DDDD}"/>
              </a:ext>
            </a:extLst>
          </p:cNvPr>
          <p:cNvSpPr>
            <a:spLocks noChangeShapeType="1"/>
          </p:cNvSpPr>
          <p:nvPr/>
        </p:nvSpPr>
        <p:spPr bwMode="auto">
          <a:xfrm flipH="1">
            <a:off x="2093914" y="5695950"/>
            <a:ext cx="6238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278" name="Line 16">
            <a:extLst>
              <a:ext uri="{FF2B5EF4-FFF2-40B4-BE49-F238E27FC236}">
                <a16:creationId xmlns:a16="http://schemas.microsoft.com/office/drawing/2014/main" xmlns="" id="{81D52976-4986-ED77-A8B9-90ED21431942}"/>
              </a:ext>
            </a:extLst>
          </p:cNvPr>
          <p:cNvSpPr>
            <a:spLocks noChangeShapeType="1"/>
          </p:cNvSpPr>
          <p:nvPr/>
        </p:nvSpPr>
        <p:spPr bwMode="auto">
          <a:xfrm>
            <a:off x="9434514" y="5676900"/>
            <a:ext cx="4206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279" name="AutoShape 17">
            <a:extLst>
              <a:ext uri="{FF2B5EF4-FFF2-40B4-BE49-F238E27FC236}">
                <a16:creationId xmlns:a16="http://schemas.microsoft.com/office/drawing/2014/main" xmlns="" id="{714F7CDE-F751-0E84-2701-0ADE92FC31EE}"/>
              </a:ext>
            </a:extLst>
          </p:cNvPr>
          <p:cNvSpPr>
            <a:spLocks noChangeArrowheads="1"/>
          </p:cNvSpPr>
          <p:nvPr/>
        </p:nvSpPr>
        <p:spPr bwMode="auto">
          <a:xfrm rot="16200000">
            <a:off x="3276600" y="3048000"/>
            <a:ext cx="2438400" cy="3048000"/>
          </a:xfrm>
          <a:prstGeom prst="rtTriangle">
            <a:avLst/>
          </a:prstGeom>
          <a:solidFill>
            <a:srgbClr val="CC99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 name="TextBox 2">
            <a:extLst>
              <a:ext uri="{FF2B5EF4-FFF2-40B4-BE49-F238E27FC236}">
                <a16:creationId xmlns:a16="http://schemas.microsoft.com/office/drawing/2014/main" xmlns="" id="{92BCE951-D351-283E-E99D-9CF99F4CCF6B}"/>
              </a:ext>
            </a:extLst>
          </p:cNvPr>
          <p:cNvSpPr txBox="1"/>
          <p:nvPr/>
        </p:nvSpPr>
        <p:spPr>
          <a:xfrm>
            <a:off x="3227389" y="183180"/>
            <a:ext cx="6096000" cy="954107"/>
          </a:xfrm>
          <a:prstGeom prst="rect">
            <a:avLst/>
          </a:prstGeom>
          <a:noFill/>
        </p:spPr>
        <p:txBody>
          <a:bodyPr wrap="square">
            <a:spAutoFit/>
          </a:bodyPr>
          <a:lstStyle/>
          <a:p>
            <a:r>
              <a:rPr lang="en-GB" altLang="en-US" sz="2800" dirty="0"/>
              <a:t>Ergonomics is fun - we watch people at work and design for 90% of our users!</a:t>
            </a:r>
            <a:endParaRPr lang="en-GB" sz="2800"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POJTPRO\kevin7.tif">
            <a:extLst>
              <a:ext uri="{FF2B5EF4-FFF2-40B4-BE49-F238E27FC236}">
                <a16:creationId xmlns:a16="http://schemas.microsoft.com/office/drawing/2014/main" xmlns="" id="{D191BB83-6E97-E8F7-ACD2-79A787B8D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239" y="119064"/>
            <a:ext cx="7121525"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692" y="0"/>
            <a:ext cx="10195560" cy="1051242"/>
          </a:xfrm>
        </p:spPr>
        <p:txBody>
          <a:bodyPr>
            <a:noAutofit/>
          </a:bodyPr>
          <a:lstStyle/>
          <a:p>
            <a:r>
              <a:rPr lang="en-GB" sz="4000" dirty="0"/>
              <a:t>Five types of design restraints – the limiting user</a:t>
            </a:r>
          </a:p>
        </p:txBody>
      </p:sp>
      <p:sp>
        <p:nvSpPr>
          <p:cNvPr id="3" name="Content Placeholder 2"/>
          <p:cNvSpPr>
            <a:spLocks noGrp="1"/>
          </p:cNvSpPr>
          <p:nvPr>
            <p:ph idx="1"/>
          </p:nvPr>
        </p:nvSpPr>
        <p:spPr>
          <a:xfrm>
            <a:off x="1645920" y="1538363"/>
            <a:ext cx="8648640" cy="3110714"/>
          </a:xfrm>
        </p:spPr>
        <p:txBody>
          <a:bodyPr>
            <a:normAutofit/>
          </a:bodyPr>
          <a:lstStyle/>
          <a:p>
            <a:r>
              <a:rPr lang="en-GB" sz="3200" dirty="0"/>
              <a:t>Posture – 5</a:t>
            </a:r>
            <a:r>
              <a:rPr lang="en-GB" sz="3200" baseline="30000" dirty="0"/>
              <a:t>th</a:t>
            </a:r>
            <a:r>
              <a:rPr lang="en-GB" sz="3200" dirty="0"/>
              <a:t> to 95</a:t>
            </a:r>
            <a:r>
              <a:rPr lang="en-GB" sz="3200" baseline="30000" dirty="0"/>
              <a:t>th</a:t>
            </a:r>
            <a:r>
              <a:rPr lang="en-GB" sz="3200" dirty="0"/>
              <a:t> %ile (range of users)</a:t>
            </a:r>
          </a:p>
          <a:p>
            <a:r>
              <a:rPr lang="en-GB" sz="3200" dirty="0"/>
              <a:t>Vision – 5</a:t>
            </a:r>
            <a:r>
              <a:rPr lang="en-GB" sz="3200" baseline="30000" dirty="0"/>
              <a:t>th</a:t>
            </a:r>
            <a:r>
              <a:rPr lang="en-GB" sz="3200" dirty="0"/>
              <a:t> to 95</a:t>
            </a:r>
            <a:r>
              <a:rPr lang="en-GB" sz="3200" baseline="30000" dirty="0"/>
              <a:t>th</a:t>
            </a:r>
            <a:r>
              <a:rPr lang="en-GB" sz="3200" dirty="0"/>
              <a:t> %ile (range of users)</a:t>
            </a:r>
          </a:p>
          <a:p>
            <a:r>
              <a:rPr lang="en-GB" sz="3200" dirty="0"/>
              <a:t>Reach – 5</a:t>
            </a:r>
            <a:r>
              <a:rPr lang="en-GB" sz="3200" baseline="30000" dirty="0"/>
              <a:t>th</a:t>
            </a:r>
            <a:r>
              <a:rPr lang="en-GB" sz="3200" dirty="0"/>
              <a:t> %ile user (smallest user)</a:t>
            </a:r>
          </a:p>
          <a:p>
            <a:r>
              <a:rPr lang="en-GB" sz="3200" dirty="0"/>
              <a:t>Clearance – 95</a:t>
            </a:r>
            <a:r>
              <a:rPr lang="en-GB" sz="3200" baseline="30000" dirty="0"/>
              <a:t>th</a:t>
            </a:r>
            <a:r>
              <a:rPr lang="en-GB" sz="3200" dirty="0"/>
              <a:t> %ile user (largest user)</a:t>
            </a:r>
          </a:p>
          <a:p>
            <a:r>
              <a:rPr lang="en-GB" sz="3200" dirty="0"/>
              <a:t>Strength – 5</a:t>
            </a:r>
            <a:r>
              <a:rPr lang="en-GB" sz="3200" baseline="30000" dirty="0"/>
              <a:t>th</a:t>
            </a:r>
            <a:r>
              <a:rPr lang="en-GB" sz="3200" dirty="0"/>
              <a:t> %ile user (weakest user)*</a:t>
            </a:r>
          </a:p>
        </p:txBody>
      </p:sp>
      <p:sp>
        <p:nvSpPr>
          <p:cNvPr id="4" name="TextBox 3"/>
          <p:cNvSpPr txBox="1"/>
          <p:nvPr/>
        </p:nvSpPr>
        <p:spPr>
          <a:xfrm>
            <a:off x="3215681" y="5877273"/>
            <a:ext cx="5277983" cy="646331"/>
          </a:xfrm>
          <a:prstGeom prst="rect">
            <a:avLst/>
          </a:prstGeom>
          <a:noFill/>
          <a:ln>
            <a:solidFill>
              <a:schemeClr val="tx1"/>
            </a:solidFill>
          </a:ln>
        </p:spPr>
        <p:txBody>
          <a:bodyPr wrap="none" rtlCol="0">
            <a:spAutoFit/>
          </a:bodyPr>
          <a:lstStyle/>
          <a:p>
            <a:r>
              <a:rPr lang="en-GB" dirty="0"/>
              <a:t>* Slightly higher force figure for safety critical controls </a:t>
            </a:r>
          </a:p>
          <a:p>
            <a:pPr algn="ctr"/>
            <a:r>
              <a:rPr lang="en-GB" dirty="0"/>
              <a:t>and foot pedals where the foot is supported</a:t>
            </a:r>
          </a:p>
        </p:txBody>
      </p:sp>
    </p:spTree>
    <p:extLst>
      <p:ext uri="{BB962C8B-B14F-4D97-AF65-F5344CB8AC3E}">
        <p14:creationId xmlns:p14="http://schemas.microsoft.com/office/powerpoint/2010/main" val="4152782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282" y="285728"/>
            <a:ext cx="8715436" cy="918418"/>
          </a:xfrm>
        </p:spPr>
        <p:txBody>
          <a:bodyPr>
            <a:normAutofit/>
          </a:bodyPr>
          <a:lstStyle/>
          <a:p>
            <a:pPr algn="ctr"/>
            <a:r>
              <a:rPr lang="en-GB" dirty="0"/>
              <a:t>Attaching Presses – Working Postures</a:t>
            </a:r>
          </a:p>
        </p:txBody>
      </p:sp>
      <p:pic>
        <p:nvPicPr>
          <p:cNvPr id="27650" name="Picture 2" descr="\\ethgbedfps01\home$\ktesh\My Pictures\Kirkton\Attaching\SWattacher.JPG"/>
          <p:cNvPicPr>
            <a:picLocks noGrp="1" noChangeAspect="1" noChangeArrowheads="1"/>
          </p:cNvPicPr>
          <p:nvPr>
            <p:ph sz="half" idx="2"/>
          </p:nvPr>
        </p:nvPicPr>
        <p:blipFill>
          <a:blip r:embed="rId3" cstate="print"/>
          <a:srcRect/>
          <a:stretch>
            <a:fillRect/>
          </a:stretch>
        </p:blipFill>
        <p:spPr bwMode="auto">
          <a:xfrm>
            <a:off x="1881158" y="1714488"/>
            <a:ext cx="4038600" cy="3028950"/>
          </a:xfrm>
          <a:prstGeom prst="rect">
            <a:avLst/>
          </a:prstGeom>
          <a:noFill/>
        </p:spPr>
      </p:pic>
      <p:pic>
        <p:nvPicPr>
          <p:cNvPr id="27652" name="Picture 4" descr="\\ethgbedfps01\home$\ktesh\My Pictures\Kirkton\Attaching\Ethiconattacher.JPG"/>
          <p:cNvPicPr>
            <a:picLocks noChangeAspect="1" noChangeArrowheads="1"/>
          </p:cNvPicPr>
          <p:nvPr/>
        </p:nvPicPr>
        <p:blipFill>
          <a:blip r:embed="rId4" cstate="print"/>
          <a:srcRect/>
          <a:stretch>
            <a:fillRect/>
          </a:stretch>
        </p:blipFill>
        <p:spPr bwMode="auto">
          <a:xfrm>
            <a:off x="6238877" y="1714488"/>
            <a:ext cx="3968749" cy="2976562"/>
          </a:xfrm>
          <a:prstGeom prst="rect">
            <a:avLst/>
          </a:prstGeom>
          <a:noFill/>
        </p:spPr>
      </p:pic>
      <p:sp>
        <p:nvSpPr>
          <p:cNvPr id="9" name="TextBox 8"/>
          <p:cNvSpPr txBox="1"/>
          <p:nvPr/>
        </p:nvSpPr>
        <p:spPr>
          <a:xfrm>
            <a:off x="2952729" y="5143512"/>
            <a:ext cx="1928733" cy="369332"/>
          </a:xfrm>
          <a:prstGeom prst="rect">
            <a:avLst/>
          </a:prstGeom>
          <a:noFill/>
          <a:ln>
            <a:solidFill>
              <a:schemeClr val="tx1"/>
            </a:solidFill>
          </a:ln>
        </p:spPr>
        <p:txBody>
          <a:bodyPr wrap="none" rtlCol="0">
            <a:spAutoFit/>
          </a:bodyPr>
          <a:lstStyle/>
          <a:p>
            <a:r>
              <a:rPr lang="en-GB" dirty="0"/>
              <a:t>S&amp;W - not as good</a:t>
            </a:r>
          </a:p>
        </p:txBody>
      </p:sp>
      <p:sp>
        <p:nvSpPr>
          <p:cNvPr id="10" name="Rectangle 9"/>
          <p:cNvSpPr/>
          <p:nvPr/>
        </p:nvSpPr>
        <p:spPr>
          <a:xfrm>
            <a:off x="6881818" y="5143512"/>
            <a:ext cx="2577244" cy="369332"/>
          </a:xfrm>
          <a:prstGeom prst="rect">
            <a:avLst/>
          </a:prstGeom>
          <a:ln>
            <a:solidFill>
              <a:schemeClr val="tx1"/>
            </a:solidFill>
          </a:ln>
        </p:spPr>
        <p:txBody>
          <a:bodyPr wrap="none">
            <a:spAutoFit/>
          </a:bodyPr>
          <a:lstStyle/>
          <a:p>
            <a:r>
              <a:rPr lang="en-GB" dirty="0"/>
              <a:t>Edinburgh Swager- better</a:t>
            </a:r>
          </a:p>
        </p:txBody>
      </p:sp>
      <p:sp>
        <p:nvSpPr>
          <p:cNvPr id="11" name="TextBox 10"/>
          <p:cNvSpPr txBox="1"/>
          <p:nvPr/>
        </p:nvSpPr>
        <p:spPr>
          <a:xfrm>
            <a:off x="4310051" y="6000768"/>
            <a:ext cx="3526543" cy="369332"/>
          </a:xfrm>
          <a:prstGeom prst="rect">
            <a:avLst/>
          </a:prstGeom>
          <a:noFill/>
          <a:ln>
            <a:solidFill>
              <a:schemeClr val="tx1"/>
            </a:solidFill>
          </a:ln>
        </p:spPr>
        <p:txBody>
          <a:bodyPr wrap="none" rtlCol="0">
            <a:spAutoFit/>
          </a:bodyPr>
          <a:lstStyle/>
          <a:p>
            <a:r>
              <a:rPr lang="en-GB" dirty="0"/>
              <a:t>Sitting eye height range – 160mm!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024034" y="357166"/>
            <a:ext cx="8305800" cy="1143000"/>
          </a:xfrm>
        </p:spPr>
        <p:txBody>
          <a:bodyPr>
            <a:normAutofit fontScale="90000"/>
          </a:bodyPr>
          <a:lstStyle/>
          <a:p>
            <a:pPr algn="ctr"/>
            <a:r>
              <a:rPr lang="en-GB" dirty="0"/>
              <a:t>Footrest and switch – Lower Limb Postures</a:t>
            </a:r>
            <a:endParaRPr lang="en-US" dirty="0"/>
          </a:p>
        </p:txBody>
      </p:sp>
      <p:graphicFrame>
        <p:nvGraphicFramePr>
          <p:cNvPr id="35840" name="Object 0"/>
          <p:cNvGraphicFramePr>
            <a:graphicFrameLocks noChangeAspect="1"/>
          </p:cNvGraphicFramePr>
          <p:nvPr/>
        </p:nvGraphicFramePr>
        <p:xfrm>
          <a:off x="6167438" y="2071678"/>
          <a:ext cx="4114800" cy="3086100"/>
        </p:xfrm>
        <a:graphic>
          <a:graphicData uri="http://schemas.openxmlformats.org/presentationml/2006/ole">
            <mc:AlternateContent xmlns:mc="http://schemas.openxmlformats.org/markup-compatibility/2006">
              <mc:Choice xmlns:v="urn:schemas-microsoft-com:vml" Requires="v">
                <p:oleObj spid="_x0000_s1026" name="Photo Editor Photo" r:id="rId4" imgW="6095238" imgH="4571429" progId="">
                  <p:embed/>
                </p:oleObj>
              </mc:Choice>
              <mc:Fallback>
                <p:oleObj name="Photo Editor Photo" r:id="rId4" imgW="6095238" imgH="4571429" progId="">
                  <p:embed/>
                  <p:pic>
                    <p:nvPicPr>
                      <p:cNvPr id="3584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2071678"/>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1" name="Object 1"/>
          <p:cNvGraphicFramePr>
            <a:graphicFrameLocks noChangeAspect="1"/>
          </p:cNvGraphicFramePr>
          <p:nvPr/>
        </p:nvGraphicFramePr>
        <p:xfrm>
          <a:off x="1809720" y="2071678"/>
          <a:ext cx="4114800" cy="3086100"/>
        </p:xfrm>
        <a:graphic>
          <a:graphicData uri="http://schemas.openxmlformats.org/presentationml/2006/ole">
            <mc:AlternateContent xmlns:mc="http://schemas.openxmlformats.org/markup-compatibility/2006">
              <mc:Choice xmlns:v="urn:schemas-microsoft-com:vml" Requires="v">
                <p:oleObj spid="_x0000_s1027" name="Photo Editor Photo" r:id="rId6" imgW="6095238" imgH="4571429" progId="">
                  <p:embed/>
                </p:oleObj>
              </mc:Choice>
              <mc:Fallback>
                <p:oleObj name="Photo Editor Photo" r:id="rId6" imgW="6095238" imgH="4571429" progId="">
                  <p:embed/>
                  <p:pic>
                    <p:nvPicPr>
                      <p:cNvPr id="35841"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20" y="2071678"/>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336926" y="5603875"/>
            <a:ext cx="803105" cy="369332"/>
          </a:xfrm>
          <a:prstGeom prst="rect">
            <a:avLst/>
          </a:prstGeom>
          <a:noFill/>
          <a:ln w="9525">
            <a:solidFill>
              <a:schemeClr val="tx1"/>
            </a:solidFill>
            <a:miter lim="800000"/>
            <a:headEnd/>
            <a:tailEnd/>
          </a:ln>
          <a:effectLst/>
        </p:spPr>
        <p:txBody>
          <a:bodyPr wrap="none">
            <a:spAutoFit/>
          </a:bodyPr>
          <a:lstStyle/>
          <a:p>
            <a:r>
              <a:rPr lang="en-GB" dirty="0"/>
              <a:t>Before</a:t>
            </a:r>
            <a:endParaRPr lang="en-US" dirty="0"/>
          </a:p>
        </p:txBody>
      </p:sp>
      <p:sp>
        <p:nvSpPr>
          <p:cNvPr id="8198" name="Text Box 6"/>
          <p:cNvSpPr txBox="1">
            <a:spLocks noChangeArrowheads="1"/>
          </p:cNvSpPr>
          <p:nvPr/>
        </p:nvSpPr>
        <p:spPr bwMode="auto">
          <a:xfrm>
            <a:off x="8077201" y="5562600"/>
            <a:ext cx="658257" cy="369332"/>
          </a:xfrm>
          <a:prstGeom prst="rect">
            <a:avLst/>
          </a:prstGeom>
          <a:noFill/>
          <a:ln w="9525">
            <a:solidFill>
              <a:schemeClr val="tx1"/>
            </a:solidFill>
            <a:miter lim="800000"/>
            <a:headEnd/>
            <a:tailEnd/>
          </a:ln>
          <a:effectLst/>
        </p:spPr>
        <p:txBody>
          <a:bodyPr wrap="none">
            <a:spAutoFit/>
          </a:bodyPr>
          <a:lstStyle/>
          <a:p>
            <a:r>
              <a:rPr lang="en-GB" dirty="0"/>
              <a:t>After</a:t>
            </a:r>
            <a:endParaRPr lang="en-US" dirty="0"/>
          </a:p>
        </p:txBody>
      </p:sp>
      <p:sp>
        <p:nvSpPr>
          <p:cNvPr id="7" name="Rectangle 6"/>
          <p:cNvSpPr/>
          <p:nvPr/>
        </p:nvSpPr>
        <p:spPr>
          <a:xfrm>
            <a:off x="4738679" y="6215082"/>
            <a:ext cx="2753767" cy="369332"/>
          </a:xfrm>
          <a:prstGeom prst="rect">
            <a:avLst/>
          </a:prstGeom>
          <a:ln>
            <a:solidFill>
              <a:schemeClr val="tx1"/>
            </a:solidFill>
          </a:ln>
        </p:spPr>
        <p:txBody>
          <a:bodyPr wrap="none">
            <a:spAutoFit/>
          </a:bodyPr>
          <a:lstStyle/>
          <a:p>
            <a:r>
              <a:rPr lang="en-GB" dirty="0"/>
              <a:t>Leg length range – 265mm!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7908B9-CF66-510F-C519-7DF9D2D3F919}"/>
              </a:ext>
            </a:extLst>
          </p:cNvPr>
          <p:cNvSpPr>
            <a:spLocks noGrp="1"/>
          </p:cNvSpPr>
          <p:nvPr>
            <p:ph type="title"/>
          </p:nvPr>
        </p:nvSpPr>
        <p:spPr>
          <a:xfrm>
            <a:off x="838200" y="365125"/>
            <a:ext cx="5257800" cy="1325563"/>
          </a:xfrm>
        </p:spPr>
        <p:txBody>
          <a:bodyPr/>
          <a:lstStyle/>
          <a:p>
            <a:pPr algn="ctr"/>
            <a:r>
              <a:rPr lang="en-GB" dirty="0"/>
              <a:t>Reach Design Zones</a:t>
            </a:r>
          </a:p>
        </p:txBody>
      </p:sp>
      <p:graphicFrame>
        <p:nvGraphicFramePr>
          <p:cNvPr id="3" name="Object 2">
            <a:extLst>
              <a:ext uri="{FF2B5EF4-FFF2-40B4-BE49-F238E27FC236}">
                <a16:creationId xmlns:a16="http://schemas.microsoft.com/office/drawing/2014/main" xmlns="" id="{4008F589-DB9B-DC20-4CCD-1850F93FCFA4}"/>
              </a:ext>
            </a:extLst>
          </p:cNvPr>
          <p:cNvGraphicFramePr>
            <a:graphicFrameLocks noChangeAspect="1"/>
          </p:cNvGraphicFramePr>
          <p:nvPr>
            <p:extLst>
              <p:ext uri="{D42A27DB-BD31-4B8C-83A1-F6EECF244321}">
                <p14:modId xmlns:p14="http://schemas.microsoft.com/office/powerpoint/2010/main" val="2611506049"/>
              </p:ext>
            </p:extLst>
          </p:nvPr>
        </p:nvGraphicFramePr>
        <p:xfrm>
          <a:off x="403860" y="1931232"/>
          <a:ext cx="5958840" cy="4165403"/>
        </p:xfrm>
        <a:graphic>
          <a:graphicData uri="http://schemas.openxmlformats.org/presentationml/2006/ole">
            <mc:AlternateContent xmlns:mc="http://schemas.openxmlformats.org/markup-compatibility/2006">
              <mc:Choice xmlns:v="urn:schemas-microsoft-com:vml" Requires="v">
                <p:oleObj spid="_x0000_s2050" name="Slide" r:id="rId4" imgW="4549874" imgH="3394541" progId="PowerPoint.Slide.8">
                  <p:embed/>
                </p:oleObj>
              </mc:Choice>
              <mc:Fallback>
                <p:oleObj name="Slide" r:id="rId4" imgW="4549874" imgH="3394541" progId="PowerPoint.Slide.8">
                  <p:embed/>
                  <p:pic>
                    <p:nvPicPr>
                      <p:cNvPr id="3" name="Object 2">
                        <a:extLst>
                          <a:ext uri="{FF2B5EF4-FFF2-40B4-BE49-F238E27FC236}">
                            <a16:creationId xmlns:a16="http://schemas.microsoft.com/office/drawing/2014/main" xmlns="" id="{4008F589-DB9B-DC20-4CCD-1850F93FC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 y="1931232"/>
                        <a:ext cx="5958840" cy="4165403"/>
                      </a:xfrm>
                      <a:prstGeom prst="rect">
                        <a:avLst/>
                      </a:prstGeom>
                      <a:noFill/>
                      <a:ln>
                        <a:solidFill>
                          <a:schemeClr val="tx1"/>
                        </a:solidFill>
                      </a:ln>
                      <a:effectLst/>
                    </p:spPr>
                  </p:pic>
                </p:oleObj>
              </mc:Fallback>
            </mc:AlternateContent>
          </a:graphicData>
        </a:graphic>
      </p:graphicFrame>
      <p:pic>
        <p:nvPicPr>
          <p:cNvPr id="4" name="Picture 2">
            <a:extLst>
              <a:ext uri="{FF2B5EF4-FFF2-40B4-BE49-F238E27FC236}">
                <a16:creationId xmlns:a16="http://schemas.microsoft.com/office/drawing/2014/main" xmlns="" id="{1FD1EB08-4D64-2575-5FA3-FBFB700998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8000" y="365124"/>
            <a:ext cx="4332613" cy="243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xmlns="" id="{1EB077E1-C391-661E-1742-E19B45905B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329" y="3521172"/>
            <a:ext cx="4579811" cy="25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509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4AD488-FB48-6307-6E16-D8E9AA47ED65}"/>
              </a:ext>
            </a:extLst>
          </p:cNvPr>
          <p:cNvSpPr>
            <a:spLocks noGrp="1"/>
          </p:cNvSpPr>
          <p:nvPr>
            <p:ph type="title"/>
          </p:nvPr>
        </p:nvSpPr>
        <p:spPr>
          <a:xfrm>
            <a:off x="838200" y="104775"/>
            <a:ext cx="10515600" cy="1325563"/>
          </a:xfrm>
        </p:spPr>
        <p:txBody>
          <a:bodyPr/>
          <a:lstStyle/>
          <a:p>
            <a:pPr algn="ctr"/>
            <a:r>
              <a:rPr lang="en-GB" dirty="0"/>
              <a:t>Highs and Lows for domestics</a:t>
            </a:r>
          </a:p>
        </p:txBody>
      </p:sp>
      <p:sp>
        <p:nvSpPr>
          <p:cNvPr id="3" name="Text Placeholder 2">
            <a:extLst>
              <a:ext uri="{FF2B5EF4-FFF2-40B4-BE49-F238E27FC236}">
                <a16:creationId xmlns:a16="http://schemas.microsoft.com/office/drawing/2014/main" xmlns="" id="{C0F7BB09-3ECB-1845-34F6-A1F9A677F69A}"/>
              </a:ext>
            </a:extLst>
          </p:cNvPr>
          <p:cNvSpPr>
            <a:spLocks noGrp="1"/>
          </p:cNvSpPr>
          <p:nvPr>
            <p:ph type="body" idx="1"/>
          </p:nvPr>
        </p:nvSpPr>
        <p:spPr>
          <a:xfrm>
            <a:off x="1144589" y="1430338"/>
            <a:ext cx="3869372" cy="794067"/>
          </a:xfrm>
        </p:spPr>
        <p:txBody>
          <a:bodyPr>
            <a:normAutofit/>
          </a:bodyPr>
          <a:lstStyle/>
          <a:p>
            <a:pPr algn="ctr"/>
            <a:r>
              <a:rPr lang="en-GB" b="0" dirty="0"/>
              <a:t>Fixed duster head with non-adjustable handle</a:t>
            </a:r>
          </a:p>
        </p:txBody>
      </p:sp>
      <p:sp>
        <p:nvSpPr>
          <p:cNvPr id="5" name="Text Placeholder 4">
            <a:extLst>
              <a:ext uri="{FF2B5EF4-FFF2-40B4-BE49-F238E27FC236}">
                <a16:creationId xmlns:a16="http://schemas.microsoft.com/office/drawing/2014/main" xmlns="" id="{663FC3D9-567C-4C37-589A-64FFA77E6CEB}"/>
              </a:ext>
            </a:extLst>
          </p:cNvPr>
          <p:cNvSpPr>
            <a:spLocks noGrp="1"/>
          </p:cNvSpPr>
          <p:nvPr>
            <p:ph type="body" sz="quarter" idx="3"/>
          </p:nvPr>
        </p:nvSpPr>
        <p:spPr>
          <a:xfrm>
            <a:off x="6172200" y="1264920"/>
            <a:ext cx="5183188" cy="959485"/>
          </a:xfrm>
        </p:spPr>
        <p:txBody>
          <a:bodyPr>
            <a:noAutofit/>
          </a:bodyPr>
          <a:lstStyle/>
          <a:p>
            <a:pPr algn="ctr"/>
            <a:r>
              <a:rPr lang="en-GB" b="0" dirty="0"/>
              <a:t>Adjustable duster head on </a:t>
            </a:r>
          </a:p>
          <a:p>
            <a:pPr algn="ctr"/>
            <a:r>
              <a:rPr lang="en-GB" b="0" dirty="0"/>
              <a:t>extendable pole</a:t>
            </a:r>
          </a:p>
        </p:txBody>
      </p:sp>
      <p:pic>
        <p:nvPicPr>
          <p:cNvPr id="2050" name="Picture 2" descr="Image preview">
            <a:extLst>
              <a:ext uri="{FF2B5EF4-FFF2-40B4-BE49-F238E27FC236}">
                <a16:creationId xmlns:a16="http://schemas.microsoft.com/office/drawing/2014/main" xmlns="" id="{B9A88190-4358-97C2-EC97-1A6B719871A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20722" y="2505075"/>
            <a:ext cx="276919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xmlns="" id="{C79DEE97-4BC9-5A05-49B4-9515DCC0B415}"/>
              </a:ext>
            </a:extLst>
          </p:cNvPr>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7382073" y="2505075"/>
            <a:ext cx="2763441"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6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endParaRPr lang="en-GB" dirty="0">
              <a:latin typeface="Calibri" pitchFamily="34" charset="0"/>
            </a:endParaRPr>
          </a:p>
        </p:txBody>
      </p:sp>
      <p:sp>
        <p:nvSpPr>
          <p:cNvPr id="4099"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endParaRPr lang="en-GB" dirty="0">
              <a:latin typeface="Calibri" pitchFamily="34" charset="0"/>
            </a:endParaRPr>
          </a:p>
        </p:txBody>
      </p:sp>
      <p:sp>
        <p:nvSpPr>
          <p:cNvPr id="4100" name="Rectangle 4"/>
          <p:cNvSpPr>
            <a:spLocks noGrp="1" noChangeArrowheads="1"/>
          </p:cNvSpPr>
          <p:nvPr>
            <p:ph type="title"/>
          </p:nvPr>
        </p:nvSpPr>
        <p:spPr>
          <a:noFill/>
        </p:spPr>
        <p:txBody>
          <a:bodyPr/>
          <a:lstStyle/>
          <a:p>
            <a:pPr algn="ctr"/>
            <a:r>
              <a:rPr lang="en-GB" b="1" dirty="0"/>
              <a:t>We all vary in size and shape! </a:t>
            </a:r>
          </a:p>
        </p:txBody>
      </p:sp>
      <p:pic>
        <p:nvPicPr>
          <p:cNvPr id="4101" name="Picture 3" descr="H:\My Pictures\WP design\shapesizes.jpg"/>
          <p:cNvPicPr>
            <a:picLocks noChangeAspect="1" noChangeArrowheads="1"/>
          </p:cNvPicPr>
          <p:nvPr/>
        </p:nvPicPr>
        <p:blipFill>
          <a:blip r:embed="rId3" cstate="print"/>
          <a:srcRect/>
          <a:stretch>
            <a:fillRect/>
          </a:stretch>
        </p:blipFill>
        <p:spPr bwMode="auto">
          <a:xfrm>
            <a:off x="916948" y="2659064"/>
            <a:ext cx="9946795" cy="2463799"/>
          </a:xfrm>
          <a:prstGeom prst="rect">
            <a:avLst/>
          </a:prstGeom>
          <a:noFill/>
          <a:ln w="9525">
            <a:solidFill>
              <a:schemeClr val="tx1"/>
            </a:solidFill>
            <a:miter lim="800000"/>
            <a:headEnd/>
            <a:tailEnd/>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03ECD-B9EB-45EC-86C0-18F285672A99}"/>
              </a:ext>
            </a:extLst>
          </p:cNvPr>
          <p:cNvSpPr>
            <a:spLocks noGrp="1"/>
          </p:cNvSpPr>
          <p:nvPr>
            <p:ph type="title"/>
          </p:nvPr>
        </p:nvSpPr>
        <p:spPr/>
        <p:txBody>
          <a:bodyPr/>
          <a:lstStyle/>
          <a:p>
            <a:pPr algn="ctr"/>
            <a:r>
              <a:rPr lang="en-GB" dirty="0"/>
              <a:t>Workstation Design Guidelines</a:t>
            </a:r>
          </a:p>
        </p:txBody>
      </p:sp>
      <p:pic>
        <p:nvPicPr>
          <p:cNvPr id="3" name="Picture 4">
            <a:extLst>
              <a:ext uri="{FF2B5EF4-FFF2-40B4-BE49-F238E27FC236}">
                <a16:creationId xmlns:a16="http://schemas.microsoft.com/office/drawing/2014/main" xmlns="" id="{F29A25E1-8D82-41D0-B1B5-F0248BAF8E5C}"/>
              </a:ext>
            </a:extLst>
          </p:cNvPr>
          <p:cNvPicPr>
            <a:picLocks noChangeArrowheads="1"/>
          </p:cNvPicPr>
          <p:nvPr/>
        </p:nvPicPr>
        <p:blipFill>
          <a:blip r:embed="rId3"/>
          <a:srcRect/>
          <a:stretch>
            <a:fillRect/>
          </a:stretch>
        </p:blipFill>
        <p:spPr bwMode="auto">
          <a:xfrm>
            <a:off x="3219078" y="1842160"/>
            <a:ext cx="5753844" cy="4176464"/>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58315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167005"/>
            <a:ext cx="10515600" cy="661035"/>
          </a:xfrm>
        </p:spPr>
        <p:txBody>
          <a:bodyPr>
            <a:normAutofit fontScale="90000"/>
          </a:bodyPr>
          <a:lstStyle/>
          <a:p>
            <a:pPr algn="ctr" eaLnBrk="1" hangingPunct="1"/>
            <a:r>
              <a:rPr lang="en-GB" dirty="0"/>
              <a:t>Recommended working heights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38431359"/>
              </p:ext>
            </p:extLst>
          </p:nvPr>
        </p:nvGraphicFramePr>
        <p:xfrm>
          <a:off x="323528" y="1564640"/>
          <a:ext cx="7997512" cy="4876800"/>
        </p:xfrm>
        <a:graphic>
          <a:graphicData uri="http://schemas.openxmlformats.org/drawingml/2006/table">
            <a:tbl>
              <a:tblPr firstRow="1" bandRow="1">
                <a:tableStyleId>{5C22544A-7EE6-4342-B048-85BDC9FD1C3A}</a:tableStyleId>
              </a:tblPr>
              <a:tblGrid>
                <a:gridCol w="3998756">
                  <a:extLst>
                    <a:ext uri="{9D8B030D-6E8A-4147-A177-3AD203B41FA5}">
                      <a16:colId xmlns:a16="http://schemas.microsoft.com/office/drawing/2014/main" xmlns="" val="20000"/>
                    </a:ext>
                  </a:extLst>
                </a:gridCol>
                <a:gridCol w="3998756">
                  <a:extLst>
                    <a:ext uri="{9D8B030D-6E8A-4147-A177-3AD203B41FA5}">
                      <a16:colId xmlns:a16="http://schemas.microsoft.com/office/drawing/2014/main" xmlns="" val="20001"/>
                    </a:ext>
                  </a:extLst>
                </a:gridCol>
              </a:tblGrid>
              <a:tr h="771831">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400" b="0" i="0" u="none" strike="noStrike" cap="none" normalizeH="0" baseline="0" dirty="0">
                          <a:ln>
                            <a:noFill/>
                          </a:ln>
                          <a:solidFill>
                            <a:schemeClr val="tx1"/>
                          </a:solidFill>
                          <a:effectLst/>
                          <a:latin typeface="+mn-lt"/>
                        </a:rPr>
                        <a:t>Tasks</a:t>
                      </a:r>
                      <a:endParaRPr kumimoji="0" lang="en-US" sz="24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400" b="0" i="0" u="none" strike="noStrike" cap="none" normalizeH="0" baseline="0" dirty="0">
                          <a:ln>
                            <a:noFill/>
                          </a:ln>
                          <a:solidFill>
                            <a:schemeClr val="tx1"/>
                          </a:solidFill>
                          <a:effectLst/>
                          <a:latin typeface="+mn-lt"/>
                        </a:rPr>
                        <a:t>Working height relative to elbow height (mm)</a:t>
                      </a:r>
                      <a:endParaRPr kumimoji="0" lang="en-US" sz="2400" b="0" i="0" u="none" strike="noStrike" cap="none" normalizeH="0" baseline="0" dirty="0">
                        <a:ln>
                          <a:noFill/>
                        </a:ln>
                        <a:solidFill>
                          <a:schemeClr val="tx1"/>
                        </a:solidFill>
                        <a:effectLst/>
                        <a:latin typeface="+mn-lt"/>
                      </a:endParaRPr>
                    </a:p>
                  </a:txBody>
                  <a:tcPr horzOverflow="overflow"/>
                </a:tc>
                <a:extLst>
                  <a:ext uri="{0D108BD9-81ED-4DB2-BD59-A6C34878D82A}">
                    <a16:rowId xmlns:a16="http://schemas.microsoft.com/office/drawing/2014/main" xmlns="" val="10000"/>
                  </a:ext>
                </a:extLst>
              </a:tr>
              <a:tr h="714659">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Heavier (applying downward pressure)</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100 –250 </a:t>
                      </a:r>
                      <a:r>
                        <a:rPr kumimoji="0" lang="en-GB" sz="2000" b="0" i="0" u="none" strike="noStrike" cap="none" normalizeH="0" baseline="0" dirty="0">
                          <a:ln>
                            <a:noFill/>
                          </a:ln>
                          <a:solidFill>
                            <a:srgbClr val="FF0000"/>
                          </a:solidFill>
                          <a:effectLst/>
                          <a:latin typeface="+mn-lt"/>
                        </a:rPr>
                        <a:t>below</a:t>
                      </a:r>
                      <a:endParaRPr kumimoji="0" lang="en-US" sz="2000" b="0" i="0" u="none" strike="noStrike" cap="none" normalizeH="0" baseline="0" dirty="0">
                        <a:ln>
                          <a:noFill/>
                        </a:ln>
                        <a:solidFill>
                          <a:srgbClr val="FF0000"/>
                        </a:solidFill>
                        <a:effectLst/>
                        <a:latin typeface="+mn-lt"/>
                      </a:endParaRPr>
                    </a:p>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2000" b="0" i="0" u="none" strike="noStrike" cap="none" normalizeH="0" baseline="0" dirty="0">
                        <a:ln>
                          <a:noFill/>
                        </a:ln>
                        <a:solidFill>
                          <a:schemeClr val="tx1"/>
                        </a:solidFill>
                        <a:effectLst/>
                        <a:latin typeface="+mn-lt"/>
                      </a:endParaRPr>
                    </a:p>
                  </a:txBody>
                  <a:tcPr horzOverflow="overflow"/>
                </a:tc>
                <a:extLst>
                  <a:ext uri="{0D108BD9-81ED-4DB2-BD59-A6C34878D82A}">
                    <a16:rowId xmlns:a16="http://schemas.microsoft.com/office/drawing/2014/main" xmlns="" val="10001"/>
                  </a:ext>
                </a:extLst>
              </a:tr>
              <a:tr h="657486">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Manipulate with a moderate degree of force and precision</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50-100 </a:t>
                      </a:r>
                      <a:r>
                        <a:rPr kumimoji="0" lang="en-GB" sz="2000" b="0" i="0" u="none" strike="noStrike" cap="none" normalizeH="0" baseline="0" dirty="0">
                          <a:ln>
                            <a:noFill/>
                          </a:ln>
                          <a:solidFill>
                            <a:srgbClr val="FF0000"/>
                          </a:solidFill>
                          <a:effectLst/>
                          <a:latin typeface="+mn-lt"/>
                        </a:rPr>
                        <a:t>below</a:t>
                      </a:r>
                      <a:endParaRPr kumimoji="0" lang="en-US" sz="2000" b="0" i="0" u="none" strike="noStrike" cap="none" normalizeH="0" baseline="0" dirty="0">
                        <a:ln>
                          <a:noFill/>
                        </a:ln>
                        <a:solidFill>
                          <a:srgbClr val="FF0000"/>
                        </a:solidFill>
                        <a:effectLst/>
                        <a:latin typeface="+mn-lt"/>
                      </a:endParaRPr>
                    </a:p>
                  </a:txBody>
                  <a:tcPr horzOverflow="overflow"/>
                </a:tc>
                <a:extLst>
                  <a:ext uri="{0D108BD9-81ED-4DB2-BD59-A6C34878D82A}">
                    <a16:rowId xmlns:a16="http://schemas.microsoft.com/office/drawing/2014/main" xmlns="" val="10002"/>
                  </a:ext>
                </a:extLst>
              </a:tr>
              <a:tr h="371622">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Keying / </a:t>
                      </a:r>
                      <a:r>
                        <a:rPr kumimoji="0" lang="en-GB" sz="2000" b="0" i="0" u="none" strike="noStrike" cap="none" normalizeH="0" baseline="0" dirty="0" err="1">
                          <a:ln>
                            <a:noFill/>
                          </a:ln>
                          <a:solidFill>
                            <a:schemeClr val="tx1"/>
                          </a:solidFill>
                          <a:effectLst/>
                          <a:latin typeface="+mn-lt"/>
                        </a:rPr>
                        <a:t>Mousing</a:t>
                      </a:r>
                      <a:r>
                        <a:rPr kumimoji="0" lang="en-GB" sz="2000" b="0" i="0" u="none" strike="noStrike" cap="none" normalizeH="0" baseline="0" dirty="0">
                          <a:ln>
                            <a:noFill/>
                          </a:ln>
                          <a:solidFill>
                            <a:schemeClr val="tx1"/>
                          </a:solidFill>
                          <a:effectLst/>
                          <a:latin typeface="+mn-lt"/>
                        </a:rPr>
                        <a:t> </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Level or slightly </a:t>
                      </a:r>
                      <a:r>
                        <a:rPr kumimoji="0" lang="en-GB" sz="2000" b="0" i="0" u="none" strike="noStrike" cap="none" normalizeH="0" baseline="0" dirty="0">
                          <a:ln>
                            <a:noFill/>
                          </a:ln>
                          <a:solidFill>
                            <a:srgbClr val="FF0000"/>
                          </a:solidFill>
                          <a:effectLst/>
                          <a:latin typeface="+mn-lt"/>
                        </a:rPr>
                        <a:t>above</a:t>
                      </a:r>
                      <a:endParaRPr kumimoji="0" lang="en-US" sz="2000" b="0" i="0" u="none" strike="noStrike" cap="none" normalizeH="0" baseline="0" dirty="0">
                        <a:ln>
                          <a:noFill/>
                        </a:ln>
                        <a:solidFill>
                          <a:srgbClr val="FF0000"/>
                        </a:solidFill>
                        <a:effectLst/>
                        <a:latin typeface="+mn-lt"/>
                      </a:endParaRPr>
                    </a:p>
                  </a:txBody>
                  <a:tcPr horzOverflow="overflow"/>
                </a:tc>
                <a:extLst>
                  <a:ext uri="{0D108BD9-81ED-4DB2-BD59-A6C34878D82A}">
                    <a16:rowId xmlns:a16="http://schemas.microsoft.com/office/drawing/2014/main" xmlns="" val="10003"/>
                  </a:ext>
                </a:extLst>
              </a:tr>
              <a:tr h="371622">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Lighter, delicate tasks (writing)</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GB" sz="2000" b="0" i="0" u="none" strike="noStrike" cap="none" normalizeH="0" baseline="0" dirty="0">
                          <a:ln>
                            <a:noFill/>
                          </a:ln>
                          <a:solidFill>
                            <a:schemeClr val="tx1"/>
                          </a:solidFill>
                          <a:effectLst/>
                          <a:latin typeface="+mn-lt"/>
                        </a:rPr>
                        <a:t>50-100 </a:t>
                      </a:r>
                      <a:r>
                        <a:rPr kumimoji="0" lang="en-GB" sz="2000" b="0" i="0" u="none" strike="noStrike" cap="none" normalizeH="0" baseline="0" dirty="0">
                          <a:ln>
                            <a:noFill/>
                          </a:ln>
                          <a:solidFill>
                            <a:srgbClr val="FF0000"/>
                          </a:solidFill>
                          <a:effectLst/>
                          <a:latin typeface="+mn-lt"/>
                        </a:rPr>
                        <a:t>above</a:t>
                      </a:r>
                      <a:endParaRPr kumimoji="0" lang="en-US" sz="2000" b="0" i="0" u="none" strike="noStrike" cap="none" normalizeH="0" baseline="0" dirty="0">
                        <a:ln>
                          <a:noFill/>
                        </a:ln>
                        <a:solidFill>
                          <a:srgbClr val="FF0000"/>
                        </a:solidFill>
                        <a:effectLst/>
                        <a:latin typeface="+mn-lt"/>
                      </a:endParaRPr>
                    </a:p>
                  </a:txBody>
                  <a:tcPr horzOverflow="overflow"/>
                </a:tc>
                <a:extLst>
                  <a:ext uri="{0D108BD9-81ED-4DB2-BD59-A6C34878D82A}">
                    <a16:rowId xmlns:a16="http://schemas.microsoft.com/office/drawing/2014/main" xmlns="" val="10004"/>
                  </a:ext>
                </a:extLst>
              </a:tr>
              <a:tr h="371622">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000" b="0" i="0" u="none" strike="noStrike" cap="none" normalizeH="0" baseline="0" dirty="0">
                          <a:ln>
                            <a:noFill/>
                          </a:ln>
                          <a:solidFill>
                            <a:schemeClr val="tx1"/>
                          </a:solidFill>
                          <a:effectLst/>
                          <a:latin typeface="+mn-lt"/>
                        </a:rPr>
                        <a:t>Lifting and handling</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000" b="0" i="0" u="none" strike="noStrike" cap="none" normalizeH="0" baseline="0" dirty="0">
                          <a:ln>
                            <a:noFill/>
                          </a:ln>
                          <a:solidFill>
                            <a:schemeClr val="tx1"/>
                          </a:solidFill>
                          <a:effectLst/>
                          <a:latin typeface="+mn-lt"/>
                        </a:rPr>
                        <a:t>Between knuckle and elbow height</a:t>
                      </a:r>
                      <a:endParaRPr kumimoji="0" lang="en-US" sz="2000" b="0" i="0" u="none" strike="noStrike" cap="none" normalizeH="0" baseline="0" dirty="0">
                        <a:ln>
                          <a:noFill/>
                        </a:ln>
                        <a:solidFill>
                          <a:schemeClr val="tx1"/>
                        </a:solidFill>
                        <a:effectLst/>
                        <a:latin typeface="+mn-lt"/>
                      </a:endParaRPr>
                    </a:p>
                  </a:txBody>
                  <a:tcPr horzOverflow="overflow"/>
                </a:tc>
                <a:extLst>
                  <a:ext uri="{0D108BD9-81ED-4DB2-BD59-A6C34878D82A}">
                    <a16:rowId xmlns:a16="http://schemas.microsoft.com/office/drawing/2014/main" xmlns="" val="10005"/>
                  </a:ext>
                </a:extLst>
              </a:tr>
              <a:tr h="371622">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000" b="0" i="0" u="none" strike="noStrike" cap="none" normalizeH="0" baseline="0" dirty="0">
                          <a:ln>
                            <a:noFill/>
                          </a:ln>
                          <a:solidFill>
                            <a:schemeClr val="tx1"/>
                          </a:solidFill>
                          <a:effectLst/>
                          <a:latin typeface="+mn-lt"/>
                        </a:rPr>
                        <a:t>Two-handed pushing / pulling</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000" b="0" i="0" u="none" strike="noStrike" cap="none" normalizeH="0" baseline="0" dirty="0">
                          <a:ln>
                            <a:noFill/>
                          </a:ln>
                          <a:solidFill>
                            <a:schemeClr val="tx1"/>
                          </a:solidFill>
                          <a:effectLst/>
                          <a:latin typeface="+mn-lt"/>
                        </a:rPr>
                        <a:t>Between shoulder and knuckle height</a:t>
                      </a:r>
                      <a:endParaRPr kumimoji="0" lang="en-US" sz="2000" b="0" i="0" u="none" strike="noStrike" cap="none" normalizeH="0" baseline="0" dirty="0">
                        <a:ln>
                          <a:noFill/>
                        </a:ln>
                        <a:solidFill>
                          <a:schemeClr val="tx1"/>
                        </a:solidFill>
                        <a:effectLst/>
                        <a:latin typeface="+mn-lt"/>
                      </a:endParaRPr>
                    </a:p>
                  </a:txBody>
                  <a:tcPr horzOverflow="overflow"/>
                </a:tc>
                <a:extLst>
                  <a:ext uri="{0D108BD9-81ED-4DB2-BD59-A6C34878D82A}">
                    <a16:rowId xmlns:a16="http://schemas.microsoft.com/office/drawing/2014/main" xmlns="" val="10006"/>
                  </a:ext>
                </a:extLst>
              </a:tr>
              <a:tr h="371622">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000" b="0" i="0" u="none" strike="noStrike" cap="none" normalizeH="0" baseline="0" dirty="0">
                          <a:ln>
                            <a:noFill/>
                          </a:ln>
                          <a:solidFill>
                            <a:schemeClr val="tx1"/>
                          </a:solidFill>
                          <a:effectLst/>
                          <a:latin typeface="+mn-lt"/>
                        </a:rPr>
                        <a:t>Hand-operated controls</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000" b="0" i="0" u="none" strike="noStrike" cap="none" normalizeH="0" baseline="0" dirty="0">
                          <a:ln>
                            <a:noFill/>
                          </a:ln>
                          <a:solidFill>
                            <a:schemeClr val="tx1"/>
                          </a:solidFill>
                          <a:effectLst/>
                          <a:latin typeface="+mn-lt"/>
                        </a:rPr>
                        <a:t>Between shoulder and knuckle height</a:t>
                      </a:r>
                      <a:endParaRPr kumimoji="0" lang="en-US" sz="2000" b="0" i="0" u="none" strike="noStrike" cap="none" normalizeH="0" baseline="0" dirty="0">
                        <a:ln>
                          <a:noFill/>
                        </a:ln>
                        <a:solidFill>
                          <a:schemeClr val="tx1"/>
                        </a:solidFill>
                        <a:effectLst/>
                        <a:latin typeface="+mn-lt"/>
                      </a:endParaRPr>
                    </a:p>
                  </a:txBody>
                  <a:tcPr horzOverflow="overflow"/>
                </a:tc>
                <a:extLst>
                  <a:ext uri="{0D108BD9-81ED-4DB2-BD59-A6C34878D82A}">
                    <a16:rowId xmlns:a16="http://schemas.microsoft.com/office/drawing/2014/main" xmlns="" val="10007"/>
                  </a:ext>
                </a:extLst>
              </a:tr>
            </a:tbl>
          </a:graphicData>
        </a:graphic>
      </p:graphicFrame>
      <p:pic>
        <p:nvPicPr>
          <p:cNvPr id="10242" name="Picture 2" descr="Image preview">
            <a:extLst>
              <a:ext uri="{FF2B5EF4-FFF2-40B4-BE49-F238E27FC236}">
                <a16:creationId xmlns:a16="http://schemas.microsoft.com/office/drawing/2014/main" xmlns="" id="{AE3C0C96-0235-579B-743D-3F3E68C29A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2530" y="2092008"/>
            <a:ext cx="285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extLst>
              <a:ext uri="{FF2B5EF4-FFF2-40B4-BE49-F238E27FC236}">
                <a16:creationId xmlns:a16="http://schemas.microsoft.com/office/drawing/2014/main" xmlns="" id="{15137B82-C3AB-1403-4192-AA32C37FD7B2}"/>
              </a:ext>
            </a:extLst>
          </p:cNvPr>
          <p:cNvSpPr/>
          <p:nvPr/>
        </p:nvSpPr>
        <p:spPr>
          <a:xfrm>
            <a:off x="7759446" y="3186684"/>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xmlns="" id="{69C08F86-6DEC-7457-96C1-97A6AD878D91}"/>
              </a:ext>
            </a:extLst>
          </p:cNvPr>
          <p:cNvCxnSpPr/>
          <p:nvPr/>
        </p:nvCxnSpPr>
        <p:spPr>
          <a:xfrm>
            <a:off x="9494520" y="3886200"/>
            <a:ext cx="518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1B0CA1C3-4B48-ABE1-0889-4A3727F79E27}"/>
              </a:ext>
            </a:extLst>
          </p:cNvPr>
          <p:cNvCxnSpPr>
            <a:cxnSpLocks/>
          </p:cNvCxnSpPr>
          <p:nvPr/>
        </p:nvCxnSpPr>
        <p:spPr>
          <a:xfrm>
            <a:off x="9494520" y="4042728"/>
            <a:ext cx="1264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1945B194-E13D-D74F-205D-549B7420CCC9}"/>
              </a:ext>
            </a:extLst>
          </p:cNvPr>
          <p:cNvCxnSpPr>
            <a:cxnSpLocks/>
          </p:cNvCxnSpPr>
          <p:nvPr/>
        </p:nvCxnSpPr>
        <p:spPr>
          <a:xfrm flipV="1">
            <a:off x="9753600" y="4057968"/>
            <a:ext cx="0" cy="712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BD0C3DF4-B900-70CF-23B1-DD4BFF1F899B}"/>
              </a:ext>
            </a:extLst>
          </p:cNvPr>
          <p:cNvCxnSpPr>
            <a:cxnSpLocks/>
          </p:cNvCxnSpPr>
          <p:nvPr/>
        </p:nvCxnSpPr>
        <p:spPr>
          <a:xfrm>
            <a:off x="9753600" y="3520440"/>
            <a:ext cx="0" cy="335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7F46A5C4-642E-48E1-3C7B-92FC09C5110B}"/>
              </a:ext>
            </a:extLst>
          </p:cNvPr>
          <p:cNvSpPr/>
          <p:nvPr/>
        </p:nvSpPr>
        <p:spPr>
          <a:xfrm>
            <a:off x="9494520" y="2560325"/>
            <a:ext cx="373380" cy="19398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7084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43913-80FA-2626-7AFD-05D5202CF651}"/>
              </a:ext>
            </a:extLst>
          </p:cNvPr>
          <p:cNvSpPr>
            <a:spLocks noGrp="1"/>
          </p:cNvSpPr>
          <p:nvPr>
            <p:ph type="title"/>
          </p:nvPr>
        </p:nvSpPr>
        <p:spPr/>
        <p:txBody>
          <a:bodyPr/>
          <a:lstStyle/>
          <a:p>
            <a:pPr algn="ctr"/>
            <a:r>
              <a:rPr lang="en-GB" dirty="0"/>
              <a:t>Simple fixes for fixed workstations</a:t>
            </a:r>
          </a:p>
        </p:txBody>
      </p:sp>
      <p:pic>
        <p:nvPicPr>
          <p:cNvPr id="19458" name="Picture 2" descr="Image preview">
            <a:extLst>
              <a:ext uri="{FF2B5EF4-FFF2-40B4-BE49-F238E27FC236}">
                <a16:creationId xmlns:a16="http://schemas.microsoft.com/office/drawing/2014/main" xmlns="" id="{255AC29C-F393-093B-801A-24F780C47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0688" y="2009776"/>
            <a:ext cx="3362325" cy="448309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preview">
            <a:extLst>
              <a:ext uri="{FF2B5EF4-FFF2-40B4-BE49-F238E27FC236}">
                <a16:creationId xmlns:a16="http://schemas.microsoft.com/office/drawing/2014/main" xmlns="" id="{8D816860-A73F-8100-AAD7-BBBEB17276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375" y="2009775"/>
            <a:ext cx="3362325"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460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Rectangle 6"/>
          <p:cNvSpPr>
            <a:spLocks noGrp="1" noChangeArrowheads="1"/>
          </p:cNvSpPr>
          <p:nvPr>
            <p:ph type="title"/>
          </p:nvPr>
        </p:nvSpPr>
        <p:spPr>
          <a:xfrm>
            <a:off x="2133600" y="304800"/>
            <a:ext cx="7772400" cy="1052498"/>
          </a:xfrm>
        </p:spPr>
        <p:txBody>
          <a:bodyPr>
            <a:normAutofit/>
          </a:bodyPr>
          <a:lstStyle/>
          <a:p>
            <a:pPr algn="ctr"/>
            <a:r>
              <a:rPr lang="en-GB" sz="3200" dirty="0"/>
              <a:t>MHORs lifting and lowering filter</a:t>
            </a:r>
            <a:endParaRPr lang="en-US" sz="3200" dirty="0"/>
          </a:p>
        </p:txBody>
      </p:sp>
      <p:pic>
        <p:nvPicPr>
          <p:cNvPr id="61458" name="Picture 18" descr="\\ethgbedfps01\home$\ktesh\My Pictures\Manual Handling\LiftlowHSEguid.jpg"/>
          <p:cNvPicPr>
            <a:picLocks noChangeAspect="1" noChangeArrowheads="1"/>
          </p:cNvPicPr>
          <p:nvPr/>
        </p:nvPicPr>
        <p:blipFill>
          <a:blip r:embed="rId3" cstate="print"/>
          <a:srcRect/>
          <a:stretch>
            <a:fillRect/>
          </a:stretch>
        </p:blipFill>
        <p:spPr bwMode="auto">
          <a:xfrm>
            <a:off x="2032606" y="1357298"/>
            <a:ext cx="8126787" cy="457203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4498" y="419100"/>
            <a:ext cx="10598046" cy="1143000"/>
          </a:xfrm>
          <a:noFill/>
        </p:spPr>
        <p:txBody>
          <a:bodyPr>
            <a:normAutofit/>
          </a:bodyPr>
          <a:lstStyle/>
          <a:p>
            <a:pPr algn="ctr"/>
            <a:r>
              <a:rPr lang="en-US" sz="4000" dirty="0">
                <a:latin typeface="+mn-lt"/>
              </a:rPr>
              <a:t>Good aide memoire - body landmarks</a:t>
            </a:r>
          </a:p>
        </p:txBody>
      </p:sp>
      <p:sp>
        <p:nvSpPr>
          <p:cNvPr id="27651" name="Rectangle 3"/>
          <p:cNvSpPr>
            <a:spLocks noChangeArrowheads="1"/>
          </p:cNvSpPr>
          <p:nvPr/>
        </p:nvSpPr>
        <p:spPr bwMode="auto">
          <a:xfrm>
            <a:off x="7734301" y="1724026"/>
            <a:ext cx="1324977" cy="366767"/>
          </a:xfrm>
          <a:prstGeom prst="rect">
            <a:avLst/>
          </a:prstGeom>
          <a:noFill/>
          <a:ln w="12700">
            <a:noFill/>
            <a:miter lim="800000"/>
            <a:headEnd/>
            <a:tailEnd/>
          </a:ln>
        </p:spPr>
        <p:txBody>
          <a:bodyPr wrap="none" lIns="90487" tIns="44450" rIns="90487" bIns="44450">
            <a:spAutoFit/>
          </a:bodyPr>
          <a:lstStyle/>
          <a:p>
            <a:r>
              <a:rPr lang="en-US" b="1" dirty="0"/>
              <a:t>Top of Head</a:t>
            </a:r>
          </a:p>
        </p:txBody>
      </p:sp>
      <p:sp>
        <p:nvSpPr>
          <p:cNvPr id="27652" name="Rectangle 4"/>
          <p:cNvSpPr>
            <a:spLocks noChangeArrowheads="1"/>
          </p:cNvSpPr>
          <p:nvPr/>
        </p:nvSpPr>
        <p:spPr bwMode="auto">
          <a:xfrm>
            <a:off x="7829551" y="2314576"/>
            <a:ext cx="1038745" cy="366767"/>
          </a:xfrm>
          <a:prstGeom prst="rect">
            <a:avLst/>
          </a:prstGeom>
          <a:noFill/>
          <a:ln w="12700">
            <a:noFill/>
            <a:miter lim="800000"/>
            <a:headEnd/>
            <a:tailEnd/>
          </a:ln>
        </p:spPr>
        <p:txBody>
          <a:bodyPr wrap="none" lIns="90487" tIns="44450" rIns="90487" bIns="44450">
            <a:spAutoFit/>
          </a:bodyPr>
          <a:lstStyle/>
          <a:p>
            <a:r>
              <a:rPr lang="en-US" b="1" dirty="0"/>
              <a:t>Shoulder</a:t>
            </a:r>
          </a:p>
        </p:txBody>
      </p:sp>
      <p:sp>
        <p:nvSpPr>
          <p:cNvPr id="27653" name="Rectangle 5"/>
          <p:cNvSpPr>
            <a:spLocks noChangeArrowheads="1"/>
          </p:cNvSpPr>
          <p:nvPr/>
        </p:nvSpPr>
        <p:spPr bwMode="auto">
          <a:xfrm>
            <a:off x="7791450" y="3076576"/>
            <a:ext cx="768992" cy="366767"/>
          </a:xfrm>
          <a:prstGeom prst="rect">
            <a:avLst/>
          </a:prstGeom>
          <a:noFill/>
          <a:ln w="12700">
            <a:noFill/>
            <a:miter lim="800000"/>
            <a:headEnd/>
            <a:tailEnd/>
          </a:ln>
        </p:spPr>
        <p:txBody>
          <a:bodyPr wrap="none" lIns="90487" tIns="44450" rIns="90487" bIns="44450">
            <a:spAutoFit/>
          </a:bodyPr>
          <a:lstStyle/>
          <a:p>
            <a:r>
              <a:rPr lang="en-US" b="1" dirty="0"/>
              <a:t>Elbow</a:t>
            </a:r>
          </a:p>
        </p:txBody>
      </p:sp>
      <p:sp>
        <p:nvSpPr>
          <p:cNvPr id="27654" name="Rectangle 6"/>
          <p:cNvSpPr>
            <a:spLocks noChangeArrowheads="1"/>
          </p:cNvSpPr>
          <p:nvPr/>
        </p:nvSpPr>
        <p:spPr bwMode="auto">
          <a:xfrm>
            <a:off x="7772401" y="3933826"/>
            <a:ext cx="1023421" cy="366767"/>
          </a:xfrm>
          <a:prstGeom prst="rect">
            <a:avLst/>
          </a:prstGeom>
          <a:noFill/>
          <a:ln w="12700">
            <a:noFill/>
            <a:miter lim="800000"/>
            <a:headEnd/>
            <a:tailEnd/>
          </a:ln>
        </p:spPr>
        <p:txBody>
          <a:bodyPr wrap="none" lIns="90487" tIns="44450" rIns="90487" bIns="44450">
            <a:spAutoFit/>
          </a:bodyPr>
          <a:lstStyle/>
          <a:p>
            <a:r>
              <a:rPr lang="en-US" b="1" dirty="0"/>
              <a:t>Knuckles</a:t>
            </a:r>
          </a:p>
        </p:txBody>
      </p:sp>
      <p:grpSp>
        <p:nvGrpSpPr>
          <p:cNvPr id="27655" name="Group 7"/>
          <p:cNvGrpSpPr>
            <a:grpSpLocks/>
          </p:cNvGrpSpPr>
          <p:nvPr/>
        </p:nvGrpSpPr>
        <p:grpSpPr bwMode="auto">
          <a:xfrm>
            <a:off x="3333750" y="1727200"/>
            <a:ext cx="4421188" cy="4141788"/>
            <a:chOff x="1140" y="1088"/>
            <a:chExt cx="2785" cy="2609"/>
          </a:xfrm>
        </p:grpSpPr>
        <p:sp>
          <p:nvSpPr>
            <p:cNvPr id="27656" name="Freeform 8"/>
            <p:cNvSpPr>
              <a:spLocks/>
            </p:cNvSpPr>
            <p:nvPr/>
          </p:nvSpPr>
          <p:spPr bwMode="auto">
            <a:xfrm>
              <a:off x="2052" y="13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57" name="Freeform 9"/>
            <p:cNvSpPr>
              <a:spLocks/>
            </p:cNvSpPr>
            <p:nvPr/>
          </p:nvSpPr>
          <p:spPr bwMode="auto">
            <a:xfrm>
              <a:off x="2052" y="13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58" name="Freeform 10"/>
            <p:cNvSpPr>
              <a:spLocks/>
            </p:cNvSpPr>
            <p:nvPr/>
          </p:nvSpPr>
          <p:spPr bwMode="auto">
            <a:xfrm>
              <a:off x="1892" y="1376"/>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59" name="Freeform 11"/>
            <p:cNvSpPr>
              <a:spLocks/>
            </p:cNvSpPr>
            <p:nvPr/>
          </p:nvSpPr>
          <p:spPr bwMode="auto">
            <a:xfrm>
              <a:off x="1940" y="1984"/>
              <a:ext cx="153" cy="57"/>
            </a:xfrm>
            <a:custGeom>
              <a:avLst/>
              <a:gdLst>
                <a:gd name="T0" fmla="*/ 144 w 153"/>
                <a:gd name="T1" fmla="*/ 0 h 57"/>
                <a:gd name="T2" fmla="*/ 152 w 153"/>
                <a:gd name="T3" fmla="*/ 32 h 57"/>
                <a:gd name="T4" fmla="*/ 144 w 153"/>
                <a:gd name="T5" fmla="*/ 56 h 57"/>
                <a:gd name="T6" fmla="*/ 0 w 153"/>
                <a:gd name="T7" fmla="*/ 56 h 57"/>
                <a:gd name="T8" fmla="*/ 0 w 153"/>
                <a:gd name="T9" fmla="*/ 40 h 57"/>
                <a:gd name="T10" fmla="*/ 16 w 153"/>
                <a:gd name="T11" fmla="*/ 32 h 57"/>
                <a:gd name="T12" fmla="*/ 72 w 153"/>
                <a:gd name="T13" fmla="*/ 0 h 57"/>
                <a:gd name="T14" fmla="*/ 144 w 153"/>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153"/>
                <a:gd name="T25" fmla="*/ 0 h 57"/>
                <a:gd name="T26" fmla="*/ 153 w 153"/>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 h="57">
                  <a:moveTo>
                    <a:pt x="144" y="0"/>
                  </a:moveTo>
                  <a:lnTo>
                    <a:pt x="152" y="32"/>
                  </a:lnTo>
                  <a:lnTo>
                    <a:pt x="144" y="56"/>
                  </a:lnTo>
                  <a:lnTo>
                    <a:pt x="0" y="56"/>
                  </a:lnTo>
                  <a:lnTo>
                    <a:pt x="0" y="40"/>
                  </a:lnTo>
                  <a:lnTo>
                    <a:pt x="16" y="32"/>
                  </a:lnTo>
                  <a:lnTo>
                    <a:pt x="72" y="0"/>
                  </a:lnTo>
                  <a:lnTo>
                    <a:pt x="144" y="0"/>
                  </a:lnTo>
                </a:path>
              </a:pathLst>
            </a:custGeom>
            <a:solidFill>
              <a:srgbClr val="666666"/>
            </a:solidFill>
            <a:ln w="12700" cap="rnd">
              <a:solidFill>
                <a:srgbClr val="000000"/>
              </a:solidFill>
              <a:round/>
              <a:headEnd/>
              <a:tailEnd/>
            </a:ln>
          </p:spPr>
          <p:txBody>
            <a:bodyPr/>
            <a:lstStyle/>
            <a:p>
              <a:endParaRPr lang="en-US" dirty="0"/>
            </a:p>
          </p:txBody>
        </p:sp>
        <p:sp>
          <p:nvSpPr>
            <p:cNvPr id="27660" name="Freeform 12"/>
            <p:cNvSpPr>
              <a:spLocks/>
            </p:cNvSpPr>
            <p:nvPr/>
          </p:nvSpPr>
          <p:spPr bwMode="auto">
            <a:xfrm>
              <a:off x="1988" y="1224"/>
              <a:ext cx="113" cy="313"/>
            </a:xfrm>
            <a:custGeom>
              <a:avLst/>
              <a:gdLst>
                <a:gd name="T0" fmla="*/ 80 w 113"/>
                <a:gd name="T1" fmla="*/ 0 h 313"/>
                <a:gd name="T2" fmla="*/ 48 w 113"/>
                <a:gd name="T3" fmla="*/ 8 h 313"/>
                <a:gd name="T4" fmla="*/ 16 w 113"/>
                <a:gd name="T5" fmla="*/ 56 h 313"/>
                <a:gd name="T6" fmla="*/ 0 w 113"/>
                <a:gd name="T7" fmla="*/ 96 h 313"/>
                <a:gd name="T8" fmla="*/ 0 w 113"/>
                <a:gd name="T9" fmla="*/ 168 h 313"/>
                <a:gd name="T10" fmla="*/ 8 w 113"/>
                <a:gd name="T11" fmla="*/ 272 h 313"/>
                <a:gd name="T12" fmla="*/ 24 w 113"/>
                <a:gd name="T13" fmla="*/ 304 h 313"/>
                <a:gd name="T14" fmla="*/ 56 w 113"/>
                <a:gd name="T15" fmla="*/ 312 h 313"/>
                <a:gd name="T16" fmla="*/ 80 w 113"/>
                <a:gd name="T17" fmla="*/ 312 h 313"/>
                <a:gd name="T18" fmla="*/ 96 w 113"/>
                <a:gd name="T19" fmla="*/ 304 h 313"/>
                <a:gd name="T20" fmla="*/ 112 w 113"/>
                <a:gd name="T21" fmla="*/ 272 h 313"/>
                <a:gd name="T22" fmla="*/ 112 w 113"/>
                <a:gd name="T23" fmla="*/ 40 h 313"/>
                <a:gd name="T24" fmla="*/ 104 w 113"/>
                <a:gd name="T25" fmla="*/ 16 h 313"/>
                <a:gd name="T26" fmla="*/ 80 w 113"/>
                <a:gd name="T27" fmla="*/ 0 h 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3"/>
                <a:gd name="T43" fmla="*/ 0 h 313"/>
                <a:gd name="T44" fmla="*/ 113 w 113"/>
                <a:gd name="T45" fmla="*/ 313 h 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3" h="313">
                  <a:moveTo>
                    <a:pt x="80" y="0"/>
                  </a:moveTo>
                  <a:lnTo>
                    <a:pt x="48" y="8"/>
                  </a:lnTo>
                  <a:lnTo>
                    <a:pt x="16" y="56"/>
                  </a:lnTo>
                  <a:lnTo>
                    <a:pt x="0" y="96"/>
                  </a:lnTo>
                  <a:lnTo>
                    <a:pt x="0" y="168"/>
                  </a:lnTo>
                  <a:lnTo>
                    <a:pt x="8" y="272"/>
                  </a:lnTo>
                  <a:lnTo>
                    <a:pt x="24" y="304"/>
                  </a:lnTo>
                  <a:lnTo>
                    <a:pt x="56" y="312"/>
                  </a:lnTo>
                  <a:lnTo>
                    <a:pt x="80" y="312"/>
                  </a:lnTo>
                  <a:lnTo>
                    <a:pt x="96" y="304"/>
                  </a:lnTo>
                  <a:lnTo>
                    <a:pt x="112" y="272"/>
                  </a:lnTo>
                  <a:lnTo>
                    <a:pt x="112" y="40"/>
                  </a:lnTo>
                  <a:lnTo>
                    <a:pt x="104" y="16"/>
                  </a:lnTo>
                  <a:lnTo>
                    <a:pt x="80" y="0"/>
                  </a:lnTo>
                </a:path>
              </a:pathLst>
            </a:custGeom>
            <a:solidFill>
              <a:srgbClr val="FF171C"/>
            </a:solidFill>
            <a:ln w="12700" cap="rnd">
              <a:solidFill>
                <a:srgbClr val="000000"/>
              </a:solidFill>
              <a:round/>
              <a:headEnd/>
              <a:tailEnd/>
            </a:ln>
          </p:spPr>
          <p:txBody>
            <a:bodyPr/>
            <a:lstStyle/>
            <a:p>
              <a:endParaRPr lang="en-US" dirty="0"/>
            </a:p>
          </p:txBody>
        </p:sp>
        <p:sp>
          <p:nvSpPr>
            <p:cNvPr id="27661" name="Freeform 13"/>
            <p:cNvSpPr>
              <a:spLocks/>
            </p:cNvSpPr>
            <p:nvPr/>
          </p:nvSpPr>
          <p:spPr bwMode="auto">
            <a:xfrm>
              <a:off x="1988" y="1496"/>
              <a:ext cx="129" cy="489"/>
            </a:xfrm>
            <a:custGeom>
              <a:avLst/>
              <a:gdLst>
                <a:gd name="T0" fmla="*/ 0 w 129"/>
                <a:gd name="T1" fmla="*/ 128 h 489"/>
                <a:gd name="T2" fmla="*/ 16 w 129"/>
                <a:gd name="T3" fmla="*/ 288 h 489"/>
                <a:gd name="T4" fmla="*/ 16 w 129"/>
                <a:gd name="T5" fmla="*/ 304 h 489"/>
                <a:gd name="T6" fmla="*/ 24 w 129"/>
                <a:gd name="T7" fmla="*/ 472 h 489"/>
                <a:gd name="T8" fmla="*/ 32 w 129"/>
                <a:gd name="T9" fmla="*/ 488 h 489"/>
                <a:gd name="T10" fmla="*/ 56 w 129"/>
                <a:gd name="T11" fmla="*/ 488 h 489"/>
                <a:gd name="T12" fmla="*/ 72 w 129"/>
                <a:gd name="T13" fmla="*/ 488 h 489"/>
                <a:gd name="T14" fmla="*/ 96 w 129"/>
                <a:gd name="T15" fmla="*/ 488 h 489"/>
                <a:gd name="T16" fmla="*/ 96 w 129"/>
                <a:gd name="T17" fmla="*/ 464 h 489"/>
                <a:gd name="T18" fmla="*/ 104 w 129"/>
                <a:gd name="T19" fmla="*/ 328 h 489"/>
                <a:gd name="T20" fmla="*/ 104 w 129"/>
                <a:gd name="T21" fmla="*/ 288 h 489"/>
                <a:gd name="T22" fmla="*/ 104 w 129"/>
                <a:gd name="T23" fmla="*/ 264 h 489"/>
                <a:gd name="T24" fmla="*/ 112 w 129"/>
                <a:gd name="T25" fmla="*/ 112 h 489"/>
                <a:gd name="T26" fmla="*/ 128 w 129"/>
                <a:gd name="T27" fmla="*/ 64 h 489"/>
                <a:gd name="T28" fmla="*/ 128 w 129"/>
                <a:gd name="T29" fmla="*/ 32 h 489"/>
                <a:gd name="T30" fmla="*/ 112 w 129"/>
                <a:gd name="T31" fmla="*/ 0 h 489"/>
                <a:gd name="T32" fmla="*/ 8 w 129"/>
                <a:gd name="T33" fmla="*/ 0 h 489"/>
                <a:gd name="T34" fmla="*/ 0 w 129"/>
                <a:gd name="T35" fmla="*/ 128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489"/>
                <a:gd name="T56" fmla="*/ 129 w 129"/>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489">
                  <a:moveTo>
                    <a:pt x="0" y="128"/>
                  </a:moveTo>
                  <a:lnTo>
                    <a:pt x="16" y="288"/>
                  </a:lnTo>
                  <a:lnTo>
                    <a:pt x="16" y="304"/>
                  </a:lnTo>
                  <a:lnTo>
                    <a:pt x="24" y="472"/>
                  </a:lnTo>
                  <a:lnTo>
                    <a:pt x="32" y="488"/>
                  </a:lnTo>
                  <a:lnTo>
                    <a:pt x="56" y="488"/>
                  </a:lnTo>
                  <a:lnTo>
                    <a:pt x="72" y="488"/>
                  </a:lnTo>
                  <a:lnTo>
                    <a:pt x="96" y="488"/>
                  </a:lnTo>
                  <a:lnTo>
                    <a:pt x="96" y="464"/>
                  </a:lnTo>
                  <a:lnTo>
                    <a:pt x="104" y="328"/>
                  </a:lnTo>
                  <a:lnTo>
                    <a:pt x="104" y="288"/>
                  </a:lnTo>
                  <a:lnTo>
                    <a:pt x="104" y="264"/>
                  </a:lnTo>
                  <a:lnTo>
                    <a:pt x="112" y="112"/>
                  </a:lnTo>
                  <a:lnTo>
                    <a:pt x="128" y="64"/>
                  </a:lnTo>
                  <a:lnTo>
                    <a:pt x="128" y="32"/>
                  </a:lnTo>
                  <a:lnTo>
                    <a:pt x="112" y="0"/>
                  </a:lnTo>
                  <a:lnTo>
                    <a:pt x="8" y="0"/>
                  </a:lnTo>
                  <a:lnTo>
                    <a:pt x="0" y="128"/>
                  </a:lnTo>
                </a:path>
              </a:pathLst>
            </a:custGeom>
            <a:solidFill>
              <a:srgbClr val="D4AB82"/>
            </a:solidFill>
            <a:ln w="12700" cap="rnd">
              <a:solidFill>
                <a:srgbClr val="000000"/>
              </a:solidFill>
              <a:round/>
              <a:headEnd/>
              <a:tailEnd/>
            </a:ln>
          </p:spPr>
          <p:txBody>
            <a:bodyPr/>
            <a:lstStyle/>
            <a:p>
              <a:endParaRPr lang="en-US" dirty="0"/>
            </a:p>
          </p:txBody>
        </p:sp>
        <p:sp>
          <p:nvSpPr>
            <p:cNvPr id="27662" name="Freeform 14"/>
            <p:cNvSpPr>
              <a:spLocks/>
            </p:cNvSpPr>
            <p:nvPr/>
          </p:nvSpPr>
          <p:spPr bwMode="auto">
            <a:xfrm>
              <a:off x="1988" y="1104"/>
              <a:ext cx="97" cy="121"/>
            </a:xfrm>
            <a:custGeom>
              <a:avLst/>
              <a:gdLst>
                <a:gd name="T0" fmla="*/ 96 w 97"/>
                <a:gd name="T1" fmla="*/ 40 h 121"/>
                <a:gd name="T2" fmla="*/ 88 w 97"/>
                <a:gd name="T3" fmla="*/ 24 h 121"/>
                <a:gd name="T4" fmla="*/ 72 w 97"/>
                <a:gd name="T5" fmla="*/ 8 h 121"/>
                <a:gd name="T6" fmla="*/ 32 w 97"/>
                <a:gd name="T7" fmla="*/ 0 h 121"/>
                <a:gd name="T8" fmla="*/ 16 w 97"/>
                <a:gd name="T9" fmla="*/ 16 h 121"/>
                <a:gd name="T10" fmla="*/ 8 w 97"/>
                <a:gd name="T11" fmla="*/ 32 h 121"/>
                <a:gd name="T12" fmla="*/ 0 w 97"/>
                <a:gd name="T13" fmla="*/ 88 h 121"/>
                <a:gd name="T14" fmla="*/ 16 w 97"/>
                <a:gd name="T15" fmla="*/ 88 h 121"/>
                <a:gd name="T16" fmla="*/ 40 w 97"/>
                <a:gd name="T17" fmla="*/ 112 h 121"/>
                <a:gd name="T18" fmla="*/ 72 w 97"/>
                <a:gd name="T19" fmla="*/ 120 h 121"/>
                <a:gd name="T20" fmla="*/ 96 w 97"/>
                <a:gd name="T21" fmla="*/ 88 h 121"/>
                <a:gd name="T22" fmla="*/ 96 w 97"/>
                <a:gd name="T23" fmla="*/ 40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121"/>
                <a:gd name="T38" fmla="*/ 97 w 97"/>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121">
                  <a:moveTo>
                    <a:pt x="96" y="40"/>
                  </a:moveTo>
                  <a:lnTo>
                    <a:pt x="88" y="24"/>
                  </a:lnTo>
                  <a:lnTo>
                    <a:pt x="72" y="8"/>
                  </a:lnTo>
                  <a:lnTo>
                    <a:pt x="32" y="0"/>
                  </a:lnTo>
                  <a:lnTo>
                    <a:pt x="16" y="16"/>
                  </a:lnTo>
                  <a:lnTo>
                    <a:pt x="8" y="32"/>
                  </a:lnTo>
                  <a:lnTo>
                    <a:pt x="0" y="88"/>
                  </a:lnTo>
                  <a:lnTo>
                    <a:pt x="16" y="88"/>
                  </a:lnTo>
                  <a:lnTo>
                    <a:pt x="40" y="112"/>
                  </a:lnTo>
                  <a:lnTo>
                    <a:pt x="72" y="120"/>
                  </a:lnTo>
                  <a:lnTo>
                    <a:pt x="96" y="88"/>
                  </a:lnTo>
                  <a:lnTo>
                    <a:pt x="96" y="40"/>
                  </a:lnTo>
                </a:path>
              </a:pathLst>
            </a:custGeom>
            <a:solidFill>
              <a:srgbClr val="7D4A14"/>
            </a:solidFill>
            <a:ln w="12700" cap="rnd">
              <a:solidFill>
                <a:srgbClr val="000000"/>
              </a:solidFill>
              <a:round/>
              <a:headEnd/>
              <a:tailEnd/>
            </a:ln>
          </p:spPr>
          <p:txBody>
            <a:bodyPr/>
            <a:lstStyle/>
            <a:p>
              <a:endParaRPr lang="en-US" dirty="0"/>
            </a:p>
          </p:txBody>
        </p:sp>
        <p:sp>
          <p:nvSpPr>
            <p:cNvPr id="27663" name="Freeform 15"/>
            <p:cNvSpPr>
              <a:spLocks/>
            </p:cNvSpPr>
            <p:nvPr/>
          </p:nvSpPr>
          <p:spPr bwMode="auto">
            <a:xfrm>
              <a:off x="2036" y="1216"/>
              <a:ext cx="57" cy="25"/>
            </a:xfrm>
            <a:custGeom>
              <a:avLst/>
              <a:gdLst>
                <a:gd name="T0" fmla="*/ 8 w 57"/>
                <a:gd name="T1" fmla="*/ 24 h 25"/>
                <a:gd name="T2" fmla="*/ 56 w 57"/>
                <a:gd name="T3" fmla="*/ 16 h 25"/>
                <a:gd name="T4" fmla="*/ 48 w 57"/>
                <a:gd name="T5" fmla="*/ 0 h 25"/>
                <a:gd name="T6" fmla="*/ 0 w 57"/>
                <a:gd name="T7" fmla="*/ 8 h 25"/>
                <a:gd name="T8" fmla="*/ 0 w 57"/>
                <a:gd name="T9" fmla="*/ 24 h 25"/>
                <a:gd name="T10" fmla="*/ 8 w 57"/>
                <a:gd name="T11" fmla="*/ 24 h 25"/>
                <a:gd name="T12" fmla="*/ 0 60000 65536"/>
                <a:gd name="T13" fmla="*/ 0 60000 65536"/>
                <a:gd name="T14" fmla="*/ 0 60000 65536"/>
                <a:gd name="T15" fmla="*/ 0 60000 65536"/>
                <a:gd name="T16" fmla="*/ 0 60000 65536"/>
                <a:gd name="T17" fmla="*/ 0 60000 65536"/>
                <a:gd name="T18" fmla="*/ 0 w 57"/>
                <a:gd name="T19" fmla="*/ 0 h 25"/>
                <a:gd name="T20" fmla="*/ 57 w 5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7" h="25">
                  <a:moveTo>
                    <a:pt x="8" y="24"/>
                  </a:moveTo>
                  <a:lnTo>
                    <a:pt x="56" y="16"/>
                  </a:lnTo>
                  <a:lnTo>
                    <a:pt x="48" y="0"/>
                  </a:lnTo>
                  <a:lnTo>
                    <a:pt x="0" y="8"/>
                  </a:lnTo>
                  <a:lnTo>
                    <a:pt x="0" y="24"/>
                  </a:lnTo>
                  <a:lnTo>
                    <a:pt x="8" y="24"/>
                  </a:lnTo>
                </a:path>
              </a:pathLst>
            </a:custGeom>
            <a:solidFill>
              <a:srgbClr val="FFA2A4"/>
            </a:solidFill>
            <a:ln w="12700" cap="rnd">
              <a:solidFill>
                <a:srgbClr val="000000"/>
              </a:solidFill>
              <a:round/>
              <a:headEnd/>
              <a:tailEnd/>
            </a:ln>
          </p:spPr>
          <p:txBody>
            <a:bodyPr/>
            <a:lstStyle/>
            <a:p>
              <a:endParaRPr lang="en-US" dirty="0"/>
            </a:p>
          </p:txBody>
        </p:sp>
        <p:sp>
          <p:nvSpPr>
            <p:cNvPr id="27664" name="Freeform 16"/>
            <p:cNvSpPr>
              <a:spLocks/>
            </p:cNvSpPr>
            <p:nvPr/>
          </p:nvSpPr>
          <p:spPr bwMode="auto">
            <a:xfrm>
              <a:off x="1988" y="1096"/>
              <a:ext cx="113" cy="105"/>
            </a:xfrm>
            <a:custGeom>
              <a:avLst/>
              <a:gdLst>
                <a:gd name="T0" fmla="*/ 0 w 113"/>
                <a:gd name="T1" fmla="*/ 24 h 105"/>
                <a:gd name="T2" fmla="*/ 48 w 113"/>
                <a:gd name="T3" fmla="*/ 24 h 105"/>
                <a:gd name="T4" fmla="*/ 56 w 113"/>
                <a:gd name="T5" fmla="*/ 56 h 105"/>
                <a:gd name="T6" fmla="*/ 72 w 113"/>
                <a:gd name="T7" fmla="*/ 56 h 105"/>
                <a:gd name="T8" fmla="*/ 88 w 113"/>
                <a:gd name="T9" fmla="*/ 104 h 105"/>
                <a:gd name="T10" fmla="*/ 104 w 113"/>
                <a:gd name="T11" fmla="*/ 104 h 105"/>
                <a:gd name="T12" fmla="*/ 112 w 113"/>
                <a:gd name="T13" fmla="*/ 80 h 105"/>
                <a:gd name="T14" fmla="*/ 112 w 113"/>
                <a:gd name="T15" fmla="*/ 48 h 105"/>
                <a:gd name="T16" fmla="*/ 88 w 113"/>
                <a:gd name="T17" fmla="*/ 0 h 105"/>
                <a:gd name="T18" fmla="*/ 32 w 113"/>
                <a:gd name="T19" fmla="*/ 0 h 105"/>
                <a:gd name="T20" fmla="*/ 8 w 113"/>
                <a:gd name="T21" fmla="*/ 8 h 105"/>
                <a:gd name="T22" fmla="*/ 0 w 113"/>
                <a:gd name="T23" fmla="*/ 24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105"/>
                <a:gd name="T38" fmla="*/ 113 w 113"/>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105">
                  <a:moveTo>
                    <a:pt x="0" y="24"/>
                  </a:moveTo>
                  <a:lnTo>
                    <a:pt x="48" y="24"/>
                  </a:lnTo>
                  <a:lnTo>
                    <a:pt x="56" y="56"/>
                  </a:lnTo>
                  <a:lnTo>
                    <a:pt x="72" y="56"/>
                  </a:lnTo>
                  <a:lnTo>
                    <a:pt x="88" y="104"/>
                  </a:lnTo>
                  <a:lnTo>
                    <a:pt x="104" y="104"/>
                  </a:lnTo>
                  <a:lnTo>
                    <a:pt x="112" y="80"/>
                  </a:lnTo>
                  <a:lnTo>
                    <a:pt x="112" y="48"/>
                  </a:lnTo>
                  <a:lnTo>
                    <a:pt x="88" y="0"/>
                  </a:lnTo>
                  <a:lnTo>
                    <a:pt x="32" y="0"/>
                  </a:lnTo>
                  <a:lnTo>
                    <a:pt x="8" y="8"/>
                  </a:lnTo>
                  <a:lnTo>
                    <a:pt x="0" y="24"/>
                  </a:lnTo>
                </a:path>
              </a:pathLst>
            </a:custGeom>
            <a:solidFill>
              <a:srgbClr val="543519"/>
            </a:solidFill>
            <a:ln w="12700" cap="rnd">
              <a:solidFill>
                <a:srgbClr val="000000"/>
              </a:solidFill>
              <a:round/>
              <a:headEnd/>
              <a:tailEnd/>
            </a:ln>
          </p:spPr>
          <p:txBody>
            <a:bodyPr/>
            <a:lstStyle/>
            <a:p>
              <a:endParaRPr lang="en-US" dirty="0"/>
            </a:p>
          </p:txBody>
        </p:sp>
        <p:sp>
          <p:nvSpPr>
            <p:cNvPr id="27665" name="Freeform 17"/>
            <p:cNvSpPr>
              <a:spLocks/>
            </p:cNvSpPr>
            <p:nvPr/>
          </p:nvSpPr>
          <p:spPr bwMode="auto">
            <a:xfrm>
              <a:off x="1972" y="1208"/>
              <a:ext cx="121" cy="105"/>
            </a:xfrm>
            <a:custGeom>
              <a:avLst/>
              <a:gdLst>
                <a:gd name="T0" fmla="*/ 0 w 121"/>
                <a:gd name="T1" fmla="*/ 64 h 105"/>
                <a:gd name="T2" fmla="*/ 56 w 121"/>
                <a:gd name="T3" fmla="*/ 88 h 105"/>
                <a:gd name="T4" fmla="*/ 88 w 121"/>
                <a:gd name="T5" fmla="*/ 104 h 105"/>
                <a:gd name="T6" fmla="*/ 112 w 121"/>
                <a:gd name="T7" fmla="*/ 88 h 105"/>
                <a:gd name="T8" fmla="*/ 120 w 121"/>
                <a:gd name="T9" fmla="*/ 72 h 105"/>
                <a:gd name="T10" fmla="*/ 120 w 121"/>
                <a:gd name="T11" fmla="*/ 48 h 105"/>
                <a:gd name="T12" fmla="*/ 96 w 121"/>
                <a:gd name="T13" fmla="*/ 32 h 105"/>
                <a:gd name="T14" fmla="*/ 32 w 121"/>
                <a:gd name="T15" fmla="*/ 0 h 105"/>
                <a:gd name="T16" fmla="*/ 0 w 121"/>
                <a:gd name="T17" fmla="*/ 64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105"/>
                <a:gd name="T29" fmla="*/ 121 w 121"/>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105">
                  <a:moveTo>
                    <a:pt x="0" y="64"/>
                  </a:moveTo>
                  <a:lnTo>
                    <a:pt x="56" y="88"/>
                  </a:lnTo>
                  <a:lnTo>
                    <a:pt x="88" y="104"/>
                  </a:lnTo>
                  <a:lnTo>
                    <a:pt x="112" y="88"/>
                  </a:lnTo>
                  <a:lnTo>
                    <a:pt x="120" y="72"/>
                  </a:lnTo>
                  <a:lnTo>
                    <a:pt x="120" y="48"/>
                  </a:lnTo>
                  <a:lnTo>
                    <a:pt x="96" y="32"/>
                  </a:lnTo>
                  <a:lnTo>
                    <a:pt x="32" y="0"/>
                  </a:lnTo>
                  <a:lnTo>
                    <a:pt x="0" y="64"/>
                  </a:lnTo>
                </a:path>
              </a:pathLst>
            </a:custGeom>
            <a:solidFill>
              <a:srgbClr val="FF171C"/>
            </a:solidFill>
            <a:ln w="12700" cap="rnd">
              <a:solidFill>
                <a:srgbClr val="000000"/>
              </a:solidFill>
              <a:round/>
              <a:headEnd/>
              <a:tailEnd/>
            </a:ln>
          </p:spPr>
          <p:txBody>
            <a:bodyPr/>
            <a:lstStyle/>
            <a:p>
              <a:endParaRPr lang="en-US" dirty="0"/>
            </a:p>
          </p:txBody>
        </p:sp>
        <p:sp>
          <p:nvSpPr>
            <p:cNvPr id="27666" name="Freeform 18"/>
            <p:cNvSpPr>
              <a:spLocks/>
            </p:cNvSpPr>
            <p:nvPr/>
          </p:nvSpPr>
          <p:spPr bwMode="auto">
            <a:xfrm>
              <a:off x="1772" y="1112"/>
              <a:ext cx="17" cy="9"/>
            </a:xfrm>
            <a:custGeom>
              <a:avLst/>
              <a:gdLst>
                <a:gd name="T0" fmla="*/ 8 w 17"/>
                <a:gd name="T1" fmla="*/ 0 h 9"/>
                <a:gd name="T2" fmla="*/ 0 w 17"/>
                <a:gd name="T3" fmla="*/ 8 h 9"/>
                <a:gd name="T4" fmla="*/ 8 w 17"/>
                <a:gd name="T5" fmla="*/ 8 h 9"/>
                <a:gd name="T6" fmla="*/ 16 w 17"/>
                <a:gd name="T7" fmla="*/ 0 h 9"/>
                <a:gd name="T8" fmla="*/ 8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8" y="0"/>
                  </a:moveTo>
                  <a:lnTo>
                    <a:pt x="0" y="8"/>
                  </a:lnTo>
                  <a:lnTo>
                    <a:pt x="8" y="8"/>
                  </a:lnTo>
                  <a:lnTo>
                    <a:pt x="16" y="0"/>
                  </a:lnTo>
                  <a:lnTo>
                    <a:pt x="8" y="0"/>
                  </a:lnTo>
                </a:path>
              </a:pathLst>
            </a:custGeom>
            <a:solidFill>
              <a:srgbClr val="CCCCCC"/>
            </a:solidFill>
            <a:ln w="12700" cap="rnd">
              <a:solidFill>
                <a:srgbClr val="000000"/>
              </a:solidFill>
              <a:round/>
              <a:headEnd/>
              <a:tailEnd/>
            </a:ln>
          </p:spPr>
          <p:txBody>
            <a:bodyPr/>
            <a:lstStyle/>
            <a:p>
              <a:endParaRPr lang="en-US" dirty="0"/>
            </a:p>
          </p:txBody>
        </p:sp>
        <p:sp>
          <p:nvSpPr>
            <p:cNvPr id="27667" name="Freeform 19"/>
            <p:cNvSpPr>
              <a:spLocks/>
            </p:cNvSpPr>
            <p:nvPr/>
          </p:nvSpPr>
          <p:spPr bwMode="auto">
            <a:xfrm>
              <a:off x="1748" y="1088"/>
              <a:ext cx="265" cy="185"/>
            </a:xfrm>
            <a:custGeom>
              <a:avLst/>
              <a:gdLst>
                <a:gd name="T0" fmla="*/ 64 w 265"/>
                <a:gd name="T1" fmla="*/ 8 h 185"/>
                <a:gd name="T2" fmla="*/ 40 w 265"/>
                <a:gd name="T3" fmla="*/ 0 h 185"/>
                <a:gd name="T4" fmla="*/ 8 w 265"/>
                <a:gd name="T5" fmla="*/ 0 h 185"/>
                <a:gd name="T6" fmla="*/ 0 w 265"/>
                <a:gd name="T7" fmla="*/ 8 h 185"/>
                <a:gd name="T8" fmla="*/ 0 w 265"/>
                <a:gd name="T9" fmla="*/ 16 h 185"/>
                <a:gd name="T10" fmla="*/ 16 w 265"/>
                <a:gd name="T11" fmla="*/ 24 h 185"/>
                <a:gd name="T12" fmla="*/ 32 w 265"/>
                <a:gd name="T13" fmla="*/ 32 h 185"/>
                <a:gd name="T14" fmla="*/ 48 w 265"/>
                <a:gd name="T15" fmla="*/ 48 h 185"/>
                <a:gd name="T16" fmla="*/ 120 w 265"/>
                <a:gd name="T17" fmla="*/ 120 h 185"/>
                <a:gd name="T18" fmla="*/ 240 w 265"/>
                <a:gd name="T19" fmla="*/ 184 h 185"/>
                <a:gd name="T20" fmla="*/ 264 w 265"/>
                <a:gd name="T21" fmla="*/ 136 h 185"/>
                <a:gd name="T22" fmla="*/ 248 w 265"/>
                <a:gd name="T23" fmla="*/ 120 h 185"/>
                <a:gd name="T24" fmla="*/ 168 w 265"/>
                <a:gd name="T25" fmla="*/ 96 h 185"/>
                <a:gd name="T26" fmla="*/ 80 w 265"/>
                <a:gd name="T27" fmla="*/ 24 h 185"/>
                <a:gd name="T28" fmla="*/ 64 w 265"/>
                <a:gd name="T29" fmla="*/ 8 h 1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185"/>
                <a:gd name="T47" fmla="*/ 265 w 265"/>
                <a:gd name="T48" fmla="*/ 185 h 1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185">
                  <a:moveTo>
                    <a:pt x="64" y="8"/>
                  </a:moveTo>
                  <a:lnTo>
                    <a:pt x="40" y="0"/>
                  </a:lnTo>
                  <a:lnTo>
                    <a:pt x="8" y="0"/>
                  </a:lnTo>
                  <a:lnTo>
                    <a:pt x="0" y="8"/>
                  </a:lnTo>
                  <a:lnTo>
                    <a:pt x="0" y="16"/>
                  </a:lnTo>
                  <a:lnTo>
                    <a:pt x="16" y="24"/>
                  </a:lnTo>
                  <a:lnTo>
                    <a:pt x="32" y="32"/>
                  </a:lnTo>
                  <a:lnTo>
                    <a:pt x="48" y="48"/>
                  </a:lnTo>
                  <a:lnTo>
                    <a:pt x="120" y="120"/>
                  </a:lnTo>
                  <a:lnTo>
                    <a:pt x="240" y="184"/>
                  </a:lnTo>
                  <a:lnTo>
                    <a:pt x="264" y="136"/>
                  </a:lnTo>
                  <a:lnTo>
                    <a:pt x="248" y="120"/>
                  </a:lnTo>
                  <a:lnTo>
                    <a:pt x="168" y="96"/>
                  </a:lnTo>
                  <a:lnTo>
                    <a:pt x="80" y="24"/>
                  </a:lnTo>
                  <a:lnTo>
                    <a:pt x="64" y="8"/>
                  </a:lnTo>
                </a:path>
              </a:pathLst>
            </a:custGeom>
            <a:solidFill>
              <a:srgbClr val="7D4A14"/>
            </a:solidFill>
            <a:ln w="12700" cap="rnd">
              <a:solidFill>
                <a:srgbClr val="000000"/>
              </a:solidFill>
              <a:round/>
              <a:headEnd/>
              <a:tailEnd/>
            </a:ln>
          </p:spPr>
          <p:txBody>
            <a:bodyPr/>
            <a:lstStyle/>
            <a:p>
              <a:endParaRPr lang="en-US" dirty="0"/>
            </a:p>
          </p:txBody>
        </p:sp>
        <p:sp>
          <p:nvSpPr>
            <p:cNvPr id="27668" name="Freeform 20"/>
            <p:cNvSpPr>
              <a:spLocks/>
            </p:cNvSpPr>
            <p:nvPr/>
          </p:nvSpPr>
          <p:spPr bwMode="auto">
            <a:xfrm>
              <a:off x="1484" y="207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69" name="Freeform 21"/>
            <p:cNvSpPr>
              <a:spLocks/>
            </p:cNvSpPr>
            <p:nvPr/>
          </p:nvSpPr>
          <p:spPr bwMode="auto">
            <a:xfrm>
              <a:off x="1484" y="207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70" name="Freeform 22"/>
            <p:cNvSpPr>
              <a:spLocks/>
            </p:cNvSpPr>
            <p:nvPr/>
          </p:nvSpPr>
          <p:spPr bwMode="auto">
            <a:xfrm>
              <a:off x="1324" y="206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71" name="Freeform 23"/>
            <p:cNvSpPr>
              <a:spLocks/>
            </p:cNvSpPr>
            <p:nvPr/>
          </p:nvSpPr>
          <p:spPr bwMode="auto">
            <a:xfrm>
              <a:off x="1372" y="2672"/>
              <a:ext cx="153" cy="57"/>
            </a:xfrm>
            <a:custGeom>
              <a:avLst/>
              <a:gdLst>
                <a:gd name="T0" fmla="*/ 144 w 153"/>
                <a:gd name="T1" fmla="*/ 0 h 57"/>
                <a:gd name="T2" fmla="*/ 152 w 153"/>
                <a:gd name="T3" fmla="*/ 24 h 57"/>
                <a:gd name="T4" fmla="*/ 152 w 153"/>
                <a:gd name="T5" fmla="*/ 48 h 57"/>
                <a:gd name="T6" fmla="*/ 152 w 153"/>
                <a:gd name="T7" fmla="*/ 56 h 57"/>
                <a:gd name="T8" fmla="*/ 0 w 153"/>
                <a:gd name="T9" fmla="*/ 56 h 57"/>
                <a:gd name="T10" fmla="*/ 0 w 153"/>
                <a:gd name="T11" fmla="*/ 40 h 57"/>
                <a:gd name="T12" fmla="*/ 16 w 153"/>
                <a:gd name="T13" fmla="*/ 24 h 57"/>
                <a:gd name="T14" fmla="*/ 72 w 153"/>
                <a:gd name="T15" fmla="*/ 0 h 57"/>
                <a:gd name="T16" fmla="*/ 144 w 153"/>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57"/>
                <a:gd name="T29" fmla="*/ 153 w 153"/>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57">
                  <a:moveTo>
                    <a:pt x="144" y="0"/>
                  </a:moveTo>
                  <a:lnTo>
                    <a:pt x="152" y="24"/>
                  </a:lnTo>
                  <a:lnTo>
                    <a:pt x="152" y="48"/>
                  </a:lnTo>
                  <a:lnTo>
                    <a:pt x="152" y="56"/>
                  </a:lnTo>
                  <a:lnTo>
                    <a:pt x="0" y="56"/>
                  </a:lnTo>
                  <a:lnTo>
                    <a:pt x="0" y="40"/>
                  </a:lnTo>
                  <a:lnTo>
                    <a:pt x="16" y="24"/>
                  </a:lnTo>
                  <a:lnTo>
                    <a:pt x="72" y="0"/>
                  </a:lnTo>
                  <a:lnTo>
                    <a:pt x="144" y="0"/>
                  </a:lnTo>
                </a:path>
              </a:pathLst>
            </a:custGeom>
            <a:solidFill>
              <a:srgbClr val="666666"/>
            </a:solidFill>
            <a:ln w="12700" cap="rnd">
              <a:solidFill>
                <a:srgbClr val="000000"/>
              </a:solidFill>
              <a:round/>
              <a:headEnd/>
              <a:tailEnd/>
            </a:ln>
          </p:spPr>
          <p:txBody>
            <a:bodyPr/>
            <a:lstStyle/>
            <a:p>
              <a:endParaRPr lang="en-US" dirty="0"/>
            </a:p>
          </p:txBody>
        </p:sp>
        <p:sp>
          <p:nvSpPr>
            <p:cNvPr id="27672" name="Freeform 24"/>
            <p:cNvSpPr>
              <a:spLocks/>
            </p:cNvSpPr>
            <p:nvPr/>
          </p:nvSpPr>
          <p:spPr bwMode="auto">
            <a:xfrm>
              <a:off x="1420" y="1912"/>
              <a:ext cx="121" cy="313"/>
            </a:xfrm>
            <a:custGeom>
              <a:avLst/>
              <a:gdLst>
                <a:gd name="T0" fmla="*/ 80 w 121"/>
                <a:gd name="T1" fmla="*/ 0 h 313"/>
                <a:gd name="T2" fmla="*/ 56 w 121"/>
                <a:gd name="T3" fmla="*/ 0 h 313"/>
                <a:gd name="T4" fmla="*/ 16 w 121"/>
                <a:gd name="T5" fmla="*/ 48 h 313"/>
                <a:gd name="T6" fmla="*/ 8 w 121"/>
                <a:gd name="T7" fmla="*/ 88 h 313"/>
                <a:gd name="T8" fmla="*/ 0 w 121"/>
                <a:gd name="T9" fmla="*/ 168 h 313"/>
                <a:gd name="T10" fmla="*/ 16 w 121"/>
                <a:gd name="T11" fmla="*/ 264 h 313"/>
                <a:gd name="T12" fmla="*/ 24 w 121"/>
                <a:gd name="T13" fmla="*/ 296 h 313"/>
                <a:gd name="T14" fmla="*/ 56 w 121"/>
                <a:gd name="T15" fmla="*/ 312 h 313"/>
                <a:gd name="T16" fmla="*/ 80 w 121"/>
                <a:gd name="T17" fmla="*/ 312 h 313"/>
                <a:gd name="T18" fmla="*/ 104 w 121"/>
                <a:gd name="T19" fmla="*/ 296 h 313"/>
                <a:gd name="T20" fmla="*/ 120 w 121"/>
                <a:gd name="T21" fmla="*/ 264 h 313"/>
                <a:gd name="T22" fmla="*/ 112 w 121"/>
                <a:gd name="T23" fmla="*/ 40 h 313"/>
                <a:gd name="T24" fmla="*/ 104 w 121"/>
                <a:gd name="T25" fmla="*/ 8 h 313"/>
                <a:gd name="T26" fmla="*/ 80 w 121"/>
                <a:gd name="T27" fmla="*/ 0 h 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313"/>
                <a:gd name="T44" fmla="*/ 121 w 121"/>
                <a:gd name="T45" fmla="*/ 313 h 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313">
                  <a:moveTo>
                    <a:pt x="80" y="0"/>
                  </a:moveTo>
                  <a:lnTo>
                    <a:pt x="56" y="0"/>
                  </a:lnTo>
                  <a:lnTo>
                    <a:pt x="16" y="48"/>
                  </a:lnTo>
                  <a:lnTo>
                    <a:pt x="8" y="88"/>
                  </a:lnTo>
                  <a:lnTo>
                    <a:pt x="0" y="168"/>
                  </a:lnTo>
                  <a:lnTo>
                    <a:pt x="16" y="264"/>
                  </a:lnTo>
                  <a:lnTo>
                    <a:pt x="24" y="296"/>
                  </a:lnTo>
                  <a:lnTo>
                    <a:pt x="56" y="312"/>
                  </a:lnTo>
                  <a:lnTo>
                    <a:pt x="80" y="312"/>
                  </a:lnTo>
                  <a:lnTo>
                    <a:pt x="104" y="296"/>
                  </a:lnTo>
                  <a:lnTo>
                    <a:pt x="120" y="264"/>
                  </a:lnTo>
                  <a:lnTo>
                    <a:pt x="112" y="40"/>
                  </a:lnTo>
                  <a:lnTo>
                    <a:pt x="104" y="8"/>
                  </a:lnTo>
                  <a:lnTo>
                    <a:pt x="80" y="0"/>
                  </a:lnTo>
                </a:path>
              </a:pathLst>
            </a:custGeom>
            <a:solidFill>
              <a:srgbClr val="FF171C"/>
            </a:solidFill>
            <a:ln w="12700" cap="rnd">
              <a:solidFill>
                <a:srgbClr val="000000"/>
              </a:solidFill>
              <a:round/>
              <a:headEnd/>
              <a:tailEnd/>
            </a:ln>
          </p:spPr>
          <p:txBody>
            <a:bodyPr/>
            <a:lstStyle/>
            <a:p>
              <a:endParaRPr lang="en-US" dirty="0"/>
            </a:p>
          </p:txBody>
        </p:sp>
        <p:sp>
          <p:nvSpPr>
            <p:cNvPr id="27673" name="Freeform 25"/>
            <p:cNvSpPr>
              <a:spLocks/>
            </p:cNvSpPr>
            <p:nvPr/>
          </p:nvSpPr>
          <p:spPr bwMode="auto">
            <a:xfrm>
              <a:off x="1428" y="2176"/>
              <a:ext cx="121" cy="497"/>
            </a:xfrm>
            <a:custGeom>
              <a:avLst/>
              <a:gdLst>
                <a:gd name="T0" fmla="*/ 0 w 121"/>
                <a:gd name="T1" fmla="*/ 128 h 497"/>
                <a:gd name="T2" fmla="*/ 8 w 121"/>
                <a:gd name="T3" fmla="*/ 296 h 497"/>
                <a:gd name="T4" fmla="*/ 8 w 121"/>
                <a:gd name="T5" fmla="*/ 304 h 497"/>
                <a:gd name="T6" fmla="*/ 16 w 121"/>
                <a:gd name="T7" fmla="*/ 472 h 497"/>
                <a:gd name="T8" fmla="*/ 24 w 121"/>
                <a:gd name="T9" fmla="*/ 496 h 497"/>
                <a:gd name="T10" fmla="*/ 48 w 121"/>
                <a:gd name="T11" fmla="*/ 496 h 497"/>
                <a:gd name="T12" fmla="*/ 72 w 121"/>
                <a:gd name="T13" fmla="*/ 496 h 497"/>
                <a:gd name="T14" fmla="*/ 88 w 121"/>
                <a:gd name="T15" fmla="*/ 488 h 497"/>
                <a:gd name="T16" fmla="*/ 96 w 121"/>
                <a:gd name="T17" fmla="*/ 472 h 497"/>
                <a:gd name="T18" fmla="*/ 104 w 121"/>
                <a:gd name="T19" fmla="*/ 328 h 497"/>
                <a:gd name="T20" fmla="*/ 96 w 121"/>
                <a:gd name="T21" fmla="*/ 296 h 497"/>
                <a:gd name="T22" fmla="*/ 104 w 121"/>
                <a:gd name="T23" fmla="*/ 272 h 497"/>
                <a:gd name="T24" fmla="*/ 104 w 121"/>
                <a:gd name="T25" fmla="*/ 120 h 497"/>
                <a:gd name="T26" fmla="*/ 120 w 121"/>
                <a:gd name="T27" fmla="*/ 72 h 497"/>
                <a:gd name="T28" fmla="*/ 120 w 121"/>
                <a:gd name="T29" fmla="*/ 32 h 497"/>
                <a:gd name="T30" fmla="*/ 104 w 121"/>
                <a:gd name="T31" fmla="*/ 0 h 497"/>
                <a:gd name="T32" fmla="*/ 0 w 121"/>
                <a:gd name="T33" fmla="*/ 8 h 497"/>
                <a:gd name="T34" fmla="*/ 0 w 121"/>
                <a:gd name="T35" fmla="*/ 128 h 4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
                <a:gd name="T55" fmla="*/ 0 h 497"/>
                <a:gd name="T56" fmla="*/ 121 w 121"/>
                <a:gd name="T57" fmla="*/ 497 h 4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 h="497">
                  <a:moveTo>
                    <a:pt x="0" y="128"/>
                  </a:moveTo>
                  <a:lnTo>
                    <a:pt x="8" y="296"/>
                  </a:lnTo>
                  <a:lnTo>
                    <a:pt x="8" y="304"/>
                  </a:lnTo>
                  <a:lnTo>
                    <a:pt x="16" y="472"/>
                  </a:lnTo>
                  <a:lnTo>
                    <a:pt x="24" y="496"/>
                  </a:lnTo>
                  <a:lnTo>
                    <a:pt x="48" y="496"/>
                  </a:lnTo>
                  <a:lnTo>
                    <a:pt x="72" y="496"/>
                  </a:lnTo>
                  <a:lnTo>
                    <a:pt x="88" y="488"/>
                  </a:lnTo>
                  <a:lnTo>
                    <a:pt x="96" y="472"/>
                  </a:lnTo>
                  <a:lnTo>
                    <a:pt x="104" y="328"/>
                  </a:lnTo>
                  <a:lnTo>
                    <a:pt x="96" y="296"/>
                  </a:lnTo>
                  <a:lnTo>
                    <a:pt x="104" y="272"/>
                  </a:lnTo>
                  <a:lnTo>
                    <a:pt x="104" y="120"/>
                  </a:lnTo>
                  <a:lnTo>
                    <a:pt x="120" y="72"/>
                  </a:lnTo>
                  <a:lnTo>
                    <a:pt x="120" y="32"/>
                  </a:lnTo>
                  <a:lnTo>
                    <a:pt x="104" y="0"/>
                  </a:lnTo>
                  <a:lnTo>
                    <a:pt x="0" y="8"/>
                  </a:lnTo>
                  <a:lnTo>
                    <a:pt x="0" y="128"/>
                  </a:lnTo>
                </a:path>
              </a:pathLst>
            </a:custGeom>
            <a:solidFill>
              <a:srgbClr val="D4AB82"/>
            </a:solidFill>
            <a:ln w="12700" cap="rnd">
              <a:solidFill>
                <a:srgbClr val="000000"/>
              </a:solidFill>
              <a:round/>
              <a:headEnd/>
              <a:tailEnd/>
            </a:ln>
          </p:spPr>
          <p:txBody>
            <a:bodyPr/>
            <a:lstStyle/>
            <a:p>
              <a:endParaRPr lang="en-US" dirty="0"/>
            </a:p>
          </p:txBody>
        </p:sp>
        <p:sp>
          <p:nvSpPr>
            <p:cNvPr id="27674" name="Freeform 26"/>
            <p:cNvSpPr>
              <a:spLocks/>
            </p:cNvSpPr>
            <p:nvPr/>
          </p:nvSpPr>
          <p:spPr bwMode="auto">
            <a:xfrm>
              <a:off x="1420" y="1792"/>
              <a:ext cx="105" cy="113"/>
            </a:xfrm>
            <a:custGeom>
              <a:avLst/>
              <a:gdLst>
                <a:gd name="T0" fmla="*/ 104 w 105"/>
                <a:gd name="T1" fmla="*/ 40 h 113"/>
                <a:gd name="T2" fmla="*/ 88 w 105"/>
                <a:gd name="T3" fmla="*/ 16 h 113"/>
                <a:gd name="T4" fmla="*/ 72 w 105"/>
                <a:gd name="T5" fmla="*/ 0 h 113"/>
                <a:gd name="T6" fmla="*/ 32 w 105"/>
                <a:gd name="T7" fmla="*/ 0 h 113"/>
                <a:gd name="T8" fmla="*/ 16 w 105"/>
                <a:gd name="T9" fmla="*/ 8 h 113"/>
                <a:gd name="T10" fmla="*/ 8 w 105"/>
                <a:gd name="T11" fmla="*/ 32 h 113"/>
                <a:gd name="T12" fmla="*/ 0 w 105"/>
                <a:gd name="T13" fmla="*/ 80 h 113"/>
                <a:gd name="T14" fmla="*/ 16 w 105"/>
                <a:gd name="T15" fmla="*/ 88 h 113"/>
                <a:gd name="T16" fmla="*/ 40 w 105"/>
                <a:gd name="T17" fmla="*/ 112 h 113"/>
                <a:gd name="T18" fmla="*/ 72 w 105"/>
                <a:gd name="T19" fmla="*/ 112 h 113"/>
                <a:gd name="T20" fmla="*/ 104 w 105"/>
                <a:gd name="T21" fmla="*/ 80 h 113"/>
                <a:gd name="T22" fmla="*/ 104 w 105"/>
                <a:gd name="T23" fmla="*/ 40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13"/>
                <a:gd name="T38" fmla="*/ 105 w 105"/>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13">
                  <a:moveTo>
                    <a:pt x="104" y="40"/>
                  </a:moveTo>
                  <a:lnTo>
                    <a:pt x="88" y="16"/>
                  </a:lnTo>
                  <a:lnTo>
                    <a:pt x="72" y="0"/>
                  </a:lnTo>
                  <a:lnTo>
                    <a:pt x="32" y="0"/>
                  </a:lnTo>
                  <a:lnTo>
                    <a:pt x="16" y="8"/>
                  </a:lnTo>
                  <a:lnTo>
                    <a:pt x="8" y="32"/>
                  </a:lnTo>
                  <a:lnTo>
                    <a:pt x="0" y="80"/>
                  </a:lnTo>
                  <a:lnTo>
                    <a:pt x="16" y="88"/>
                  </a:lnTo>
                  <a:lnTo>
                    <a:pt x="40" y="112"/>
                  </a:lnTo>
                  <a:lnTo>
                    <a:pt x="72" y="112"/>
                  </a:lnTo>
                  <a:lnTo>
                    <a:pt x="104" y="80"/>
                  </a:lnTo>
                  <a:lnTo>
                    <a:pt x="104" y="40"/>
                  </a:lnTo>
                </a:path>
              </a:pathLst>
            </a:custGeom>
            <a:solidFill>
              <a:srgbClr val="7D4A14"/>
            </a:solidFill>
            <a:ln w="12700" cap="rnd">
              <a:solidFill>
                <a:srgbClr val="000000"/>
              </a:solidFill>
              <a:round/>
              <a:headEnd/>
              <a:tailEnd/>
            </a:ln>
          </p:spPr>
          <p:txBody>
            <a:bodyPr/>
            <a:lstStyle/>
            <a:p>
              <a:endParaRPr lang="en-US" dirty="0"/>
            </a:p>
          </p:txBody>
        </p:sp>
        <p:sp>
          <p:nvSpPr>
            <p:cNvPr id="27675" name="Freeform 27"/>
            <p:cNvSpPr>
              <a:spLocks/>
            </p:cNvSpPr>
            <p:nvPr/>
          </p:nvSpPr>
          <p:spPr bwMode="auto">
            <a:xfrm>
              <a:off x="1140" y="1912"/>
              <a:ext cx="297" cy="81"/>
            </a:xfrm>
            <a:custGeom>
              <a:avLst/>
              <a:gdLst>
                <a:gd name="T0" fmla="*/ 64 w 297"/>
                <a:gd name="T1" fmla="*/ 8 h 81"/>
                <a:gd name="T2" fmla="*/ 32 w 297"/>
                <a:gd name="T3" fmla="*/ 0 h 81"/>
                <a:gd name="T4" fmla="*/ 32 w 297"/>
                <a:gd name="T5" fmla="*/ 8 h 81"/>
                <a:gd name="T6" fmla="*/ 0 w 297"/>
                <a:gd name="T7" fmla="*/ 0 h 81"/>
                <a:gd name="T8" fmla="*/ 24 w 297"/>
                <a:gd name="T9" fmla="*/ 40 h 81"/>
                <a:gd name="T10" fmla="*/ 48 w 297"/>
                <a:gd name="T11" fmla="*/ 56 h 81"/>
                <a:gd name="T12" fmla="*/ 64 w 297"/>
                <a:gd name="T13" fmla="*/ 48 h 81"/>
                <a:gd name="T14" fmla="*/ 168 w 297"/>
                <a:gd name="T15" fmla="*/ 80 h 81"/>
                <a:gd name="T16" fmla="*/ 296 w 297"/>
                <a:gd name="T17" fmla="*/ 80 h 81"/>
                <a:gd name="T18" fmla="*/ 296 w 297"/>
                <a:gd name="T19" fmla="*/ 24 h 81"/>
                <a:gd name="T20" fmla="*/ 272 w 297"/>
                <a:gd name="T21" fmla="*/ 24 h 81"/>
                <a:gd name="T22" fmla="*/ 192 w 297"/>
                <a:gd name="T23" fmla="*/ 32 h 81"/>
                <a:gd name="T24" fmla="*/ 80 w 297"/>
                <a:gd name="T25" fmla="*/ 16 h 81"/>
                <a:gd name="T26" fmla="*/ 64 w 297"/>
                <a:gd name="T27" fmla="*/ 8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7"/>
                <a:gd name="T43" fmla="*/ 0 h 81"/>
                <a:gd name="T44" fmla="*/ 297 w 297"/>
                <a:gd name="T45" fmla="*/ 81 h 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7" h="81">
                  <a:moveTo>
                    <a:pt x="64" y="8"/>
                  </a:moveTo>
                  <a:lnTo>
                    <a:pt x="32" y="0"/>
                  </a:lnTo>
                  <a:lnTo>
                    <a:pt x="32" y="8"/>
                  </a:lnTo>
                  <a:lnTo>
                    <a:pt x="0" y="0"/>
                  </a:lnTo>
                  <a:lnTo>
                    <a:pt x="24" y="40"/>
                  </a:lnTo>
                  <a:lnTo>
                    <a:pt x="48" y="56"/>
                  </a:lnTo>
                  <a:lnTo>
                    <a:pt x="64" y="48"/>
                  </a:lnTo>
                  <a:lnTo>
                    <a:pt x="168" y="80"/>
                  </a:lnTo>
                  <a:lnTo>
                    <a:pt x="296" y="80"/>
                  </a:lnTo>
                  <a:lnTo>
                    <a:pt x="296" y="24"/>
                  </a:lnTo>
                  <a:lnTo>
                    <a:pt x="272" y="24"/>
                  </a:lnTo>
                  <a:lnTo>
                    <a:pt x="192" y="32"/>
                  </a:lnTo>
                  <a:lnTo>
                    <a:pt x="80" y="16"/>
                  </a:lnTo>
                  <a:lnTo>
                    <a:pt x="64" y="8"/>
                  </a:lnTo>
                </a:path>
              </a:pathLst>
            </a:custGeom>
            <a:solidFill>
              <a:srgbClr val="7D4A14"/>
            </a:solidFill>
            <a:ln w="12700" cap="rnd">
              <a:solidFill>
                <a:srgbClr val="000000"/>
              </a:solidFill>
              <a:round/>
              <a:headEnd/>
              <a:tailEnd/>
            </a:ln>
          </p:spPr>
          <p:txBody>
            <a:bodyPr/>
            <a:lstStyle/>
            <a:p>
              <a:endParaRPr lang="en-US" dirty="0"/>
            </a:p>
          </p:txBody>
        </p:sp>
        <p:sp>
          <p:nvSpPr>
            <p:cNvPr id="27676" name="Freeform 28"/>
            <p:cNvSpPr>
              <a:spLocks/>
            </p:cNvSpPr>
            <p:nvPr/>
          </p:nvSpPr>
          <p:spPr bwMode="auto">
            <a:xfrm>
              <a:off x="1468" y="1896"/>
              <a:ext cx="57" cy="25"/>
            </a:xfrm>
            <a:custGeom>
              <a:avLst/>
              <a:gdLst>
                <a:gd name="T0" fmla="*/ 8 w 57"/>
                <a:gd name="T1" fmla="*/ 24 h 25"/>
                <a:gd name="T2" fmla="*/ 56 w 57"/>
                <a:gd name="T3" fmla="*/ 16 h 25"/>
                <a:gd name="T4" fmla="*/ 56 w 57"/>
                <a:gd name="T5" fmla="*/ 0 h 25"/>
                <a:gd name="T6" fmla="*/ 8 w 57"/>
                <a:gd name="T7" fmla="*/ 8 h 25"/>
                <a:gd name="T8" fmla="*/ 0 w 57"/>
                <a:gd name="T9" fmla="*/ 24 h 25"/>
                <a:gd name="T10" fmla="*/ 8 w 57"/>
                <a:gd name="T11" fmla="*/ 24 h 25"/>
                <a:gd name="T12" fmla="*/ 0 60000 65536"/>
                <a:gd name="T13" fmla="*/ 0 60000 65536"/>
                <a:gd name="T14" fmla="*/ 0 60000 65536"/>
                <a:gd name="T15" fmla="*/ 0 60000 65536"/>
                <a:gd name="T16" fmla="*/ 0 60000 65536"/>
                <a:gd name="T17" fmla="*/ 0 60000 65536"/>
                <a:gd name="T18" fmla="*/ 0 w 57"/>
                <a:gd name="T19" fmla="*/ 0 h 25"/>
                <a:gd name="T20" fmla="*/ 57 w 5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7" h="25">
                  <a:moveTo>
                    <a:pt x="8" y="24"/>
                  </a:moveTo>
                  <a:lnTo>
                    <a:pt x="56" y="16"/>
                  </a:lnTo>
                  <a:lnTo>
                    <a:pt x="56" y="0"/>
                  </a:lnTo>
                  <a:lnTo>
                    <a:pt x="8" y="8"/>
                  </a:lnTo>
                  <a:lnTo>
                    <a:pt x="0" y="24"/>
                  </a:lnTo>
                  <a:lnTo>
                    <a:pt x="8" y="24"/>
                  </a:lnTo>
                </a:path>
              </a:pathLst>
            </a:custGeom>
            <a:solidFill>
              <a:srgbClr val="FFA2A4"/>
            </a:solidFill>
            <a:ln w="12700" cap="rnd">
              <a:solidFill>
                <a:srgbClr val="000000"/>
              </a:solidFill>
              <a:round/>
              <a:headEnd/>
              <a:tailEnd/>
            </a:ln>
          </p:spPr>
          <p:txBody>
            <a:bodyPr/>
            <a:lstStyle/>
            <a:p>
              <a:endParaRPr lang="en-US" dirty="0"/>
            </a:p>
          </p:txBody>
        </p:sp>
        <p:sp>
          <p:nvSpPr>
            <p:cNvPr id="27677" name="Freeform 29"/>
            <p:cNvSpPr>
              <a:spLocks/>
            </p:cNvSpPr>
            <p:nvPr/>
          </p:nvSpPr>
          <p:spPr bwMode="auto">
            <a:xfrm>
              <a:off x="1420" y="1928"/>
              <a:ext cx="113" cy="73"/>
            </a:xfrm>
            <a:custGeom>
              <a:avLst/>
              <a:gdLst>
                <a:gd name="T0" fmla="*/ 8 w 113"/>
                <a:gd name="T1" fmla="*/ 72 h 73"/>
                <a:gd name="T2" fmla="*/ 64 w 113"/>
                <a:gd name="T3" fmla="*/ 64 h 73"/>
                <a:gd name="T4" fmla="*/ 104 w 113"/>
                <a:gd name="T5" fmla="*/ 64 h 73"/>
                <a:gd name="T6" fmla="*/ 112 w 113"/>
                <a:gd name="T7" fmla="*/ 40 h 73"/>
                <a:gd name="T8" fmla="*/ 112 w 113"/>
                <a:gd name="T9" fmla="*/ 24 h 73"/>
                <a:gd name="T10" fmla="*/ 104 w 113"/>
                <a:gd name="T11" fmla="*/ 0 h 73"/>
                <a:gd name="T12" fmla="*/ 72 w 113"/>
                <a:gd name="T13" fmla="*/ 0 h 73"/>
                <a:gd name="T14" fmla="*/ 0 w 113"/>
                <a:gd name="T15" fmla="*/ 0 h 73"/>
                <a:gd name="T16" fmla="*/ 8 w 113"/>
                <a:gd name="T17" fmla="*/ 72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3"/>
                <a:gd name="T28" fmla="*/ 0 h 73"/>
                <a:gd name="T29" fmla="*/ 113 w 113"/>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3" h="73">
                  <a:moveTo>
                    <a:pt x="8" y="72"/>
                  </a:moveTo>
                  <a:lnTo>
                    <a:pt x="64" y="64"/>
                  </a:lnTo>
                  <a:lnTo>
                    <a:pt x="104" y="64"/>
                  </a:lnTo>
                  <a:lnTo>
                    <a:pt x="112" y="40"/>
                  </a:lnTo>
                  <a:lnTo>
                    <a:pt x="112" y="24"/>
                  </a:lnTo>
                  <a:lnTo>
                    <a:pt x="104" y="0"/>
                  </a:lnTo>
                  <a:lnTo>
                    <a:pt x="72" y="0"/>
                  </a:lnTo>
                  <a:lnTo>
                    <a:pt x="0" y="0"/>
                  </a:lnTo>
                  <a:lnTo>
                    <a:pt x="8" y="72"/>
                  </a:lnTo>
                </a:path>
              </a:pathLst>
            </a:custGeom>
            <a:solidFill>
              <a:srgbClr val="FF171C"/>
            </a:solidFill>
            <a:ln w="12700" cap="rnd">
              <a:solidFill>
                <a:srgbClr val="000000"/>
              </a:solidFill>
              <a:round/>
              <a:headEnd/>
              <a:tailEnd/>
            </a:ln>
          </p:spPr>
          <p:txBody>
            <a:bodyPr/>
            <a:lstStyle/>
            <a:p>
              <a:endParaRPr lang="en-US" dirty="0"/>
            </a:p>
          </p:txBody>
        </p:sp>
        <p:sp>
          <p:nvSpPr>
            <p:cNvPr id="27678" name="Freeform 30"/>
            <p:cNvSpPr>
              <a:spLocks/>
            </p:cNvSpPr>
            <p:nvPr/>
          </p:nvSpPr>
          <p:spPr bwMode="auto">
            <a:xfrm>
              <a:off x="1428" y="1776"/>
              <a:ext cx="113" cy="113"/>
            </a:xfrm>
            <a:custGeom>
              <a:avLst/>
              <a:gdLst>
                <a:gd name="T0" fmla="*/ 0 w 113"/>
                <a:gd name="T1" fmla="*/ 24 h 113"/>
                <a:gd name="T2" fmla="*/ 40 w 113"/>
                <a:gd name="T3" fmla="*/ 24 h 113"/>
                <a:gd name="T4" fmla="*/ 48 w 113"/>
                <a:gd name="T5" fmla="*/ 64 h 113"/>
                <a:gd name="T6" fmla="*/ 64 w 113"/>
                <a:gd name="T7" fmla="*/ 56 h 113"/>
                <a:gd name="T8" fmla="*/ 80 w 113"/>
                <a:gd name="T9" fmla="*/ 112 h 113"/>
                <a:gd name="T10" fmla="*/ 96 w 113"/>
                <a:gd name="T11" fmla="*/ 104 h 113"/>
                <a:gd name="T12" fmla="*/ 104 w 113"/>
                <a:gd name="T13" fmla="*/ 88 h 113"/>
                <a:gd name="T14" fmla="*/ 112 w 113"/>
                <a:gd name="T15" fmla="*/ 56 h 113"/>
                <a:gd name="T16" fmla="*/ 88 w 113"/>
                <a:gd name="T17" fmla="*/ 0 h 113"/>
                <a:gd name="T18" fmla="*/ 24 w 113"/>
                <a:gd name="T19" fmla="*/ 0 h 113"/>
                <a:gd name="T20" fmla="*/ 0 w 113"/>
                <a:gd name="T21" fmla="*/ 8 h 113"/>
                <a:gd name="T22" fmla="*/ 0 w 113"/>
                <a:gd name="T23" fmla="*/ 24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113"/>
                <a:gd name="T38" fmla="*/ 113 w 113"/>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113">
                  <a:moveTo>
                    <a:pt x="0" y="24"/>
                  </a:moveTo>
                  <a:lnTo>
                    <a:pt x="40" y="24"/>
                  </a:lnTo>
                  <a:lnTo>
                    <a:pt x="48" y="64"/>
                  </a:lnTo>
                  <a:lnTo>
                    <a:pt x="64" y="56"/>
                  </a:lnTo>
                  <a:lnTo>
                    <a:pt x="80" y="112"/>
                  </a:lnTo>
                  <a:lnTo>
                    <a:pt x="96" y="104"/>
                  </a:lnTo>
                  <a:lnTo>
                    <a:pt x="104" y="88"/>
                  </a:lnTo>
                  <a:lnTo>
                    <a:pt x="112" y="56"/>
                  </a:lnTo>
                  <a:lnTo>
                    <a:pt x="88" y="0"/>
                  </a:lnTo>
                  <a:lnTo>
                    <a:pt x="24" y="0"/>
                  </a:lnTo>
                  <a:lnTo>
                    <a:pt x="0" y="8"/>
                  </a:lnTo>
                  <a:lnTo>
                    <a:pt x="0" y="24"/>
                  </a:lnTo>
                </a:path>
              </a:pathLst>
            </a:custGeom>
            <a:solidFill>
              <a:srgbClr val="543519"/>
            </a:solidFill>
            <a:ln w="12700" cap="rnd">
              <a:solidFill>
                <a:srgbClr val="000000"/>
              </a:solidFill>
              <a:round/>
              <a:headEnd/>
              <a:tailEnd/>
            </a:ln>
          </p:spPr>
          <p:txBody>
            <a:bodyPr/>
            <a:lstStyle/>
            <a:p>
              <a:endParaRPr lang="en-US" dirty="0"/>
            </a:p>
          </p:txBody>
        </p:sp>
        <p:sp>
          <p:nvSpPr>
            <p:cNvPr id="27679" name="Freeform 31"/>
            <p:cNvSpPr>
              <a:spLocks/>
            </p:cNvSpPr>
            <p:nvPr/>
          </p:nvSpPr>
          <p:spPr bwMode="auto">
            <a:xfrm>
              <a:off x="2004" y="2872"/>
              <a:ext cx="209" cy="481"/>
            </a:xfrm>
            <a:custGeom>
              <a:avLst/>
              <a:gdLst>
                <a:gd name="T0" fmla="*/ 56 w 209"/>
                <a:gd name="T1" fmla="*/ 104 h 481"/>
                <a:gd name="T2" fmla="*/ 24 w 209"/>
                <a:gd name="T3" fmla="*/ 168 h 481"/>
                <a:gd name="T4" fmla="*/ 0 w 209"/>
                <a:gd name="T5" fmla="*/ 224 h 481"/>
                <a:gd name="T6" fmla="*/ 0 w 209"/>
                <a:gd name="T7" fmla="*/ 280 h 481"/>
                <a:gd name="T8" fmla="*/ 0 w 209"/>
                <a:gd name="T9" fmla="*/ 288 h 481"/>
                <a:gd name="T10" fmla="*/ 8 w 209"/>
                <a:gd name="T11" fmla="*/ 456 h 481"/>
                <a:gd name="T12" fmla="*/ 16 w 209"/>
                <a:gd name="T13" fmla="*/ 480 h 481"/>
                <a:gd name="T14" fmla="*/ 40 w 209"/>
                <a:gd name="T15" fmla="*/ 480 h 481"/>
                <a:gd name="T16" fmla="*/ 56 w 209"/>
                <a:gd name="T17" fmla="*/ 480 h 481"/>
                <a:gd name="T18" fmla="*/ 80 w 209"/>
                <a:gd name="T19" fmla="*/ 480 h 481"/>
                <a:gd name="T20" fmla="*/ 80 w 209"/>
                <a:gd name="T21" fmla="*/ 456 h 481"/>
                <a:gd name="T22" fmla="*/ 96 w 209"/>
                <a:gd name="T23" fmla="*/ 320 h 481"/>
                <a:gd name="T24" fmla="*/ 88 w 209"/>
                <a:gd name="T25" fmla="*/ 280 h 481"/>
                <a:gd name="T26" fmla="*/ 160 w 209"/>
                <a:gd name="T27" fmla="*/ 144 h 481"/>
                <a:gd name="T28" fmla="*/ 192 w 209"/>
                <a:gd name="T29" fmla="*/ 104 h 481"/>
                <a:gd name="T30" fmla="*/ 208 w 209"/>
                <a:gd name="T31" fmla="*/ 40 h 481"/>
                <a:gd name="T32" fmla="*/ 120 w 209"/>
                <a:gd name="T33" fmla="*/ 0 h 481"/>
                <a:gd name="T34" fmla="*/ 56 w 209"/>
                <a:gd name="T35" fmla="*/ 104 h 4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9"/>
                <a:gd name="T55" fmla="*/ 0 h 481"/>
                <a:gd name="T56" fmla="*/ 209 w 209"/>
                <a:gd name="T57" fmla="*/ 481 h 4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9" h="481">
                  <a:moveTo>
                    <a:pt x="56" y="104"/>
                  </a:moveTo>
                  <a:lnTo>
                    <a:pt x="24" y="168"/>
                  </a:lnTo>
                  <a:lnTo>
                    <a:pt x="0" y="224"/>
                  </a:lnTo>
                  <a:lnTo>
                    <a:pt x="0" y="280"/>
                  </a:lnTo>
                  <a:lnTo>
                    <a:pt x="0" y="288"/>
                  </a:lnTo>
                  <a:lnTo>
                    <a:pt x="8" y="456"/>
                  </a:lnTo>
                  <a:lnTo>
                    <a:pt x="16" y="480"/>
                  </a:lnTo>
                  <a:lnTo>
                    <a:pt x="40" y="480"/>
                  </a:lnTo>
                  <a:lnTo>
                    <a:pt x="56" y="480"/>
                  </a:lnTo>
                  <a:lnTo>
                    <a:pt x="80" y="480"/>
                  </a:lnTo>
                  <a:lnTo>
                    <a:pt x="80" y="456"/>
                  </a:lnTo>
                  <a:lnTo>
                    <a:pt x="96" y="320"/>
                  </a:lnTo>
                  <a:lnTo>
                    <a:pt x="88" y="280"/>
                  </a:lnTo>
                  <a:lnTo>
                    <a:pt x="160" y="144"/>
                  </a:lnTo>
                  <a:lnTo>
                    <a:pt x="192" y="104"/>
                  </a:lnTo>
                  <a:lnTo>
                    <a:pt x="208" y="40"/>
                  </a:lnTo>
                  <a:lnTo>
                    <a:pt x="120" y="0"/>
                  </a:lnTo>
                  <a:lnTo>
                    <a:pt x="56" y="104"/>
                  </a:lnTo>
                </a:path>
              </a:pathLst>
            </a:custGeom>
            <a:solidFill>
              <a:srgbClr val="DDBC9B"/>
            </a:solidFill>
            <a:ln w="12700" cap="rnd">
              <a:solidFill>
                <a:srgbClr val="000000"/>
              </a:solidFill>
              <a:round/>
              <a:headEnd/>
              <a:tailEnd/>
            </a:ln>
          </p:spPr>
          <p:txBody>
            <a:bodyPr/>
            <a:lstStyle/>
            <a:p>
              <a:endParaRPr lang="en-US" dirty="0"/>
            </a:p>
          </p:txBody>
        </p:sp>
        <p:sp>
          <p:nvSpPr>
            <p:cNvPr id="27680" name="Freeform 32"/>
            <p:cNvSpPr>
              <a:spLocks/>
            </p:cNvSpPr>
            <p:nvPr/>
          </p:nvSpPr>
          <p:spPr bwMode="auto">
            <a:xfrm>
              <a:off x="1972" y="2688"/>
              <a:ext cx="201" cy="273"/>
            </a:xfrm>
            <a:custGeom>
              <a:avLst/>
              <a:gdLst>
                <a:gd name="T0" fmla="*/ 64 w 201"/>
                <a:gd name="T1" fmla="*/ 216 h 273"/>
                <a:gd name="T2" fmla="*/ 16 w 201"/>
                <a:gd name="T3" fmla="*/ 256 h 273"/>
                <a:gd name="T4" fmla="*/ 32 w 201"/>
                <a:gd name="T5" fmla="*/ 248 h 273"/>
                <a:gd name="T6" fmla="*/ 0 w 201"/>
                <a:gd name="T7" fmla="*/ 256 h 273"/>
                <a:gd name="T8" fmla="*/ 24 w 201"/>
                <a:gd name="T9" fmla="*/ 272 h 273"/>
                <a:gd name="T10" fmla="*/ 56 w 201"/>
                <a:gd name="T11" fmla="*/ 264 h 273"/>
                <a:gd name="T12" fmla="*/ 80 w 201"/>
                <a:gd name="T13" fmla="*/ 240 h 273"/>
                <a:gd name="T14" fmla="*/ 88 w 201"/>
                <a:gd name="T15" fmla="*/ 232 h 273"/>
                <a:gd name="T16" fmla="*/ 200 w 201"/>
                <a:gd name="T17" fmla="*/ 128 h 273"/>
                <a:gd name="T18" fmla="*/ 168 w 201"/>
                <a:gd name="T19" fmla="*/ 72 h 273"/>
                <a:gd name="T20" fmla="*/ 192 w 201"/>
                <a:gd name="T21" fmla="*/ 104 h 273"/>
                <a:gd name="T22" fmla="*/ 120 w 201"/>
                <a:gd name="T23" fmla="*/ 0 h 273"/>
                <a:gd name="T24" fmla="*/ 80 w 201"/>
                <a:gd name="T25" fmla="*/ 32 h 273"/>
                <a:gd name="T26" fmla="*/ 112 w 201"/>
                <a:gd name="T27" fmla="*/ 80 h 273"/>
                <a:gd name="T28" fmla="*/ 136 w 201"/>
                <a:gd name="T29" fmla="*/ 120 h 273"/>
                <a:gd name="T30" fmla="*/ 72 w 201"/>
                <a:gd name="T31" fmla="*/ 200 h 273"/>
                <a:gd name="T32" fmla="*/ 64 w 201"/>
                <a:gd name="T33" fmla="*/ 216 h 2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273"/>
                <a:gd name="T53" fmla="*/ 201 w 201"/>
                <a:gd name="T54" fmla="*/ 273 h 2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273">
                  <a:moveTo>
                    <a:pt x="64" y="216"/>
                  </a:moveTo>
                  <a:lnTo>
                    <a:pt x="16" y="256"/>
                  </a:lnTo>
                  <a:lnTo>
                    <a:pt x="32" y="248"/>
                  </a:lnTo>
                  <a:lnTo>
                    <a:pt x="0" y="256"/>
                  </a:lnTo>
                  <a:lnTo>
                    <a:pt x="24" y="272"/>
                  </a:lnTo>
                  <a:lnTo>
                    <a:pt x="56" y="264"/>
                  </a:lnTo>
                  <a:lnTo>
                    <a:pt x="80" y="240"/>
                  </a:lnTo>
                  <a:lnTo>
                    <a:pt x="88" y="232"/>
                  </a:lnTo>
                  <a:lnTo>
                    <a:pt x="200" y="128"/>
                  </a:lnTo>
                  <a:lnTo>
                    <a:pt x="168" y="72"/>
                  </a:lnTo>
                  <a:lnTo>
                    <a:pt x="192" y="104"/>
                  </a:lnTo>
                  <a:lnTo>
                    <a:pt x="120" y="0"/>
                  </a:lnTo>
                  <a:lnTo>
                    <a:pt x="80" y="32"/>
                  </a:lnTo>
                  <a:lnTo>
                    <a:pt x="112" y="80"/>
                  </a:lnTo>
                  <a:lnTo>
                    <a:pt x="136" y="120"/>
                  </a:lnTo>
                  <a:lnTo>
                    <a:pt x="72" y="200"/>
                  </a:lnTo>
                  <a:lnTo>
                    <a:pt x="64" y="216"/>
                  </a:lnTo>
                </a:path>
              </a:pathLst>
            </a:custGeom>
            <a:solidFill>
              <a:srgbClr val="7D4A14"/>
            </a:solidFill>
            <a:ln w="12700" cap="rnd">
              <a:solidFill>
                <a:srgbClr val="000000"/>
              </a:solidFill>
              <a:round/>
              <a:headEnd/>
              <a:tailEnd/>
            </a:ln>
          </p:spPr>
          <p:txBody>
            <a:bodyPr/>
            <a:lstStyle/>
            <a:p>
              <a:endParaRPr lang="en-US" dirty="0"/>
            </a:p>
          </p:txBody>
        </p:sp>
        <p:sp>
          <p:nvSpPr>
            <p:cNvPr id="27681" name="Freeform 33"/>
            <p:cNvSpPr>
              <a:spLocks/>
            </p:cNvSpPr>
            <p:nvPr/>
          </p:nvSpPr>
          <p:spPr bwMode="auto">
            <a:xfrm>
              <a:off x="1996" y="2616"/>
              <a:ext cx="217" cy="313"/>
            </a:xfrm>
            <a:custGeom>
              <a:avLst/>
              <a:gdLst>
                <a:gd name="T0" fmla="*/ 24 w 217"/>
                <a:gd name="T1" fmla="*/ 8 h 313"/>
                <a:gd name="T2" fmla="*/ 8 w 217"/>
                <a:gd name="T3" fmla="*/ 32 h 313"/>
                <a:gd name="T4" fmla="*/ 0 w 217"/>
                <a:gd name="T5" fmla="*/ 88 h 313"/>
                <a:gd name="T6" fmla="*/ 16 w 217"/>
                <a:gd name="T7" fmla="*/ 136 h 313"/>
                <a:gd name="T8" fmla="*/ 48 w 217"/>
                <a:gd name="T9" fmla="*/ 200 h 313"/>
                <a:gd name="T10" fmla="*/ 120 w 217"/>
                <a:gd name="T11" fmla="*/ 288 h 313"/>
                <a:gd name="T12" fmla="*/ 144 w 217"/>
                <a:gd name="T13" fmla="*/ 312 h 313"/>
                <a:gd name="T14" fmla="*/ 184 w 217"/>
                <a:gd name="T15" fmla="*/ 304 h 313"/>
                <a:gd name="T16" fmla="*/ 200 w 217"/>
                <a:gd name="T17" fmla="*/ 288 h 313"/>
                <a:gd name="T18" fmla="*/ 216 w 217"/>
                <a:gd name="T19" fmla="*/ 264 h 313"/>
                <a:gd name="T20" fmla="*/ 208 w 217"/>
                <a:gd name="T21" fmla="*/ 224 h 313"/>
                <a:gd name="T22" fmla="*/ 120 w 217"/>
                <a:gd name="T23" fmla="*/ 64 h 313"/>
                <a:gd name="T24" fmla="*/ 88 w 217"/>
                <a:gd name="T25" fmla="*/ 24 h 313"/>
                <a:gd name="T26" fmla="*/ 64 w 217"/>
                <a:gd name="T27" fmla="*/ 0 h 313"/>
                <a:gd name="T28" fmla="*/ 24 w 217"/>
                <a:gd name="T29" fmla="*/ 8 h 3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
                <a:gd name="T46" fmla="*/ 0 h 313"/>
                <a:gd name="T47" fmla="*/ 217 w 217"/>
                <a:gd name="T48" fmla="*/ 313 h 3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 h="313">
                  <a:moveTo>
                    <a:pt x="24" y="8"/>
                  </a:moveTo>
                  <a:lnTo>
                    <a:pt x="8" y="32"/>
                  </a:lnTo>
                  <a:lnTo>
                    <a:pt x="0" y="88"/>
                  </a:lnTo>
                  <a:lnTo>
                    <a:pt x="16" y="136"/>
                  </a:lnTo>
                  <a:lnTo>
                    <a:pt x="48" y="200"/>
                  </a:lnTo>
                  <a:lnTo>
                    <a:pt x="120" y="288"/>
                  </a:lnTo>
                  <a:lnTo>
                    <a:pt x="144" y="312"/>
                  </a:lnTo>
                  <a:lnTo>
                    <a:pt x="184" y="304"/>
                  </a:lnTo>
                  <a:lnTo>
                    <a:pt x="200" y="288"/>
                  </a:lnTo>
                  <a:lnTo>
                    <a:pt x="216" y="264"/>
                  </a:lnTo>
                  <a:lnTo>
                    <a:pt x="208" y="224"/>
                  </a:lnTo>
                  <a:lnTo>
                    <a:pt x="120" y="64"/>
                  </a:lnTo>
                  <a:lnTo>
                    <a:pt x="88" y="24"/>
                  </a:lnTo>
                  <a:lnTo>
                    <a:pt x="64" y="0"/>
                  </a:lnTo>
                  <a:lnTo>
                    <a:pt x="24" y="8"/>
                  </a:lnTo>
                </a:path>
              </a:pathLst>
            </a:custGeom>
            <a:solidFill>
              <a:srgbClr val="FF171C"/>
            </a:solidFill>
            <a:ln w="12700" cap="rnd">
              <a:solidFill>
                <a:srgbClr val="000000"/>
              </a:solidFill>
              <a:round/>
              <a:headEnd/>
              <a:tailEnd/>
            </a:ln>
          </p:spPr>
          <p:txBody>
            <a:bodyPr/>
            <a:lstStyle/>
            <a:p>
              <a:endParaRPr lang="en-US" dirty="0"/>
            </a:p>
          </p:txBody>
        </p:sp>
        <p:sp>
          <p:nvSpPr>
            <p:cNvPr id="27682" name="Freeform 34"/>
            <p:cNvSpPr>
              <a:spLocks/>
            </p:cNvSpPr>
            <p:nvPr/>
          </p:nvSpPr>
          <p:spPr bwMode="auto">
            <a:xfrm>
              <a:off x="1908" y="2528"/>
              <a:ext cx="121" cy="113"/>
            </a:xfrm>
            <a:custGeom>
              <a:avLst/>
              <a:gdLst>
                <a:gd name="T0" fmla="*/ 88 w 121"/>
                <a:gd name="T1" fmla="*/ 16 h 113"/>
                <a:gd name="T2" fmla="*/ 48 w 121"/>
                <a:gd name="T3" fmla="*/ 0 h 113"/>
                <a:gd name="T4" fmla="*/ 8 w 121"/>
                <a:gd name="T5" fmla="*/ 16 h 113"/>
                <a:gd name="T6" fmla="*/ 0 w 121"/>
                <a:gd name="T7" fmla="*/ 64 h 113"/>
                <a:gd name="T8" fmla="*/ 24 w 121"/>
                <a:gd name="T9" fmla="*/ 112 h 113"/>
                <a:gd name="T10" fmla="*/ 40 w 121"/>
                <a:gd name="T11" fmla="*/ 104 h 113"/>
                <a:gd name="T12" fmla="*/ 80 w 121"/>
                <a:gd name="T13" fmla="*/ 112 h 113"/>
                <a:gd name="T14" fmla="*/ 104 w 121"/>
                <a:gd name="T15" fmla="*/ 96 h 113"/>
                <a:gd name="T16" fmla="*/ 120 w 121"/>
                <a:gd name="T17" fmla="*/ 80 h 113"/>
                <a:gd name="T18" fmla="*/ 120 w 121"/>
                <a:gd name="T19" fmla="*/ 56 h 113"/>
                <a:gd name="T20" fmla="*/ 104 w 121"/>
                <a:gd name="T21" fmla="*/ 32 h 113"/>
                <a:gd name="T22" fmla="*/ 88 w 121"/>
                <a:gd name="T23" fmla="*/ 16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113"/>
                <a:gd name="T38" fmla="*/ 121 w 121"/>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113">
                  <a:moveTo>
                    <a:pt x="88" y="16"/>
                  </a:moveTo>
                  <a:lnTo>
                    <a:pt x="48" y="0"/>
                  </a:lnTo>
                  <a:lnTo>
                    <a:pt x="8" y="16"/>
                  </a:lnTo>
                  <a:lnTo>
                    <a:pt x="0" y="64"/>
                  </a:lnTo>
                  <a:lnTo>
                    <a:pt x="24" y="112"/>
                  </a:lnTo>
                  <a:lnTo>
                    <a:pt x="40" y="104"/>
                  </a:lnTo>
                  <a:lnTo>
                    <a:pt x="80" y="112"/>
                  </a:lnTo>
                  <a:lnTo>
                    <a:pt x="104" y="96"/>
                  </a:lnTo>
                  <a:lnTo>
                    <a:pt x="120" y="80"/>
                  </a:lnTo>
                  <a:lnTo>
                    <a:pt x="120" y="56"/>
                  </a:lnTo>
                  <a:lnTo>
                    <a:pt x="104" y="32"/>
                  </a:lnTo>
                  <a:lnTo>
                    <a:pt x="88" y="16"/>
                  </a:lnTo>
                </a:path>
              </a:pathLst>
            </a:custGeom>
            <a:solidFill>
              <a:srgbClr val="7D4A14"/>
            </a:solidFill>
            <a:ln w="12700" cap="rnd">
              <a:solidFill>
                <a:srgbClr val="000000"/>
              </a:solidFill>
              <a:round/>
              <a:headEnd/>
              <a:tailEnd/>
            </a:ln>
          </p:spPr>
          <p:txBody>
            <a:bodyPr/>
            <a:lstStyle/>
            <a:p>
              <a:endParaRPr lang="en-US" dirty="0"/>
            </a:p>
          </p:txBody>
        </p:sp>
        <p:sp>
          <p:nvSpPr>
            <p:cNvPr id="27683" name="Freeform 35"/>
            <p:cNvSpPr>
              <a:spLocks/>
            </p:cNvSpPr>
            <p:nvPr/>
          </p:nvSpPr>
          <p:spPr bwMode="auto">
            <a:xfrm>
              <a:off x="1748" y="2816"/>
              <a:ext cx="57" cy="65"/>
            </a:xfrm>
            <a:custGeom>
              <a:avLst/>
              <a:gdLst>
                <a:gd name="T0" fmla="*/ 48 w 57"/>
                <a:gd name="T1" fmla="*/ 48 h 65"/>
                <a:gd name="T2" fmla="*/ 8 w 57"/>
                <a:gd name="T3" fmla="*/ 8 h 65"/>
                <a:gd name="T4" fmla="*/ 0 w 57"/>
                <a:gd name="T5" fmla="*/ 0 h 65"/>
                <a:gd name="T6" fmla="*/ 8 w 57"/>
                <a:gd name="T7" fmla="*/ 16 h 65"/>
                <a:gd name="T8" fmla="*/ 48 w 57"/>
                <a:gd name="T9" fmla="*/ 56 h 65"/>
                <a:gd name="T10" fmla="*/ 56 w 57"/>
                <a:gd name="T11" fmla="*/ 64 h 65"/>
                <a:gd name="T12" fmla="*/ 48 w 57"/>
                <a:gd name="T13" fmla="*/ 48 h 65"/>
                <a:gd name="T14" fmla="*/ 0 60000 65536"/>
                <a:gd name="T15" fmla="*/ 0 60000 65536"/>
                <a:gd name="T16" fmla="*/ 0 60000 65536"/>
                <a:gd name="T17" fmla="*/ 0 60000 65536"/>
                <a:gd name="T18" fmla="*/ 0 60000 65536"/>
                <a:gd name="T19" fmla="*/ 0 60000 65536"/>
                <a:gd name="T20" fmla="*/ 0 60000 65536"/>
                <a:gd name="T21" fmla="*/ 0 w 57"/>
                <a:gd name="T22" fmla="*/ 0 h 65"/>
                <a:gd name="T23" fmla="*/ 57 w 5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65">
                  <a:moveTo>
                    <a:pt x="48" y="48"/>
                  </a:moveTo>
                  <a:lnTo>
                    <a:pt x="8" y="8"/>
                  </a:lnTo>
                  <a:lnTo>
                    <a:pt x="0" y="0"/>
                  </a:lnTo>
                  <a:lnTo>
                    <a:pt x="8" y="16"/>
                  </a:lnTo>
                  <a:lnTo>
                    <a:pt x="48" y="56"/>
                  </a:lnTo>
                  <a:lnTo>
                    <a:pt x="56" y="64"/>
                  </a:lnTo>
                  <a:lnTo>
                    <a:pt x="48" y="48"/>
                  </a:lnTo>
                </a:path>
              </a:pathLst>
            </a:custGeom>
            <a:noFill/>
            <a:ln w="12700" cap="rnd">
              <a:solidFill>
                <a:srgbClr val="000000"/>
              </a:solidFill>
              <a:round/>
              <a:headEnd/>
              <a:tailEnd/>
            </a:ln>
          </p:spPr>
          <p:txBody>
            <a:bodyPr/>
            <a:lstStyle/>
            <a:p>
              <a:endParaRPr lang="en-US" dirty="0"/>
            </a:p>
          </p:txBody>
        </p:sp>
        <p:sp>
          <p:nvSpPr>
            <p:cNvPr id="27684" name="Freeform 36"/>
            <p:cNvSpPr>
              <a:spLocks/>
            </p:cNvSpPr>
            <p:nvPr/>
          </p:nvSpPr>
          <p:spPr bwMode="auto">
            <a:xfrm>
              <a:off x="1772" y="2720"/>
              <a:ext cx="273" cy="169"/>
            </a:xfrm>
            <a:custGeom>
              <a:avLst/>
              <a:gdLst>
                <a:gd name="T0" fmla="*/ 48 w 273"/>
                <a:gd name="T1" fmla="*/ 128 h 169"/>
                <a:gd name="T2" fmla="*/ 16 w 273"/>
                <a:gd name="T3" fmla="*/ 128 h 169"/>
                <a:gd name="T4" fmla="*/ 0 w 273"/>
                <a:gd name="T5" fmla="*/ 136 h 169"/>
                <a:gd name="T6" fmla="*/ 24 w 273"/>
                <a:gd name="T7" fmla="*/ 168 h 169"/>
                <a:gd name="T8" fmla="*/ 56 w 273"/>
                <a:gd name="T9" fmla="*/ 168 h 169"/>
                <a:gd name="T10" fmla="*/ 64 w 273"/>
                <a:gd name="T11" fmla="*/ 160 h 169"/>
                <a:gd name="T12" fmla="*/ 176 w 273"/>
                <a:gd name="T13" fmla="*/ 152 h 169"/>
                <a:gd name="T14" fmla="*/ 200 w 273"/>
                <a:gd name="T15" fmla="*/ 128 h 169"/>
                <a:gd name="T16" fmla="*/ 232 w 273"/>
                <a:gd name="T17" fmla="*/ 88 h 169"/>
                <a:gd name="T18" fmla="*/ 272 w 273"/>
                <a:gd name="T19" fmla="*/ 24 h 169"/>
                <a:gd name="T20" fmla="*/ 224 w 273"/>
                <a:gd name="T21" fmla="*/ 0 h 169"/>
                <a:gd name="T22" fmla="*/ 208 w 273"/>
                <a:gd name="T23" fmla="*/ 16 h 169"/>
                <a:gd name="T24" fmla="*/ 168 w 273"/>
                <a:gd name="T25" fmla="*/ 96 h 169"/>
                <a:gd name="T26" fmla="*/ 64 w 273"/>
                <a:gd name="T27" fmla="*/ 120 h 169"/>
                <a:gd name="T28" fmla="*/ 48 w 273"/>
                <a:gd name="T29" fmla="*/ 12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
                <a:gd name="T46" fmla="*/ 0 h 169"/>
                <a:gd name="T47" fmla="*/ 273 w 273"/>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 h="169">
                  <a:moveTo>
                    <a:pt x="48" y="128"/>
                  </a:moveTo>
                  <a:lnTo>
                    <a:pt x="16" y="128"/>
                  </a:lnTo>
                  <a:lnTo>
                    <a:pt x="0" y="136"/>
                  </a:lnTo>
                  <a:lnTo>
                    <a:pt x="24" y="168"/>
                  </a:lnTo>
                  <a:lnTo>
                    <a:pt x="56" y="168"/>
                  </a:lnTo>
                  <a:lnTo>
                    <a:pt x="64" y="160"/>
                  </a:lnTo>
                  <a:lnTo>
                    <a:pt x="176" y="152"/>
                  </a:lnTo>
                  <a:lnTo>
                    <a:pt x="200" y="128"/>
                  </a:lnTo>
                  <a:lnTo>
                    <a:pt x="232" y="88"/>
                  </a:lnTo>
                  <a:lnTo>
                    <a:pt x="272" y="24"/>
                  </a:lnTo>
                  <a:lnTo>
                    <a:pt x="224" y="0"/>
                  </a:lnTo>
                  <a:lnTo>
                    <a:pt x="208" y="16"/>
                  </a:lnTo>
                  <a:lnTo>
                    <a:pt x="168" y="96"/>
                  </a:lnTo>
                  <a:lnTo>
                    <a:pt x="64" y="120"/>
                  </a:lnTo>
                  <a:lnTo>
                    <a:pt x="48" y="128"/>
                  </a:lnTo>
                </a:path>
              </a:pathLst>
            </a:custGeom>
            <a:solidFill>
              <a:srgbClr val="7D4A14"/>
            </a:solidFill>
            <a:ln w="12700" cap="rnd">
              <a:solidFill>
                <a:srgbClr val="000000"/>
              </a:solidFill>
              <a:round/>
              <a:headEnd/>
              <a:tailEnd/>
            </a:ln>
          </p:spPr>
          <p:txBody>
            <a:bodyPr/>
            <a:lstStyle/>
            <a:p>
              <a:endParaRPr lang="en-US" dirty="0"/>
            </a:p>
          </p:txBody>
        </p:sp>
        <p:sp>
          <p:nvSpPr>
            <p:cNvPr id="27685" name="Freeform 37"/>
            <p:cNvSpPr>
              <a:spLocks/>
            </p:cNvSpPr>
            <p:nvPr/>
          </p:nvSpPr>
          <p:spPr bwMode="auto">
            <a:xfrm>
              <a:off x="1996" y="2600"/>
              <a:ext cx="49" cy="57"/>
            </a:xfrm>
            <a:custGeom>
              <a:avLst/>
              <a:gdLst>
                <a:gd name="T0" fmla="*/ 16 w 49"/>
                <a:gd name="T1" fmla="*/ 48 h 57"/>
                <a:gd name="T2" fmla="*/ 48 w 49"/>
                <a:gd name="T3" fmla="*/ 16 h 57"/>
                <a:gd name="T4" fmla="*/ 40 w 49"/>
                <a:gd name="T5" fmla="*/ 0 h 57"/>
                <a:gd name="T6" fmla="*/ 0 w 49"/>
                <a:gd name="T7" fmla="*/ 40 h 57"/>
                <a:gd name="T8" fmla="*/ 8 w 49"/>
                <a:gd name="T9" fmla="*/ 56 h 57"/>
                <a:gd name="T10" fmla="*/ 16 w 49"/>
                <a:gd name="T11" fmla="*/ 48 h 57"/>
                <a:gd name="T12" fmla="*/ 0 60000 65536"/>
                <a:gd name="T13" fmla="*/ 0 60000 65536"/>
                <a:gd name="T14" fmla="*/ 0 60000 65536"/>
                <a:gd name="T15" fmla="*/ 0 60000 65536"/>
                <a:gd name="T16" fmla="*/ 0 60000 65536"/>
                <a:gd name="T17" fmla="*/ 0 60000 65536"/>
                <a:gd name="T18" fmla="*/ 0 w 49"/>
                <a:gd name="T19" fmla="*/ 0 h 57"/>
                <a:gd name="T20" fmla="*/ 49 w 49"/>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49" h="57">
                  <a:moveTo>
                    <a:pt x="16" y="48"/>
                  </a:moveTo>
                  <a:lnTo>
                    <a:pt x="48" y="16"/>
                  </a:lnTo>
                  <a:lnTo>
                    <a:pt x="40" y="0"/>
                  </a:lnTo>
                  <a:lnTo>
                    <a:pt x="0" y="40"/>
                  </a:lnTo>
                  <a:lnTo>
                    <a:pt x="8" y="56"/>
                  </a:lnTo>
                  <a:lnTo>
                    <a:pt x="16" y="48"/>
                  </a:lnTo>
                </a:path>
              </a:pathLst>
            </a:custGeom>
            <a:solidFill>
              <a:srgbClr val="FFA2A4"/>
            </a:solidFill>
            <a:ln w="12700" cap="rnd">
              <a:solidFill>
                <a:srgbClr val="000000"/>
              </a:solidFill>
              <a:round/>
              <a:headEnd/>
              <a:tailEnd/>
            </a:ln>
          </p:spPr>
          <p:txBody>
            <a:bodyPr/>
            <a:lstStyle/>
            <a:p>
              <a:endParaRPr lang="en-US" dirty="0"/>
            </a:p>
          </p:txBody>
        </p:sp>
        <p:sp>
          <p:nvSpPr>
            <p:cNvPr id="27686" name="Freeform 38"/>
            <p:cNvSpPr>
              <a:spLocks/>
            </p:cNvSpPr>
            <p:nvPr/>
          </p:nvSpPr>
          <p:spPr bwMode="auto">
            <a:xfrm>
              <a:off x="1972" y="2640"/>
              <a:ext cx="113" cy="121"/>
            </a:xfrm>
            <a:custGeom>
              <a:avLst/>
              <a:gdLst>
                <a:gd name="T0" fmla="*/ 64 w 113"/>
                <a:gd name="T1" fmla="*/ 120 h 121"/>
                <a:gd name="T2" fmla="*/ 104 w 113"/>
                <a:gd name="T3" fmla="*/ 56 h 121"/>
                <a:gd name="T4" fmla="*/ 112 w 113"/>
                <a:gd name="T5" fmla="*/ 32 h 121"/>
                <a:gd name="T6" fmla="*/ 96 w 113"/>
                <a:gd name="T7" fmla="*/ 8 h 121"/>
                <a:gd name="T8" fmla="*/ 80 w 113"/>
                <a:gd name="T9" fmla="*/ 0 h 121"/>
                <a:gd name="T10" fmla="*/ 56 w 113"/>
                <a:gd name="T11" fmla="*/ 0 h 121"/>
                <a:gd name="T12" fmla="*/ 32 w 113"/>
                <a:gd name="T13" fmla="*/ 24 h 121"/>
                <a:gd name="T14" fmla="*/ 0 w 113"/>
                <a:gd name="T15" fmla="*/ 88 h 121"/>
                <a:gd name="T16" fmla="*/ 64 w 113"/>
                <a:gd name="T17" fmla="*/ 120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3"/>
                <a:gd name="T28" fmla="*/ 0 h 121"/>
                <a:gd name="T29" fmla="*/ 113 w 113"/>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3" h="121">
                  <a:moveTo>
                    <a:pt x="64" y="120"/>
                  </a:moveTo>
                  <a:lnTo>
                    <a:pt x="104" y="56"/>
                  </a:lnTo>
                  <a:lnTo>
                    <a:pt x="112" y="32"/>
                  </a:lnTo>
                  <a:lnTo>
                    <a:pt x="96" y="8"/>
                  </a:lnTo>
                  <a:lnTo>
                    <a:pt x="80" y="0"/>
                  </a:lnTo>
                  <a:lnTo>
                    <a:pt x="56" y="0"/>
                  </a:lnTo>
                  <a:lnTo>
                    <a:pt x="32" y="24"/>
                  </a:lnTo>
                  <a:lnTo>
                    <a:pt x="0" y="88"/>
                  </a:lnTo>
                  <a:lnTo>
                    <a:pt x="64" y="120"/>
                  </a:lnTo>
                </a:path>
              </a:pathLst>
            </a:custGeom>
            <a:solidFill>
              <a:srgbClr val="FF171C"/>
            </a:solidFill>
            <a:ln w="12700" cap="rnd">
              <a:solidFill>
                <a:srgbClr val="000000"/>
              </a:solidFill>
              <a:round/>
              <a:headEnd/>
              <a:tailEnd/>
            </a:ln>
          </p:spPr>
          <p:txBody>
            <a:bodyPr/>
            <a:lstStyle/>
            <a:p>
              <a:endParaRPr lang="en-US" dirty="0"/>
            </a:p>
          </p:txBody>
        </p:sp>
        <p:sp>
          <p:nvSpPr>
            <p:cNvPr id="27687" name="Freeform 39"/>
            <p:cNvSpPr>
              <a:spLocks/>
            </p:cNvSpPr>
            <p:nvPr/>
          </p:nvSpPr>
          <p:spPr bwMode="auto">
            <a:xfrm>
              <a:off x="1892" y="2504"/>
              <a:ext cx="137" cy="97"/>
            </a:xfrm>
            <a:custGeom>
              <a:avLst/>
              <a:gdLst>
                <a:gd name="T0" fmla="*/ 8 w 137"/>
                <a:gd name="T1" fmla="*/ 64 h 97"/>
                <a:gd name="T2" fmla="*/ 48 w 137"/>
                <a:gd name="T3" fmla="*/ 40 h 97"/>
                <a:gd name="T4" fmla="*/ 72 w 137"/>
                <a:gd name="T5" fmla="*/ 72 h 97"/>
                <a:gd name="T6" fmla="*/ 80 w 137"/>
                <a:gd name="T7" fmla="*/ 64 h 97"/>
                <a:gd name="T8" fmla="*/ 128 w 137"/>
                <a:gd name="T9" fmla="*/ 96 h 97"/>
                <a:gd name="T10" fmla="*/ 136 w 137"/>
                <a:gd name="T11" fmla="*/ 80 h 97"/>
                <a:gd name="T12" fmla="*/ 120 w 137"/>
                <a:gd name="T13" fmla="*/ 32 h 97"/>
                <a:gd name="T14" fmla="*/ 72 w 137"/>
                <a:gd name="T15" fmla="*/ 0 h 97"/>
                <a:gd name="T16" fmla="*/ 16 w 137"/>
                <a:gd name="T17" fmla="*/ 32 h 97"/>
                <a:gd name="T18" fmla="*/ 0 w 137"/>
                <a:gd name="T19" fmla="*/ 48 h 97"/>
                <a:gd name="T20" fmla="*/ 8 w 137"/>
                <a:gd name="T21" fmla="*/ 64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
                <a:gd name="T34" fmla="*/ 0 h 97"/>
                <a:gd name="T35" fmla="*/ 137 w 137"/>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 h="97">
                  <a:moveTo>
                    <a:pt x="8" y="64"/>
                  </a:moveTo>
                  <a:lnTo>
                    <a:pt x="48" y="40"/>
                  </a:lnTo>
                  <a:lnTo>
                    <a:pt x="72" y="72"/>
                  </a:lnTo>
                  <a:lnTo>
                    <a:pt x="80" y="64"/>
                  </a:lnTo>
                  <a:lnTo>
                    <a:pt x="128" y="96"/>
                  </a:lnTo>
                  <a:lnTo>
                    <a:pt x="136" y="80"/>
                  </a:lnTo>
                  <a:lnTo>
                    <a:pt x="120" y="32"/>
                  </a:lnTo>
                  <a:lnTo>
                    <a:pt x="72" y="0"/>
                  </a:lnTo>
                  <a:lnTo>
                    <a:pt x="16" y="32"/>
                  </a:lnTo>
                  <a:lnTo>
                    <a:pt x="0" y="48"/>
                  </a:lnTo>
                  <a:lnTo>
                    <a:pt x="8" y="64"/>
                  </a:lnTo>
                </a:path>
              </a:pathLst>
            </a:custGeom>
            <a:solidFill>
              <a:srgbClr val="543519"/>
            </a:solidFill>
            <a:ln w="12700" cap="rnd">
              <a:solidFill>
                <a:srgbClr val="000000"/>
              </a:solidFill>
              <a:round/>
              <a:headEnd/>
              <a:tailEnd/>
            </a:ln>
          </p:spPr>
          <p:txBody>
            <a:bodyPr/>
            <a:lstStyle/>
            <a:p>
              <a:endParaRPr lang="en-US" dirty="0"/>
            </a:p>
          </p:txBody>
        </p:sp>
        <p:sp>
          <p:nvSpPr>
            <p:cNvPr id="27688" name="Freeform 40"/>
            <p:cNvSpPr>
              <a:spLocks/>
            </p:cNvSpPr>
            <p:nvPr/>
          </p:nvSpPr>
          <p:spPr bwMode="auto">
            <a:xfrm>
              <a:off x="1940" y="3352"/>
              <a:ext cx="153" cy="65"/>
            </a:xfrm>
            <a:custGeom>
              <a:avLst/>
              <a:gdLst>
                <a:gd name="T0" fmla="*/ 144 w 153"/>
                <a:gd name="T1" fmla="*/ 8 h 65"/>
                <a:gd name="T2" fmla="*/ 152 w 153"/>
                <a:gd name="T3" fmla="*/ 32 h 65"/>
                <a:gd name="T4" fmla="*/ 152 w 153"/>
                <a:gd name="T5" fmla="*/ 56 h 65"/>
                <a:gd name="T6" fmla="*/ 152 w 153"/>
                <a:gd name="T7" fmla="*/ 64 h 65"/>
                <a:gd name="T8" fmla="*/ 0 w 153"/>
                <a:gd name="T9" fmla="*/ 64 h 65"/>
                <a:gd name="T10" fmla="*/ 0 w 153"/>
                <a:gd name="T11" fmla="*/ 48 h 65"/>
                <a:gd name="T12" fmla="*/ 16 w 153"/>
                <a:gd name="T13" fmla="*/ 32 h 65"/>
                <a:gd name="T14" fmla="*/ 72 w 153"/>
                <a:gd name="T15" fmla="*/ 0 h 65"/>
                <a:gd name="T16" fmla="*/ 144 w 153"/>
                <a:gd name="T17" fmla="*/ 8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65"/>
                <a:gd name="T29" fmla="*/ 153 w 153"/>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65">
                  <a:moveTo>
                    <a:pt x="144" y="8"/>
                  </a:moveTo>
                  <a:lnTo>
                    <a:pt x="152" y="32"/>
                  </a:lnTo>
                  <a:lnTo>
                    <a:pt x="152" y="56"/>
                  </a:lnTo>
                  <a:lnTo>
                    <a:pt x="152" y="64"/>
                  </a:lnTo>
                  <a:lnTo>
                    <a:pt x="0" y="64"/>
                  </a:lnTo>
                  <a:lnTo>
                    <a:pt x="0" y="48"/>
                  </a:lnTo>
                  <a:lnTo>
                    <a:pt x="16" y="32"/>
                  </a:lnTo>
                  <a:lnTo>
                    <a:pt x="72" y="0"/>
                  </a:lnTo>
                  <a:lnTo>
                    <a:pt x="144" y="8"/>
                  </a:lnTo>
                </a:path>
              </a:pathLst>
            </a:custGeom>
            <a:solidFill>
              <a:srgbClr val="666666"/>
            </a:solidFill>
            <a:ln w="12700" cap="rnd">
              <a:solidFill>
                <a:srgbClr val="000000"/>
              </a:solidFill>
              <a:round/>
              <a:headEnd/>
              <a:tailEnd/>
            </a:ln>
          </p:spPr>
          <p:txBody>
            <a:bodyPr/>
            <a:lstStyle/>
            <a:p>
              <a:endParaRPr lang="en-US" dirty="0"/>
            </a:p>
          </p:txBody>
        </p:sp>
        <p:sp>
          <p:nvSpPr>
            <p:cNvPr id="27689" name="Freeform 41"/>
            <p:cNvSpPr>
              <a:spLocks/>
            </p:cNvSpPr>
            <p:nvPr/>
          </p:nvSpPr>
          <p:spPr bwMode="auto">
            <a:xfrm>
              <a:off x="1964" y="3352"/>
              <a:ext cx="153" cy="65"/>
            </a:xfrm>
            <a:custGeom>
              <a:avLst/>
              <a:gdLst>
                <a:gd name="T0" fmla="*/ 152 w 153"/>
                <a:gd name="T1" fmla="*/ 8 h 65"/>
                <a:gd name="T2" fmla="*/ 152 w 153"/>
                <a:gd name="T3" fmla="*/ 32 h 65"/>
                <a:gd name="T4" fmla="*/ 152 w 153"/>
                <a:gd name="T5" fmla="*/ 56 h 65"/>
                <a:gd name="T6" fmla="*/ 152 w 153"/>
                <a:gd name="T7" fmla="*/ 64 h 65"/>
                <a:gd name="T8" fmla="*/ 0 w 153"/>
                <a:gd name="T9" fmla="*/ 64 h 65"/>
                <a:gd name="T10" fmla="*/ 0 w 153"/>
                <a:gd name="T11" fmla="*/ 48 h 65"/>
                <a:gd name="T12" fmla="*/ 16 w 153"/>
                <a:gd name="T13" fmla="*/ 32 h 65"/>
                <a:gd name="T14" fmla="*/ 72 w 153"/>
                <a:gd name="T15" fmla="*/ 0 h 65"/>
                <a:gd name="T16" fmla="*/ 152 w 153"/>
                <a:gd name="T17" fmla="*/ 8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65"/>
                <a:gd name="T29" fmla="*/ 153 w 153"/>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65">
                  <a:moveTo>
                    <a:pt x="152" y="8"/>
                  </a:moveTo>
                  <a:lnTo>
                    <a:pt x="152" y="32"/>
                  </a:lnTo>
                  <a:lnTo>
                    <a:pt x="152" y="56"/>
                  </a:lnTo>
                  <a:lnTo>
                    <a:pt x="152" y="64"/>
                  </a:lnTo>
                  <a:lnTo>
                    <a:pt x="0" y="64"/>
                  </a:lnTo>
                  <a:lnTo>
                    <a:pt x="0" y="48"/>
                  </a:lnTo>
                  <a:lnTo>
                    <a:pt x="16" y="32"/>
                  </a:lnTo>
                  <a:lnTo>
                    <a:pt x="72" y="0"/>
                  </a:lnTo>
                  <a:lnTo>
                    <a:pt x="152" y="8"/>
                  </a:lnTo>
                </a:path>
              </a:pathLst>
            </a:custGeom>
            <a:solidFill>
              <a:srgbClr val="666666"/>
            </a:solidFill>
            <a:ln w="12700" cap="rnd">
              <a:solidFill>
                <a:srgbClr val="000000"/>
              </a:solidFill>
              <a:round/>
              <a:headEnd/>
              <a:tailEnd/>
            </a:ln>
          </p:spPr>
          <p:txBody>
            <a:bodyPr/>
            <a:lstStyle/>
            <a:p>
              <a:endParaRPr lang="en-US" dirty="0"/>
            </a:p>
          </p:txBody>
        </p:sp>
        <p:sp>
          <p:nvSpPr>
            <p:cNvPr id="27690" name="Freeform 42"/>
            <p:cNvSpPr>
              <a:spLocks/>
            </p:cNvSpPr>
            <p:nvPr/>
          </p:nvSpPr>
          <p:spPr bwMode="auto">
            <a:xfrm>
              <a:off x="2028" y="2840"/>
              <a:ext cx="185" cy="521"/>
            </a:xfrm>
            <a:custGeom>
              <a:avLst/>
              <a:gdLst>
                <a:gd name="T0" fmla="*/ 40 w 185"/>
                <a:gd name="T1" fmla="*/ 136 h 521"/>
                <a:gd name="T2" fmla="*/ 16 w 185"/>
                <a:gd name="T3" fmla="*/ 200 h 521"/>
                <a:gd name="T4" fmla="*/ 8 w 185"/>
                <a:gd name="T5" fmla="*/ 264 h 521"/>
                <a:gd name="T6" fmla="*/ 0 w 185"/>
                <a:gd name="T7" fmla="*/ 320 h 521"/>
                <a:gd name="T8" fmla="*/ 8 w 185"/>
                <a:gd name="T9" fmla="*/ 328 h 521"/>
                <a:gd name="T10" fmla="*/ 16 w 185"/>
                <a:gd name="T11" fmla="*/ 496 h 521"/>
                <a:gd name="T12" fmla="*/ 16 w 185"/>
                <a:gd name="T13" fmla="*/ 512 h 521"/>
                <a:gd name="T14" fmla="*/ 40 w 185"/>
                <a:gd name="T15" fmla="*/ 520 h 521"/>
                <a:gd name="T16" fmla="*/ 64 w 185"/>
                <a:gd name="T17" fmla="*/ 520 h 521"/>
                <a:gd name="T18" fmla="*/ 88 w 185"/>
                <a:gd name="T19" fmla="*/ 512 h 521"/>
                <a:gd name="T20" fmla="*/ 88 w 185"/>
                <a:gd name="T21" fmla="*/ 496 h 521"/>
                <a:gd name="T22" fmla="*/ 96 w 185"/>
                <a:gd name="T23" fmla="*/ 352 h 521"/>
                <a:gd name="T24" fmla="*/ 88 w 185"/>
                <a:gd name="T25" fmla="*/ 320 h 521"/>
                <a:gd name="T26" fmla="*/ 88 w 185"/>
                <a:gd name="T27" fmla="*/ 312 h 521"/>
                <a:gd name="T28" fmla="*/ 160 w 185"/>
                <a:gd name="T29" fmla="*/ 152 h 521"/>
                <a:gd name="T30" fmla="*/ 184 w 185"/>
                <a:gd name="T31" fmla="*/ 80 h 521"/>
                <a:gd name="T32" fmla="*/ 184 w 185"/>
                <a:gd name="T33" fmla="*/ 40 h 521"/>
                <a:gd name="T34" fmla="*/ 176 w 185"/>
                <a:gd name="T35" fmla="*/ 0 h 521"/>
                <a:gd name="T36" fmla="*/ 64 w 185"/>
                <a:gd name="T37" fmla="*/ 48 h 521"/>
                <a:gd name="T38" fmla="*/ 72 w 185"/>
                <a:gd name="T39" fmla="*/ 72 h 521"/>
                <a:gd name="T40" fmla="*/ 40 w 185"/>
                <a:gd name="T41" fmla="*/ 136 h 5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5"/>
                <a:gd name="T64" fmla="*/ 0 h 521"/>
                <a:gd name="T65" fmla="*/ 185 w 185"/>
                <a:gd name="T66" fmla="*/ 521 h 5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5" h="521">
                  <a:moveTo>
                    <a:pt x="40" y="136"/>
                  </a:moveTo>
                  <a:lnTo>
                    <a:pt x="16" y="200"/>
                  </a:lnTo>
                  <a:lnTo>
                    <a:pt x="8" y="264"/>
                  </a:lnTo>
                  <a:lnTo>
                    <a:pt x="0" y="320"/>
                  </a:lnTo>
                  <a:lnTo>
                    <a:pt x="8" y="328"/>
                  </a:lnTo>
                  <a:lnTo>
                    <a:pt x="16" y="496"/>
                  </a:lnTo>
                  <a:lnTo>
                    <a:pt x="16" y="512"/>
                  </a:lnTo>
                  <a:lnTo>
                    <a:pt x="40" y="520"/>
                  </a:lnTo>
                  <a:lnTo>
                    <a:pt x="64" y="520"/>
                  </a:lnTo>
                  <a:lnTo>
                    <a:pt x="88" y="512"/>
                  </a:lnTo>
                  <a:lnTo>
                    <a:pt x="88" y="496"/>
                  </a:lnTo>
                  <a:lnTo>
                    <a:pt x="96" y="352"/>
                  </a:lnTo>
                  <a:lnTo>
                    <a:pt x="88" y="320"/>
                  </a:lnTo>
                  <a:lnTo>
                    <a:pt x="88" y="312"/>
                  </a:lnTo>
                  <a:lnTo>
                    <a:pt x="160" y="152"/>
                  </a:lnTo>
                  <a:lnTo>
                    <a:pt x="184" y="80"/>
                  </a:lnTo>
                  <a:lnTo>
                    <a:pt x="184" y="40"/>
                  </a:lnTo>
                  <a:lnTo>
                    <a:pt x="176" y="0"/>
                  </a:lnTo>
                  <a:lnTo>
                    <a:pt x="64" y="48"/>
                  </a:lnTo>
                  <a:lnTo>
                    <a:pt x="72" y="72"/>
                  </a:lnTo>
                  <a:lnTo>
                    <a:pt x="40" y="136"/>
                  </a:lnTo>
                </a:path>
              </a:pathLst>
            </a:custGeom>
            <a:solidFill>
              <a:srgbClr val="D4AB82"/>
            </a:solidFill>
            <a:ln w="12700" cap="rnd">
              <a:solidFill>
                <a:srgbClr val="000000"/>
              </a:solidFill>
              <a:round/>
              <a:headEnd/>
              <a:tailEnd/>
            </a:ln>
          </p:spPr>
          <p:txBody>
            <a:bodyPr/>
            <a:lstStyle/>
            <a:p>
              <a:endParaRPr lang="en-US" dirty="0"/>
            </a:p>
          </p:txBody>
        </p:sp>
        <p:sp>
          <p:nvSpPr>
            <p:cNvPr id="27691" name="Freeform 43"/>
            <p:cNvSpPr>
              <a:spLocks/>
            </p:cNvSpPr>
            <p:nvPr/>
          </p:nvSpPr>
          <p:spPr bwMode="auto">
            <a:xfrm>
              <a:off x="2076" y="276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92" name="Freeform 44"/>
            <p:cNvSpPr>
              <a:spLocks/>
            </p:cNvSpPr>
            <p:nvPr/>
          </p:nvSpPr>
          <p:spPr bwMode="auto">
            <a:xfrm>
              <a:off x="2076" y="276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93" name="Freeform 45"/>
            <p:cNvSpPr>
              <a:spLocks/>
            </p:cNvSpPr>
            <p:nvPr/>
          </p:nvSpPr>
          <p:spPr bwMode="auto">
            <a:xfrm>
              <a:off x="1916" y="2744"/>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694" name="Freeform 46"/>
            <p:cNvSpPr>
              <a:spLocks/>
            </p:cNvSpPr>
            <p:nvPr/>
          </p:nvSpPr>
          <p:spPr bwMode="auto">
            <a:xfrm>
              <a:off x="3116" y="1440"/>
              <a:ext cx="137" cy="137"/>
            </a:xfrm>
            <a:custGeom>
              <a:avLst/>
              <a:gdLst>
                <a:gd name="T0" fmla="*/ 0 w 137"/>
                <a:gd name="T1" fmla="*/ 72 h 137"/>
                <a:gd name="T2" fmla="*/ 0 w 137"/>
                <a:gd name="T3" fmla="*/ 128 h 137"/>
                <a:gd name="T4" fmla="*/ 80 w 137"/>
                <a:gd name="T5" fmla="*/ 136 h 137"/>
                <a:gd name="T6" fmla="*/ 136 w 137"/>
                <a:gd name="T7" fmla="*/ 112 h 137"/>
                <a:gd name="T8" fmla="*/ 136 w 137"/>
                <a:gd name="T9" fmla="*/ 0 h 137"/>
                <a:gd name="T10" fmla="*/ 0 w 137"/>
                <a:gd name="T11" fmla="*/ 72 h 137"/>
                <a:gd name="T12" fmla="*/ 0 60000 65536"/>
                <a:gd name="T13" fmla="*/ 0 60000 65536"/>
                <a:gd name="T14" fmla="*/ 0 60000 65536"/>
                <a:gd name="T15" fmla="*/ 0 60000 65536"/>
                <a:gd name="T16" fmla="*/ 0 60000 65536"/>
                <a:gd name="T17" fmla="*/ 0 60000 65536"/>
                <a:gd name="T18" fmla="*/ 0 w 137"/>
                <a:gd name="T19" fmla="*/ 0 h 137"/>
                <a:gd name="T20" fmla="*/ 137 w 137"/>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137" h="137">
                  <a:moveTo>
                    <a:pt x="0" y="72"/>
                  </a:moveTo>
                  <a:lnTo>
                    <a:pt x="0" y="128"/>
                  </a:lnTo>
                  <a:lnTo>
                    <a:pt x="80" y="136"/>
                  </a:lnTo>
                  <a:lnTo>
                    <a:pt x="136" y="112"/>
                  </a:lnTo>
                  <a:lnTo>
                    <a:pt x="136" y="0"/>
                  </a:lnTo>
                  <a:lnTo>
                    <a:pt x="0" y="72"/>
                  </a:lnTo>
                </a:path>
              </a:pathLst>
            </a:custGeom>
            <a:solidFill>
              <a:srgbClr val="7D4A14"/>
            </a:solidFill>
            <a:ln w="12700" cap="rnd">
              <a:solidFill>
                <a:srgbClr val="000000"/>
              </a:solidFill>
              <a:round/>
              <a:headEnd/>
              <a:tailEnd/>
            </a:ln>
          </p:spPr>
          <p:txBody>
            <a:bodyPr/>
            <a:lstStyle/>
            <a:p>
              <a:endParaRPr lang="en-US" dirty="0"/>
            </a:p>
          </p:txBody>
        </p:sp>
        <p:sp>
          <p:nvSpPr>
            <p:cNvPr id="27695" name="Freeform 47"/>
            <p:cNvSpPr>
              <a:spLocks/>
            </p:cNvSpPr>
            <p:nvPr/>
          </p:nvSpPr>
          <p:spPr bwMode="auto">
            <a:xfrm>
              <a:off x="2996" y="1528"/>
              <a:ext cx="297" cy="745"/>
            </a:xfrm>
            <a:custGeom>
              <a:avLst/>
              <a:gdLst>
                <a:gd name="T0" fmla="*/ 104 w 297"/>
                <a:gd name="T1" fmla="*/ 64 h 745"/>
                <a:gd name="T2" fmla="*/ 144 w 297"/>
                <a:gd name="T3" fmla="*/ 24 h 745"/>
                <a:gd name="T4" fmla="*/ 200 w 297"/>
                <a:gd name="T5" fmla="*/ 0 h 745"/>
                <a:gd name="T6" fmla="*/ 248 w 297"/>
                <a:gd name="T7" fmla="*/ 8 h 745"/>
                <a:gd name="T8" fmla="*/ 280 w 297"/>
                <a:gd name="T9" fmla="*/ 48 h 745"/>
                <a:gd name="T10" fmla="*/ 296 w 297"/>
                <a:gd name="T11" fmla="*/ 240 h 745"/>
                <a:gd name="T12" fmla="*/ 288 w 297"/>
                <a:gd name="T13" fmla="*/ 528 h 745"/>
                <a:gd name="T14" fmla="*/ 272 w 297"/>
                <a:gd name="T15" fmla="*/ 744 h 745"/>
                <a:gd name="T16" fmla="*/ 16 w 297"/>
                <a:gd name="T17" fmla="*/ 744 h 745"/>
                <a:gd name="T18" fmla="*/ 0 w 297"/>
                <a:gd name="T19" fmla="*/ 512 h 745"/>
                <a:gd name="T20" fmla="*/ 0 w 297"/>
                <a:gd name="T21" fmla="*/ 336 h 745"/>
                <a:gd name="T22" fmla="*/ 32 w 297"/>
                <a:gd name="T23" fmla="*/ 160 h 745"/>
                <a:gd name="T24" fmla="*/ 72 w 297"/>
                <a:gd name="T25" fmla="*/ 96 h 745"/>
                <a:gd name="T26" fmla="*/ 104 w 297"/>
                <a:gd name="T27" fmla="*/ 64 h 7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7"/>
                <a:gd name="T43" fmla="*/ 0 h 745"/>
                <a:gd name="T44" fmla="*/ 297 w 297"/>
                <a:gd name="T45" fmla="*/ 745 h 7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7" h="745">
                  <a:moveTo>
                    <a:pt x="104" y="64"/>
                  </a:moveTo>
                  <a:lnTo>
                    <a:pt x="144" y="24"/>
                  </a:lnTo>
                  <a:lnTo>
                    <a:pt x="200" y="0"/>
                  </a:lnTo>
                  <a:lnTo>
                    <a:pt x="248" y="8"/>
                  </a:lnTo>
                  <a:lnTo>
                    <a:pt x="280" y="48"/>
                  </a:lnTo>
                  <a:lnTo>
                    <a:pt x="296" y="240"/>
                  </a:lnTo>
                  <a:lnTo>
                    <a:pt x="288" y="528"/>
                  </a:lnTo>
                  <a:lnTo>
                    <a:pt x="272" y="744"/>
                  </a:lnTo>
                  <a:lnTo>
                    <a:pt x="16" y="744"/>
                  </a:lnTo>
                  <a:lnTo>
                    <a:pt x="0" y="512"/>
                  </a:lnTo>
                  <a:lnTo>
                    <a:pt x="0" y="336"/>
                  </a:lnTo>
                  <a:lnTo>
                    <a:pt x="32" y="160"/>
                  </a:lnTo>
                  <a:lnTo>
                    <a:pt x="72" y="96"/>
                  </a:lnTo>
                  <a:lnTo>
                    <a:pt x="104" y="64"/>
                  </a:lnTo>
                </a:path>
              </a:pathLst>
            </a:custGeom>
            <a:solidFill>
              <a:srgbClr val="FF171C"/>
            </a:solidFill>
            <a:ln w="12700" cap="rnd">
              <a:solidFill>
                <a:srgbClr val="000000"/>
              </a:solidFill>
              <a:round/>
              <a:headEnd/>
              <a:tailEnd/>
            </a:ln>
          </p:spPr>
          <p:txBody>
            <a:bodyPr/>
            <a:lstStyle/>
            <a:p>
              <a:endParaRPr lang="en-US" dirty="0"/>
            </a:p>
          </p:txBody>
        </p:sp>
        <p:sp>
          <p:nvSpPr>
            <p:cNvPr id="27696" name="Freeform 48"/>
            <p:cNvSpPr>
              <a:spLocks/>
            </p:cNvSpPr>
            <p:nvPr/>
          </p:nvSpPr>
          <p:spPr bwMode="auto">
            <a:xfrm>
              <a:off x="3020" y="2288"/>
              <a:ext cx="73" cy="73"/>
            </a:xfrm>
            <a:custGeom>
              <a:avLst/>
              <a:gdLst>
                <a:gd name="T0" fmla="*/ 72 w 73"/>
                <a:gd name="T1" fmla="*/ 0 h 73"/>
                <a:gd name="T2" fmla="*/ 40 w 73"/>
                <a:gd name="T3" fmla="*/ 48 h 73"/>
                <a:gd name="T4" fmla="*/ 0 w 73"/>
                <a:gd name="T5" fmla="*/ 72 h 73"/>
                <a:gd name="T6" fmla="*/ 0 60000 65536"/>
                <a:gd name="T7" fmla="*/ 0 60000 65536"/>
                <a:gd name="T8" fmla="*/ 0 60000 65536"/>
                <a:gd name="T9" fmla="*/ 0 w 73"/>
                <a:gd name="T10" fmla="*/ 0 h 73"/>
                <a:gd name="T11" fmla="*/ 73 w 73"/>
                <a:gd name="T12" fmla="*/ 73 h 73"/>
              </a:gdLst>
              <a:ahLst/>
              <a:cxnLst>
                <a:cxn ang="T6">
                  <a:pos x="T0" y="T1"/>
                </a:cxn>
                <a:cxn ang="T7">
                  <a:pos x="T2" y="T3"/>
                </a:cxn>
                <a:cxn ang="T8">
                  <a:pos x="T4" y="T5"/>
                </a:cxn>
              </a:cxnLst>
              <a:rect l="T9" t="T10" r="T11" b="T12"/>
              <a:pathLst>
                <a:path w="73" h="73">
                  <a:moveTo>
                    <a:pt x="72" y="0"/>
                  </a:moveTo>
                  <a:lnTo>
                    <a:pt x="40" y="48"/>
                  </a:lnTo>
                  <a:lnTo>
                    <a:pt x="0" y="72"/>
                  </a:lnTo>
                </a:path>
              </a:pathLst>
            </a:custGeom>
            <a:noFill/>
            <a:ln w="12700" cap="rnd">
              <a:solidFill>
                <a:srgbClr val="000000"/>
              </a:solidFill>
              <a:round/>
              <a:headEnd/>
              <a:tailEnd/>
            </a:ln>
          </p:spPr>
          <p:txBody>
            <a:bodyPr/>
            <a:lstStyle/>
            <a:p>
              <a:endParaRPr lang="en-US" dirty="0"/>
            </a:p>
          </p:txBody>
        </p:sp>
        <p:sp>
          <p:nvSpPr>
            <p:cNvPr id="27697" name="Freeform 49"/>
            <p:cNvSpPr>
              <a:spLocks/>
            </p:cNvSpPr>
            <p:nvPr/>
          </p:nvSpPr>
          <p:spPr bwMode="auto">
            <a:xfrm>
              <a:off x="3060" y="2264"/>
              <a:ext cx="225" cy="25"/>
            </a:xfrm>
            <a:custGeom>
              <a:avLst/>
              <a:gdLst>
                <a:gd name="T0" fmla="*/ 0 w 225"/>
                <a:gd name="T1" fmla="*/ 24 h 25"/>
                <a:gd name="T2" fmla="*/ 120 w 225"/>
                <a:gd name="T3" fmla="*/ 16 h 25"/>
                <a:gd name="T4" fmla="*/ 176 w 225"/>
                <a:gd name="T5" fmla="*/ 8 h 25"/>
                <a:gd name="T6" fmla="*/ 224 w 225"/>
                <a:gd name="T7" fmla="*/ 0 h 25"/>
                <a:gd name="T8" fmla="*/ 0 60000 65536"/>
                <a:gd name="T9" fmla="*/ 0 60000 65536"/>
                <a:gd name="T10" fmla="*/ 0 60000 65536"/>
                <a:gd name="T11" fmla="*/ 0 60000 65536"/>
                <a:gd name="T12" fmla="*/ 0 w 225"/>
                <a:gd name="T13" fmla="*/ 0 h 25"/>
                <a:gd name="T14" fmla="*/ 225 w 225"/>
                <a:gd name="T15" fmla="*/ 25 h 25"/>
              </a:gdLst>
              <a:ahLst/>
              <a:cxnLst>
                <a:cxn ang="T8">
                  <a:pos x="T0" y="T1"/>
                </a:cxn>
                <a:cxn ang="T9">
                  <a:pos x="T2" y="T3"/>
                </a:cxn>
                <a:cxn ang="T10">
                  <a:pos x="T4" y="T5"/>
                </a:cxn>
                <a:cxn ang="T11">
                  <a:pos x="T6" y="T7"/>
                </a:cxn>
              </a:cxnLst>
              <a:rect l="T12" t="T13" r="T14" b="T15"/>
              <a:pathLst>
                <a:path w="225" h="25">
                  <a:moveTo>
                    <a:pt x="0" y="24"/>
                  </a:moveTo>
                  <a:lnTo>
                    <a:pt x="120" y="16"/>
                  </a:lnTo>
                  <a:lnTo>
                    <a:pt x="176" y="8"/>
                  </a:lnTo>
                  <a:lnTo>
                    <a:pt x="224" y="0"/>
                  </a:lnTo>
                </a:path>
              </a:pathLst>
            </a:custGeom>
            <a:noFill/>
            <a:ln w="12700" cap="rnd">
              <a:solidFill>
                <a:srgbClr val="000000"/>
              </a:solidFill>
              <a:round/>
              <a:headEnd/>
              <a:tailEnd/>
            </a:ln>
          </p:spPr>
          <p:txBody>
            <a:bodyPr/>
            <a:lstStyle/>
            <a:p>
              <a:endParaRPr lang="en-US" dirty="0"/>
            </a:p>
          </p:txBody>
        </p:sp>
        <p:sp>
          <p:nvSpPr>
            <p:cNvPr id="27698" name="Freeform 50"/>
            <p:cNvSpPr>
              <a:spLocks/>
            </p:cNvSpPr>
            <p:nvPr/>
          </p:nvSpPr>
          <p:spPr bwMode="auto">
            <a:xfrm>
              <a:off x="3092" y="2288"/>
              <a:ext cx="41" cy="585"/>
            </a:xfrm>
            <a:custGeom>
              <a:avLst/>
              <a:gdLst>
                <a:gd name="T0" fmla="*/ 40 w 41"/>
                <a:gd name="T1" fmla="*/ 0 h 585"/>
                <a:gd name="T2" fmla="*/ 16 w 41"/>
                <a:gd name="T3" fmla="*/ 136 h 585"/>
                <a:gd name="T4" fmla="*/ 8 w 41"/>
                <a:gd name="T5" fmla="*/ 200 h 585"/>
                <a:gd name="T6" fmla="*/ 8 w 41"/>
                <a:gd name="T7" fmla="*/ 232 h 585"/>
                <a:gd name="T8" fmla="*/ 0 w 41"/>
                <a:gd name="T9" fmla="*/ 408 h 585"/>
                <a:gd name="T10" fmla="*/ 8 w 41"/>
                <a:gd name="T11" fmla="*/ 584 h 585"/>
                <a:gd name="T12" fmla="*/ 0 60000 65536"/>
                <a:gd name="T13" fmla="*/ 0 60000 65536"/>
                <a:gd name="T14" fmla="*/ 0 60000 65536"/>
                <a:gd name="T15" fmla="*/ 0 60000 65536"/>
                <a:gd name="T16" fmla="*/ 0 60000 65536"/>
                <a:gd name="T17" fmla="*/ 0 60000 65536"/>
                <a:gd name="T18" fmla="*/ 0 w 41"/>
                <a:gd name="T19" fmla="*/ 0 h 585"/>
                <a:gd name="T20" fmla="*/ 41 w 41"/>
                <a:gd name="T21" fmla="*/ 585 h 585"/>
              </a:gdLst>
              <a:ahLst/>
              <a:cxnLst>
                <a:cxn ang="T12">
                  <a:pos x="T0" y="T1"/>
                </a:cxn>
                <a:cxn ang="T13">
                  <a:pos x="T2" y="T3"/>
                </a:cxn>
                <a:cxn ang="T14">
                  <a:pos x="T4" y="T5"/>
                </a:cxn>
                <a:cxn ang="T15">
                  <a:pos x="T6" y="T7"/>
                </a:cxn>
                <a:cxn ang="T16">
                  <a:pos x="T8" y="T9"/>
                </a:cxn>
                <a:cxn ang="T17">
                  <a:pos x="T10" y="T11"/>
                </a:cxn>
              </a:cxnLst>
              <a:rect l="T18" t="T19" r="T20" b="T21"/>
              <a:pathLst>
                <a:path w="41" h="585">
                  <a:moveTo>
                    <a:pt x="40" y="0"/>
                  </a:moveTo>
                  <a:lnTo>
                    <a:pt x="16" y="136"/>
                  </a:lnTo>
                  <a:lnTo>
                    <a:pt x="8" y="200"/>
                  </a:lnTo>
                  <a:lnTo>
                    <a:pt x="8" y="232"/>
                  </a:lnTo>
                  <a:lnTo>
                    <a:pt x="0" y="408"/>
                  </a:lnTo>
                  <a:lnTo>
                    <a:pt x="8" y="584"/>
                  </a:lnTo>
                </a:path>
              </a:pathLst>
            </a:custGeom>
            <a:noFill/>
            <a:ln w="12700" cap="rnd">
              <a:solidFill>
                <a:srgbClr val="000000"/>
              </a:solidFill>
              <a:round/>
              <a:headEnd/>
              <a:tailEnd/>
            </a:ln>
          </p:spPr>
          <p:txBody>
            <a:bodyPr/>
            <a:lstStyle/>
            <a:p>
              <a:endParaRPr lang="en-US" dirty="0"/>
            </a:p>
          </p:txBody>
        </p:sp>
        <p:sp>
          <p:nvSpPr>
            <p:cNvPr id="27699" name="Freeform 51"/>
            <p:cNvSpPr>
              <a:spLocks/>
            </p:cNvSpPr>
            <p:nvPr/>
          </p:nvSpPr>
          <p:spPr bwMode="auto">
            <a:xfrm>
              <a:off x="3108" y="1848"/>
              <a:ext cx="169" cy="9"/>
            </a:xfrm>
            <a:custGeom>
              <a:avLst/>
              <a:gdLst>
                <a:gd name="T0" fmla="*/ 0 w 169"/>
                <a:gd name="T1" fmla="*/ 8 h 9"/>
                <a:gd name="T2" fmla="*/ 168 w 169"/>
                <a:gd name="T3" fmla="*/ 0 h 9"/>
                <a:gd name="T4" fmla="*/ 0 60000 65536"/>
                <a:gd name="T5" fmla="*/ 0 60000 65536"/>
                <a:gd name="T6" fmla="*/ 0 w 169"/>
                <a:gd name="T7" fmla="*/ 0 h 9"/>
                <a:gd name="T8" fmla="*/ 169 w 169"/>
                <a:gd name="T9" fmla="*/ 9 h 9"/>
              </a:gdLst>
              <a:ahLst/>
              <a:cxnLst>
                <a:cxn ang="T4">
                  <a:pos x="T0" y="T1"/>
                </a:cxn>
                <a:cxn ang="T5">
                  <a:pos x="T2" y="T3"/>
                </a:cxn>
              </a:cxnLst>
              <a:rect l="T6" t="T7" r="T8" b="T9"/>
              <a:pathLst>
                <a:path w="169" h="9">
                  <a:moveTo>
                    <a:pt x="0" y="8"/>
                  </a:moveTo>
                  <a:lnTo>
                    <a:pt x="168" y="0"/>
                  </a:lnTo>
                </a:path>
              </a:pathLst>
            </a:custGeom>
            <a:noFill/>
            <a:ln w="12700" cap="rnd">
              <a:solidFill>
                <a:srgbClr val="000000"/>
              </a:solidFill>
              <a:round/>
              <a:headEnd/>
              <a:tailEnd/>
            </a:ln>
          </p:spPr>
          <p:txBody>
            <a:bodyPr/>
            <a:lstStyle/>
            <a:p>
              <a:endParaRPr lang="en-US" dirty="0"/>
            </a:p>
          </p:txBody>
        </p:sp>
        <p:sp>
          <p:nvSpPr>
            <p:cNvPr id="27700" name="Freeform 52"/>
            <p:cNvSpPr>
              <a:spLocks/>
            </p:cNvSpPr>
            <p:nvPr/>
          </p:nvSpPr>
          <p:spPr bwMode="auto">
            <a:xfrm>
              <a:off x="3100" y="1544"/>
              <a:ext cx="177" cy="337"/>
            </a:xfrm>
            <a:custGeom>
              <a:avLst/>
              <a:gdLst>
                <a:gd name="T0" fmla="*/ 8 w 177"/>
                <a:gd name="T1" fmla="*/ 336 h 337"/>
                <a:gd name="T2" fmla="*/ 0 w 177"/>
                <a:gd name="T3" fmla="*/ 224 h 337"/>
                <a:gd name="T4" fmla="*/ 0 w 177"/>
                <a:gd name="T5" fmla="*/ 112 h 337"/>
                <a:gd name="T6" fmla="*/ 32 w 177"/>
                <a:gd name="T7" fmla="*/ 32 h 337"/>
                <a:gd name="T8" fmla="*/ 56 w 177"/>
                <a:gd name="T9" fmla="*/ 8 h 337"/>
                <a:gd name="T10" fmla="*/ 96 w 177"/>
                <a:gd name="T11" fmla="*/ 0 h 337"/>
                <a:gd name="T12" fmla="*/ 144 w 177"/>
                <a:gd name="T13" fmla="*/ 16 h 337"/>
                <a:gd name="T14" fmla="*/ 168 w 177"/>
                <a:gd name="T15" fmla="*/ 64 h 337"/>
                <a:gd name="T16" fmla="*/ 176 w 177"/>
                <a:gd name="T17" fmla="*/ 176 h 337"/>
                <a:gd name="T18" fmla="*/ 176 w 177"/>
                <a:gd name="T19" fmla="*/ 328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337"/>
                <a:gd name="T32" fmla="*/ 177 w 177"/>
                <a:gd name="T33" fmla="*/ 337 h 3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337">
                  <a:moveTo>
                    <a:pt x="8" y="336"/>
                  </a:moveTo>
                  <a:lnTo>
                    <a:pt x="0" y="224"/>
                  </a:lnTo>
                  <a:lnTo>
                    <a:pt x="0" y="112"/>
                  </a:lnTo>
                  <a:lnTo>
                    <a:pt x="32" y="32"/>
                  </a:lnTo>
                  <a:lnTo>
                    <a:pt x="56" y="8"/>
                  </a:lnTo>
                  <a:lnTo>
                    <a:pt x="96" y="0"/>
                  </a:lnTo>
                  <a:lnTo>
                    <a:pt x="144" y="16"/>
                  </a:lnTo>
                  <a:lnTo>
                    <a:pt x="168" y="64"/>
                  </a:lnTo>
                  <a:lnTo>
                    <a:pt x="176" y="176"/>
                  </a:lnTo>
                  <a:lnTo>
                    <a:pt x="176" y="328"/>
                  </a:lnTo>
                </a:path>
              </a:pathLst>
            </a:custGeom>
            <a:noFill/>
            <a:ln w="12700" cap="rnd">
              <a:solidFill>
                <a:srgbClr val="000000"/>
              </a:solidFill>
              <a:round/>
              <a:headEnd/>
              <a:tailEnd/>
            </a:ln>
          </p:spPr>
          <p:txBody>
            <a:bodyPr/>
            <a:lstStyle/>
            <a:p>
              <a:endParaRPr lang="en-US" dirty="0"/>
            </a:p>
          </p:txBody>
        </p:sp>
        <p:sp>
          <p:nvSpPr>
            <p:cNvPr id="27701" name="Freeform 53"/>
            <p:cNvSpPr>
              <a:spLocks/>
            </p:cNvSpPr>
            <p:nvPr/>
          </p:nvSpPr>
          <p:spPr bwMode="auto">
            <a:xfrm>
              <a:off x="2844" y="3512"/>
              <a:ext cx="393" cy="185"/>
            </a:xfrm>
            <a:custGeom>
              <a:avLst/>
              <a:gdLst>
                <a:gd name="T0" fmla="*/ 360 w 393"/>
                <a:gd name="T1" fmla="*/ 24 h 185"/>
                <a:gd name="T2" fmla="*/ 392 w 393"/>
                <a:gd name="T3" fmla="*/ 104 h 185"/>
                <a:gd name="T4" fmla="*/ 384 w 393"/>
                <a:gd name="T5" fmla="*/ 184 h 185"/>
                <a:gd name="T6" fmla="*/ 0 w 393"/>
                <a:gd name="T7" fmla="*/ 184 h 185"/>
                <a:gd name="T8" fmla="*/ 0 w 393"/>
                <a:gd name="T9" fmla="*/ 152 h 185"/>
                <a:gd name="T10" fmla="*/ 16 w 393"/>
                <a:gd name="T11" fmla="*/ 128 h 185"/>
                <a:gd name="T12" fmla="*/ 72 w 393"/>
                <a:gd name="T13" fmla="*/ 104 h 185"/>
                <a:gd name="T14" fmla="*/ 152 w 393"/>
                <a:gd name="T15" fmla="*/ 80 h 185"/>
                <a:gd name="T16" fmla="*/ 216 w 393"/>
                <a:gd name="T17" fmla="*/ 48 h 185"/>
                <a:gd name="T18" fmla="*/ 312 w 393"/>
                <a:gd name="T19" fmla="*/ 0 h 185"/>
                <a:gd name="T20" fmla="*/ 344 w 393"/>
                <a:gd name="T21" fmla="*/ 0 h 185"/>
                <a:gd name="T22" fmla="*/ 360 w 393"/>
                <a:gd name="T23" fmla="*/ 24 h 1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3"/>
                <a:gd name="T37" fmla="*/ 0 h 185"/>
                <a:gd name="T38" fmla="*/ 393 w 393"/>
                <a:gd name="T39" fmla="*/ 185 h 1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3" h="185">
                  <a:moveTo>
                    <a:pt x="360" y="24"/>
                  </a:moveTo>
                  <a:lnTo>
                    <a:pt x="392" y="104"/>
                  </a:lnTo>
                  <a:lnTo>
                    <a:pt x="384" y="184"/>
                  </a:lnTo>
                  <a:lnTo>
                    <a:pt x="0" y="184"/>
                  </a:lnTo>
                  <a:lnTo>
                    <a:pt x="0" y="152"/>
                  </a:lnTo>
                  <a:lnTo>
                    <a:pt x="16" y="128"/>
                  </a:lnTo>
                  <a:lnTo>
                    <a:pt x="72" y="104"/>
                  </a:lnTo>
                  <a:lnTo>
                    <a:pt x="152" y="80"/>
                  </a:lnTo>
                  <a:lnTo>
                    <a:pt x="216" y="48"/>
                  </a:lnTo>
                  <a:lnTo>
                    <a:pt x="312" y="0"/>
                  </a:lnTo>
                  <a:lnTo>
                    <a:pt x="344" y="0"/>
                  </a:lnTo>
                  <a:lnTo>
                    <a:pt x="360" y="24"/>
                  </a:lnTo>
                </a:path>
              </a:pathLst>
            </a:custGeom>
            <a:solidFill>
              <a:srgbClr val="333333"/>
            </a:solidFill>
            <a:ln w="12700" cap="rnd">
              <a:solidFill>
                <a:srgbClr val="000000"/>
              </a:solidFill>
              <a:round/>
              <a:headEnd/>
              <a:tailEnd/>
            </a:ln>
          </p:spPr>
          <p:txBody>
            <a:bodyPr/>
            <a:lstStyle/>
            <a:p>
              <a:endParaRPr lang="en-US" dirty="0"/>
            </a:p>
          </p:txBody>
        </p:sp>
        <p:sp>
          <p:nvSpPr>
            <p:cNvPr id="27702" name="Freeform 54"/>
            <p:cNvSpPr>
              <a:spLocks/>
            </p:cNvSpPr>
            <p:nvPr/>
          </p:nvSpPr>
          <p:spPr bwMode="auto">
            <a:xfrm>
              <a:off x="2980" y="2232"/>
              <a:ext cx="337" cy="1329"/>
            </a:xfrm>
            <a:custGeom>
              <a:avLst/>
              <a:gdLst>
                <a:gd name="T0" fmla="*/ 32 w 337"/>
                <a:gd name="T1" fmla="*/ 8 h 1329"/>
                <a:gd name="T2" fmla="*/ 184 w 337"/>
                <a:gd name="T3" fmla="*/ 8 h 1329"/>
                <a:gd name="T4" fmla="*/ 304 w 337"/>
                <a:gd name="T5" fmla="*/ 0 h 1329"/>
                <a:gd name="T6" fmla="*/ 328 w 337"/>
                <a:gd name="T7" fmla="*/ 120 h 1329"/>
                <a:gd name="T8" fmla="*/ 336 w 337"/>
                <a:gd name="T9" fmla="*/ 208 h 1329"/>
                <a:gd name="T10" fmla="*/ 296 w 337"/>
                <a:gd name="T11" fmla="*/ 320 h 1329"/>
                <a:gd name="T12" fmla="*/ 280 w 337"/>
                <a:gd name="T13" fmla="*/ 424 h 1329"/>
                <a:gd name="T14" fmla="*/ 272 w 337"/>
                <a:gd name="T15" fmla="*/ 584 h 1329"/>
                <a:gd name="T16" fmla="*/ 264 w 337"/>
                <a:gd name="T17" fmla="*/ 736 h 1329"/>
                <a:gd name="T18" fmla="*/ 248 w 337"/>
                <a:gd name="T19" fmla="*/ 816 h 1329"/>
                <a:gd name="T20" fmla="*/ 264 w 337"/>
                <a:gd name="T21" fmla="*/ 1008 h 1329"/>
                <a:gd name="T22" fmla="*/ 256 w 337"/>
                <a:gd name="T23" fmla="*/ 1216 h 1329"/>
                <a:gd name="T24" fmla="*/ 256 w 337"/>
                <a:gd name="T25" fmla="*/ 1296 h 1329"/>
                <a:gd name="T26" fmla="*/ 248 w 337"/>
                <a:gd name="T27" fmla="*/ 1320 h 1329"/>
                <a:gd name="T28" fmla="*/ 232 w 337"/>
                <a:gd name="T29" fmla="*/ 1328 h 1329"/>
                <a:gd name="T30" fmla="*/ 48 w 337"/>
                <a:gd name="T31" fmla="*/ 1328 h 1329"/>
                <a:gd name="T32" fmla="*/ 24 w 337"/>
                <a:gd name="T33" fmla="*/ 816 h 1329"/>
                <a:gd name="T34" fmla="*/ 8 w 337"/>
                <a:gd name="T35" fmla="*/ 632 h 1329"/>
                <a:gd name="T36" fmla="*/ 0 w 337"/>
                <a:gd name="T37" fmla="*/ 480 h 1329"/>
                <a:gd name="T38" fmla="*/ 0 w 337"/>
                <a:gd name="T39" fmla="*/ 344 h 1329"/>
                <a:gd name="T40" fmla="*/ 8 w 337"/>
                <a:gd name="T41" fmla="*/ 240 h 1329"/>
                <a:gd name="T42" fmla="*/ 8 w 337"/>
                <a:gd name="T43" fmla="*/ 200 h 1329"/>
                <a:gd name="T44" fmla="*/ 32 w 337"/>
                <a:gd name="T45" fmla="*/ 8 h 1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7"/>
                <a:gd name="T70" fmla="*/ 0 h 1329"/>
                <a:gd name="T71" fmla="*/ 337 w 337"/>
                <a:gd name="T72" fmla="*/ 1329 h 13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7" h="1329">
                  <a:moveTo>
                    <a:pt x="32" y="8"/>
                  </a:moveTo>
                  <a:lnTo>
                    <a:pt x="184" y="8"/>
                  </a:lnTo>
                  <a:lnTo>
                    <a:pt x="304" y="0"/>
                  </a:lnTo>
                  <a:lnTo>
                    <a:pt x="328" y="120"/>
                  </a:lnTo>
                  <a:lnTo>
                    <a:pt x="336" y="208"/>
                  </a:lnTo>
                  <a:lnTo>
                    <a:pt x="296" y="320"/>
                  </a:lnTo>
                  <a:lnTo>
                    <a:pt x="280" y="424"/>
                  </a:lnTo>
                  <a:lnTo>
                    <a:pt x="272" y="584"/>
                  </a:lnTo>
                  <a:lnTo>
                    <a:pt x="264" y="736"/>
                  </a:lnTo>
                  <a:lnTo>
                    <a:pt x="248" y="816"/>
                  </a:lnTo>
                  <a:lnTo>
                    <a:pt x="264" y="1008"/>
                  </a:lnTo>
                  <a:lnTo>
                    <a:pt x="256" y="1216"/>
                  </a:lnTo>
                  <a:lnTo>
                    <a:pt x="256" y="1296"/>
                  </a:lnTo>
                  <a:lnTo>
                    <a:pt x="248" y="1320"/>
                  </a:lnTo>
                  <a:lnTo>
                    <a:pt x="232" y="1328"/>
                  </a:lnTo>
                  <a:lnTo>
                    <a:pt x="48" y="1328"/>
                  </a:lnTo>
                  <a:lnTo>
                    <a:pt x="24" y="816"/>
                  </a:lnTo>
                  <a:lnTo>
                    <a:pt x="8" y="632"/>
                  </a:lnTo>
                  <a:lnTo>
                    <a:pt x="0" y="480"/>
                  </a:lnTo>
                  <a:lnTo>
                    <a:pt x="0" y="344"/>
                  </a:lnTo>
                  <a:lnTo>
                    <a:pt x="8" y="240"/>
                  </a:lnTo>
                  <a:lnTo>
                    <a:pt x="8" y="200"/>
                  </a:lnTo>
                  <a:lnTo>
                    <a:pt x="32" y="8"/>
                  </a:lnTo>
                </a:path>
              </a:pathLst>
            </a:custGeom>
            <a:solidFill>
              <a:srgbClr val="D4AB82"/>
            </a:solidFill>
            <a:ln w="12700" cap="rnd">
              <a:solidFill>
                <a:srgbClr val="000000"/>
              </a:solidFill>
              <a:round/>
              <a:headEnd/>
              <a:tailEnd/>
            </a:ln>
          </p:spPr>
          <p:txBody>
            <a:bodyPr/>
            <a:lstStyle/>
            <a:p>
              <a:endParaRPr lang="en-US" dirty="0"/>
            </a:p>
          </p:txBody>
        </p:sp>
        <p:sp>
          <p:nvSpPr>
            <p:cNvPr id="27703" name="Freeform 55"/>
            <p:cNvSpPr>
              <a:spLocks/>
            </p:cNvSpPr>
            <p:nvPr/>
          </p:nvSpPr>
          <p:spPr bwMode="auto">
            <a:xfrm>
              <a:off x="3156" y="1216"/>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704" name="Freeform 56"/>
            <p:cNvSpPr>
              <a:spLocks/>
            </p:cNvSpPr>
            <p:nvPr/>
          </p:nvSpPr>
          <p:spPr bwMode="auto">
            <a:xfrm>
              <a:off x="3156" y="1216"/>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a:solidFill>
                <a:srgbClr val="000000"/>
              </a:solidFill>
              <a:round/>
              <a:headEnd/>
              <a:tailEnd/>
            </a:ln>
          </p:spPr>
          <p:txBody>
            <a:bodyPr/>
            <a:lstStyle/>
            <a:p>
              <a:endParaRPr lang="en-US" dirty="0"/>
            </a:p>
          </p:txBody>
        </p:sp>
        <p:sp>
          <p:nvSpPr>
            <p:cNvPr id="27705" name="Freeform 57"/>
            <p:cNvSpPr>
              <a:spLocks/>
            </p:cNvSpPr>
            <p:nvPr/>
          </p:nvSpPr>
          <p:spPr bwMode="auto">
            <a:xfrm>
              <a:off x="3004" y="1840"/>
              <a:ext cx="273" cy="801"/>
            </a:xfrm>
            <a:custGeom>
              <a:avLst/>
              <a:gdLst>
                <a:gd name="T0" fmla="*/ 56 w 273"/>
                <a:gd name="T1" fmla="*/ 592 h 801"/>
                <a:gd name="T2" fmla="*/ 0 w 273"/>
                <a:gd name="T3" fmla="*/ 688 h 801"/>
                <a:gd name="T4" fmla="*/ 8 w 273"/>
                <a:gd name="T5" fmla="*/ 696 h 801"/>
                <a:gd name="T6" fmla="*/ 24 w 273"/>
                <a:gd name="T7" fmla="*/ 688 h 801"/>
                <a:gd name="T8" fmla="*/ 40 w 273"/>
                <a:gd name="T9" fmla="*/ 672 h 801"/>
                <a:gd name="T10" fmla="*/ 40 w 273"/>
                <a:gd name="T11" fmla="*/ 696 h 801"/>
                <a:gd name="T12" fmla="*/ 32 w 273"/>
                <a:gd name="T13" fmla="*/ 768 h 801"/>
                <a:gd name="T14" fmla="*/ 40 w 273"/>
                <a:gd name="T15" fmla="*/ 784 h 801"/>
                <a:gd name="T16" fmla="*/ 48 w 273"/>
                <a:gd name="T17" fmla="*/ 776 h 801"/>
                <a:gd name="T18" fmla="*/ 64 w 273"/>
                <a:gd name="T19" fmla="*/ 712 h 801"/>
                <a:gd name="T20" fmla="*/ 56 w 273"/>
                <a:gd name="T21" fmla="*/ 768 h 801"/>
                <a:gd name="T22" fmla="*/ 56 w 273"/>
                <a:gd name="T23" fmla="*/ 792 h 801"/>
                <a:gd name="T24" fmla="*/ 72 w 273"/>
                <a:gd name="T25" fmla="*/ 800 h 801"/>
                <a:gd name="T26" fmla="*/ 88 w 273"/>
                <a:gd name="T27" fmla="*/ 712 h 801"/>
                <a:gd name="T28" fmla="*/ 80 w 273"/>
                <a:gd name="T29" fmla="*/ 760 h 801"/>
                <a:gd name="T30" fmla="*/ 96 w 273"/>
                <a:gd name="T31" fmla="*/ 792 h 801"/>
                <a:gd name="T32" fmla="*/ 112 w 273"/>
                <a:gd name="T33" fmla="*/ 728 h 801"/>
                <a:gd name="T34" fmla="*/ 112 w 273"/>
                <a:gd name="T35" fmla="*/ 760 h 801"/>
                <a:gd name="T36" fmla="*/ 120 w 273"/>
                <a:gd name="T37" fmla="*/ 768 h 801"/>
                <a:gd name="T38" fmla="*/ 160 w 273"/>
                <a:gd name="T39" fmla="*/ 648 h 801"/>
                <a:gd name="T40" fmla="*/ 160 w 273"/>
                <a:gd name="T41" fmla="*/ 616 h 801"/>
                <a:gd name="T42" fmla="*/ 152 w 273"/>
                <a:gd name="T43" fmla="*/ 592 h 801"/>
                <a:gd name="T44" fmla="*/ 208 w 273"/>
                <a:gd name="T45" fmla="*/ 416 h 801"/>
                <a:gd name="T46" fmla="*/ 256 w 273"/>
                <a:gd name="T47" fmla="*/ 224 h 801"/>
                <a:gd name="T48" fmla="*/ 264 w 273"/>
                <a:gd name="T49" fmla="*/ 144 h 801"/>
                <a:gd name="T50" fmla="*/ 272 w 273"/>
                <a:gd name="T51" fmla="*/ 0 h 801"/>
                <a:gd name="T52" fmla="*/ 112 w 273"/>
                <a:gd name="T53" fmla="*/ 16 h 801"/>
                <a:gd name="T54" fmla="*/ 128 w 273"/>
                <a:gd name="T55" fmla="*/ 152 h 801"/>
                <a:gd name="T56" fmla="*/ 104 w 273"/>
                <a:gd name="T57" fmla="*/ 216 h 801"/>
                <a:gd name="T58" fmla="*/ 88 w 273"/>
                <a:gd name="T59" fmla="*/ 312 h 801"/>
                <a:gd name="T60" fmla="*/ 72 w 273"/>
                <a:gd name="T61" fmla="*/ 432 h 801"/>
                <a:gd name="T62" fmla="*/ 72 w 273"/>
                <a:gd name="T63" fmla="*/ 560 h 801"/>
                <a:gd name="T64" fmla="*/ 56 w 273"/>
                <a:gd name="T65" fmla="*/ 592 h 8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
                <a:gd name="T100" fmla="*/ 0 h 801"/>
                <a:gd name="T101" fmla="*/ 273 w 273"/>
                <a:gd name="T102" fmla="*/ 801 h 8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 h="801">
                  <a:moveTo>
                    <a:pt x="56" y="592"/>
                  </a:moveTo>
                  <a:lnTo>
                    <a:pt x="0" y="688"/>
                  </a:lnTo>
                  <a:lnTo>
                    <a:pt x="8" y="696"/>
                  </a:lnTo>
                  <a:lnTo>
                    <a:pt x="24" y="688"/>
                  </a:lnTo>
                  <a:lnTo>
                    <a:pt x="40" y="672"/>
                  </a:lnTo>
                  <a:lnTo>
                    <a:pt x="40" y="696"/>
                  </a:lnTo>
                  <a:lnTo>
                    <a:pt x="32" y="768"/>
                  </a:lnTo>
                  <a:lnTo>
                    <a:pt x="40" y="784"/>
                  </a:lnTo>
                  <a:lnTo>
                    <a:pt x="48" y="776"/>
                  </a:lnTo>
                  <a:lnTo>
                    <a:pt x="64" y="712"/>
                  </a:lnTo>
                  <a:lnTo>
                    <a:pt x="56" y="768"/>
                  </a:lnTo>
                  <a:lnTo>
                    <a:pt x="56" y="792"/>
                  </a:lnTo>
                  <a:lnTo>
                    <a:pt x="72" y="800"/>
                  </a:lnTo>
                  <a:lnTo>
                    <a:pt x="88" y="712"/>
                  </a:lnTo>
                  <a:lnTo>
                    <a:pt x="80" y="760"/>
                  </a:lnTo>
                  <a:lnTo>
                    <a:pt x="96" y="792"/>
                  </a:lnTo>
                  <a:lnTo>
                    <a:pt x="112" y="728"/>
                  </a:lnTo>
                  <a:lnTo>
                    <a:pt x="112" y="760"/>
                  </a:lnTo>
                  <a:lnTo>
                    <a:pt x="120" y="768"/>
                  </a:lnTo>
                  <a:lnTo>
                    <a:pt x="160" y="648"/>
                  </a:lnTo>
                  <a:lnTo>
                    <a:pt x="160" y="616"/>
                  </a:lnTo>
                  <a:lnTo>
                    <a:pt x="152" y="592"/>
                  </a:lnTo>
                  <a:lnTo>
                    <a:pt x="208" y="416"/>
                  </a:lnTo>
                  <a:lnTo>
                    <a:pt x="256" y="224"/>
                  </a:lnTo>
                  <a:lnTo>
                    <a:pt x="264" y="144"/>
                  </a:lnTo>
                  <a:lnTo>
                    <a:pt x="272" y="0"/>
                  </a:lnTo>
                  <a:lnTo>
                    <a:pt x="112" y="16"/>
                  </a:lnTo>
                  <a:lnTo>
                    <a:pt x="128" y="152"/>
                  </a:lnTo>
                  <a:lnTo>
                    <a:pt x="104" y="216"/>
                  </a:lnTo>
                  <a:lnTo>
                    <a:pt x="88" y="312"/>
                  </a:lnTo>
                  <a:lnTo>
                    <a:pt x="72" y="432"/>
                  </a:lnTo>
                  <a:lnTo>
                    <a:pt x="72" y="560"/>
                  </a:lnTo>
                  <a:lnTo>
                    <a:pt x="56" y="592"/>
                  </a:lnTo>
                </a:path>
              </a:pathLst>
            </a:custGeom>
            <a:solidFill>
              <a:srgbClr val="7D4A14"/>
            </a:solidFill>
            <a:ln w="12700" cap="rnd">
              <a:solidFill>
                <a:srgbClr val="000000"/>
              </a:solidFill>
              <a:round/>
              <a:headEnd/>
              <a:tailEnd/>
            </a:ln>
          </p:spPr>
          <p:txBody>
            <a:bodyPr/>
            <a:lstStyle/>
            <a:p>
              <a:endParaRPr lang="en-US" dirty="0"/>
            </a:p>
          </p:txBody>
        </p:sp>
        <p:sp>
          <p:nvSpPr>
            <p:cNvPr id="27706" name="Freeform 58"/>
            <p:cNvSpPr>
              <a:spLocks/>
            </p:cNvSpPr>
            <p:nvPr/>
          </p:nvSpPr>
          <p:spPr bwMode="auto">
            <a:xfrm>
              <a:off x="3164" y="2544"/>
              <a:ext cx="753" cy="1"/>
            </a:xfrm>
            <a:custGeom>
              <a:avLst/>
              <a:gdLst>
                <a:gd name="T0" fmla="*/ 0 w 753"/>
                <a:gd name="T1" fmla="*/ 0 h 1"/>
                <a:gd name="T2" fmla="*/ 752 w 753"/>
                <a:gd name="T3" fmla="*/ 0 h 1"/>
                <a:gd name="T4" fmla="*/ 0 w 753"/>
                <a:gd name="T5" fmla="*/ 0 h 1"/>
                <a:gd name="T6" fmla="*/ 0 60000 65536"/>
                <a:gd name="T7" fmla="*/ 0 60000 65536"/>
                <a:gd name="T8" fmla="*/ 0 60000 65536"/>
                <a:gd name="T9" fmla="*/ 0 w 753"/>
                <a:gd name="T10" fmla="*/ 0 h 1"/>
                <a:gd name="T11" fmla="*/ 753 w 753"/>
                <a:gd name="T12" fmla="*/ 1 h 1"/>
              </a:gdLst>
              <a:ahLst/>
              <a:cxnLst>
                <a:cxn ang="T6">
                  <a:pos x="T0" y="T1"/>
                </a:cxn>
                <a:cxn ang="T7">
                  <a:pos x="T2" y="T3"/>
                </a:cxn>
                <a:cxn ang="T8">
                  <a:pos x="T4" y="T5"/>
                </a:cxn>
              </a:cxnLst>
              <a:rect l="T9" t="T10" r="T11" b="T12"/>
              <a:pathLst>
                <a:path w="753" h="1">
                  <a:moveTo>
                    <a:pt x="0" y="0"/>
                  </a:moveTo>
                  <a:lnTo>
                    <a:pt x="752" y="0"/>
                  </a:lnTo>
                  <a:lnTo>
                    <a:pt x="0" y="0"/>
                  </a:lnTo>
                </a:path>
              </a:pathLst>
            </a:custGeom>
            <a:noFill/>
            <a:ln w="12700" cap="rnd">
              <a:solidFill>
                <a:srgbClr val="000000"/>
              </a:solidFill>
              <a:round/>
              <a:headEnd/>
              <a:tailEnd/>
            </a:ln>
          </p:spPr>
          <p:txBody>
            <a:bodyPr/>
            <a:lstStyle/>
            <a:p>
              <a:endParaRPr lang="en-US" dirty="0"/>
            </a:p>
          </p:txBody>
        </p:sp>
        <p:sp>
          <p:nvSpPr>
            <p:cNvPr id="27707" name="Freeform 59"/>
            <p:cNvSpPr>
              <a:spLocks/>
            </p:cNvSpPr>
            <p:nvPr/>
          </p:nvSpPr>
          <p:spPr bwMode="auto">
            <a:xfrm>
              <a:off x="3172" y="2064"/>
              <a:ext cx="753" cy="1"/>
            </a:xfrm>
            <a:custGeom>
              <a:avLst/>
              <a:gdLst>
                <a:gd name="T0" fmla="*/ 0 w 753"/>
                <a:gd name="T1" fmla="*/ 0 h 1"/>
                <a:gd name="T2" fmla="*/ 752 w 753"/>
                <a:gd name="T3" fmla="*/ 0 h 1"/>
                <a:gd name="T4" fmla="*/ 0 w 753"/>
                <a:gd name="T5" fmla="*/ 0 h 1"/>
                <a:gd name="T6" fmla="*/ 0 60000 65536"/>
                <a:gd name="T7" fmla="*/ 0 60000 65536"/>
                <a:gd name="T8" fmla="*/ 0 60000 65536"/>
                <a:gd name="T9" fmla="*/ 0 w 753"/>
                <a:gd name="T10" fmla="*/ 0 h 1"/>
                <a:gd name="T11" fmla="*/ 753 w 753"/>
                <a:gd name="T12" fmla="*/ 1 h 1"/>
              </a:gdLst>
              <a:ahLst/>
              <a:cxnLst>
                <a:cxn ang="T6">
                  <a:pos x="T0" y="T1"/>
                </a:cxn>
                <a:cxn ang="T7">
                  <a:pos x="T2" y="T3"/>
                </a:cxn>
                <a:cxn ang="T8">
                  <a:pos x="T4" y="T5"/>
                </a:cxn>
              </a:cxnLst>
              <a:rect l="T9" t="T10" r="T11" b="T12"/>
              <a:pathLst>
                <a:path w="753" h="1">
                  <a:moveTo>
                    <a:pt x="0" y="0"/>
                  </a:moveTo>
                  <a:lnTo>
                    <a:pt x="752" y="0"/>
                  </a:lnTo>
                  <a:lnTo>
                    <a:pt x="0" y="0"/>
                  </a:lnTo>
                </a:path>
              </a:pathLst>
            </a:custGeom>
            <a:noFill/>
            <a:ln w="12700" cap="rnd">
              <a:solidFill>
                <a:srgbClr val="000000"/>
              </a:solidFill>
              <a:round/>
              <a:headEnd/>
              <a:tailEnd/>
            </a:ln>
          </p:spPr>
          <p:txBody>
            <a:bodyPr/>
            <a:lstStyle/>
            <a:p>
              <a:endParaRPr lang="en-US" dirty="0"/>
            </a:p>
          </p:txBody>
        </p:sp>
        <p:sp>
          <p:nvSpPr>
            <p:cNvPr id="27708" name="Freeform 60"/>
            <p:cNvSpPr>
              <a:spLocks/>
            </p:cNvSpPr>
            <p:nvPr/>
          </p:nvSpPr>
          <p:spPr bwMode="auto">
            <a:xfrm>
              <a:off x="3172" y="1544"/>
              <a:ext cx="753" cy="1"/>
            </a:xfrm>
            <a:custGeom>
              <a:avLst/>
              <a:gdLst>
                <a:gd name="T0" fmla="*/ 0 w 753"/>
                <a:gd name="T1" fmla="*/ 0 h 1"/>
                <a:gd name="T2" fmla="*/ 752 w 753"/>
                <a:gd name="T3" fmla="*/ 0 h 1"/>
                <a:gd name="T4" fmla="*/ 0 w 753"/>
                <a:gd name="T5" fmla="*/ 0 h 1"/>
                <a:gd name="T6" fmla="*/ 0 60000 65536"/>
                <a:gd name="T7" fmla="*/ 0 60000 65536"/>
                <a:gd name="T8" fmla="*/ 0 60000 65536"/>
                <a:gd name="T9" fmla="*/ 0 w 753"/>
                <a:gd name="T10" fmla="*/ 0 h 1"/>
                <a:gd name="T11" fmla="*/ 753 w 753"/>
                <a:gd name="T12" fmla="*/ 1 h 1"/>
              </a:gdLst>
              <a:ahLst/>
              <a:cxnLst>
                <a:cxn ang="T6">
                  <a:pos x="T0" y="T1"/>
                </a:cxn>
                <a:cxn ang="T7">
                  <a:pos x="T2" y="T3"/>
                </a:cxn>
                <a:cxn ang="T8">
                  <a:pos x="T4" y="T5"/>
                </a:cxn>
              </a:cxnLst>
              <a:rect l="T9" t="T10" r="T11" b="T12"/>
              <a:pathLst>
                <a:path w="753" h="1">
                  <a:moveTo>
                    <a:pt x="0" y="0"/>
                  </a:moveTo>
                  <a:lnTo>
                    <a:pt x="752" y="0"/>
                  </a:lnTo>
                  <a:lnTo>
                    <a:pt x="0" y="0"/>
                  </a:lnTo>
                </a:path>
              </a:pathLst>
            </a:custGeom>
            <a:noFill/>
            <a:ln w="12700" cap="rnd">
              <a:solidFill>
                <a:srgbClr val="000000"/>
              </a:solidFill>
              <a:round/>
              <a:headEnd/>
              <a:tailEnd/>
            </a:ln>
          </p:spPr>
          <p:txBody>
            <a:bodyPr/>
            <a:lstStyle/>
            <a:p>
              <a:endParaRPr lang="en-US" dirty="0"/>
            </a:p>
          </p:txBody>
        </p:sp>
        <p:sp>
          <p:nvSpPr>
            <p:cNvPr id="27709" name="Freeform 61"/>
            <p:cNvSpPr>
              <a:spLocks/>
            </p:cNvSpPr>
            <p:nvPr/>
          </p:nvSpPr>
          <p:spPr bwMode="auto">
            <a:xfrm>
              <a:off x="3172" y="1192"/>
              <a:ext cx="753" cy="1"/>
            </a:xfrm>
            <a:custGeom>
              <a:avLst/>
              <a:gdLst>
                <a:gd name="T0" fmla="*/ 0 w 753"/>
                <a:gd name="T1" fmla="*/ 0 h 1"/>
                <a:gd name="T2" fmla="*/ 752 w 753"/>
                <a:gd name="T3" fmla="*/ 0 h 1"/>
                <a:gd name="T4" fmla="*/ 0 w 753"/>
                <a:gd name="T5" fmla="*/ 0 h 1"/>
                <a:gd name="T6" fmla="*/ 0 60000 65536"/>
                <a:gd name="T7" fmla="*/ 0 60000 65536"/>
                <a:gd name="T8" fmla="*/ 0 60000 65536"/>
                <a:gd name="T9" fmla="*/ 0 w 753"/>
                <a:gd name="T10" fmla="*/ 0 h 1"/>
                <a:gd name="T11" fmla="*/ 753 w 753"/>
                <a:gd name="T12" fmla="*/ 1 h 1"/>
              </a:gdLst>
              <a:ahLst/>
              <a:cxnLst>
                <a:cxn ang="T6">
                  <a:pos x="T0" y="T1"/>
                </a:cxn>
                <a:cxn ang="T7">
                  <a:pos x="T2" y="T3"/>
                </a:cxn>
                <a:cxn ang="T8">
                  <a:pos x="T4" y="T5"/>
                </a:cxn>
              </a:cxnLst>
              <a:rect l="T9" t="T10" r="T11" b="T12"/>
              <a:pathLst>
                <a:path w="753" h="1">
                  <a:moveTo>
                    <a:pt x="0" y="0"/>
                  </a:moveTo>
                  <a:lnTo>
                    <a:pt x="752" y="0"/>
                  </a:lnTo>
                  <a:lnTo>
                    <a:pt x="0" y="0"/>
                  </a:lnTo>
                </a:path>
              </a:pathLst>
            </a:custGeom>
            <a:noFill/>
            <a:ln w="12700" cap="rnd">
              <a:solidFill>
                <a:srgbClr val="000000"/>
              </a:solidFill>
              <a:round/>
              <a:headEnd/>
              <a:tailEnd/>
            </a:ln>
          </p:spPr>
          <p:txBody>
            <a:bodyPr/>
            <a:lstStyle/>
            <a:p>
              <a:endParaRPr lang="en-US" dirty="0"/>
            </a:p>
          </p:txBody>
        </p:sp>
        <p:sp>
          <p:nvSpPr>
            <p:cNvPr id="27710" name="Freeform 62"/>
            <p:cNvSpPr>
              <a:spLocks/>
            </p:cNvSpPr>
            <p:nvPr/>
          </p:nvSpPr>
          <p:spPr bwMode="auto">
            <a:xfrm>
              <a:off x="1204" y="3696"/>
              <a:ext cx="2721" cy="1"/>
            </a:xfrm>
            <a:custGeom>
              <a:avLst/>
              <a:gdLst>
                <a:gd name="T0" fmla="*/ 2720 w 2721"/>
                <a:gd name="T1" fmla="*/ 0 h 1"/>
                <a:gd name="T2" fmla="*/ 0 w 2721"/>
                <a:gd name="T3" fmla="*/ 0 h 1"/>
                <a:gd name="T4" fmla="*/ 2720 w 2721"/>
                <a:gd name="T5" fmla="*/ 0 h 1"/>
                <a:gd name="T6" fmla="*/ 0 60000 65536"/>
                <a:gd name="T7" fmla="*/ 0 60000 65536"/>
                <a:gd name="T8" fmla="*/ 0 60000 65536"/>
                <a:gd name="T9" fmla="*/ 0 w 2721"/>
                <a:gd name="T10" fmla="*/ 0 h 1"/>
                <a:gd name="T11" fmla="*/ 2721 w 2721"/>
                <a:gd name="T12" fmla="*/ 1 h 1"/>
              </a:gdLst>
              <a:ahLst/>
              <a:cxnLst>
                <a:cxn ang="T6">
                  <a:pos x="T0" y="T1"/>
                </a:cxn>
                <a:cxn ang="T7">
                  <a:pos x="T2" y="T3"/>
                </a:cxn>
                <a:cxn ang="T8">
                  <a:pos x="T4" y="T5"/>
                </a:cxn>
              </a:cxnLst>
              <a:rect l="T9" t="T10" r="T11" b="T12"/>
              <a:pathLst>
                <a:path w="2721" h="1">
                  <a:moveTo>
                    <a:pt x="2720" y="0"/>
                  </a:moveTo>
                  <a:lnTo>
                    <a:pt x="0" y="0"/>
                  </a:lnTo>
                  <a:lnTo>
                    <a:pt x="2720" y="0"/>
                  </a:lnTo>
                </a:path>
              </a:pathLst>
            </a:custGeom>
            <a:noFill/>
            <a:ln w="12700" cap="rnd">
              <a:solidFill>
                <a:srgbClr val="000000"/>
              </a:solidFill>
              <a:round/>
              <a:headEnd/>
              <a:tailEnd/>
            </a:ln>
          </p:spPr>
          <p:txBody>
            <a:bodyPr/>
            <a:lstStyle/>
            <a:p>
              <a:endParaRPr lang="en-US" dirty="0"/>
            </a:p>
          </p:txBody>
        </p:sp>
        <p:sp>
          <p:nvSpPr>
            <p:cNvPr id="27711" name="Freeform 63"/>
            <p:cNvSpPr>
              <a:spLocks/>
            </p:cNvSpPr>
            <p:nvPr/>
          </p:nvSpPr>
          <p:spPr bwMode="auto">
            <a:xfrm>
              <a:off x="3004" y="1208"/>
              <a:ext cx="265" cy="305"/>
            </a:xfrm>
            <a:custGeom>
              <a:avLst/>
              <a:gdLst>
                <a:gd name="T0" fmla="*/ 48 w 265"/>
                <a:gd name="T1" fmla="*/ 40 h 305"/>
                <a:gd name="T2" fmla="*/ 96 w 265"/>
                <a:gd name="T3" fmla="*/ 8 h 305"/>
                <a:gd name="T4" fmla="*/ 160 w 265"/>
                <a:gd name="T5" fmla="*/ 0 h 305"/>
                <a:gd name="T6" fmla="*/ 216 w 265"/>
                <a:gd name="T7" fmla="*/ 16 h 305"/>
                <a:gd name="T8" fmla="*/ 240 w 265"/>
                <a:gd name="T9" fmla="*/ 32 h 305"/>
                <a:gd name="T10" fmla="*/ 256 w 265"/>
                <a:gd name="T11" fmla="*/ 64 h 305"/>
                <a:gd name="T12" fmla="*/ 264 w 265"/>
                <a:gd name="T13" fmla="*/ 136 h 305"/>
                <a:gd name="T14" fmla="*/ 256 w 265"/>
                <a:gd name="T15" fmla="*/ 208 h 305"/>
                <a:gd name="T16" fmla="*/ 224 w 265"/>
                <a:gd name="T17" fmla="*/ 264 h 305"/>
                <a:gd name="T18" fmla="*/ 184 w 265"/>
                <a:gd name="T19" fmla="*/ 296 h 305"/>
                <a:gd name="T20" fmla="*/ 112 w 265"/>
                <a:gd name="T21" fmla="*/ 304 h 305"/>
                <a:gd name="T22" fmla="*/ 64 w 265"/>
                <a:gd name="T23" fmla="*/ 296 h 305"/>
                <a:gd name="T24" fmla="*/ 48 w 265"/>
                <a:gd name="T25" fmla="*/ 280 h 305"/>
                <a:gd name="T26" fmla="*/ 32 w 265"/>
                <a:gd name="T27" fmla="*/ 224 h 305"/>
                <a:gd name="T28" fmla="*/ 16 w 265"/>
                <a:gd name="T29" fmla="*/ 216 h 305"/>
                <a:gd name="T30" fmla="*/ 0 w 265"/>
                <a:gd name="T31" fmla="*/ 208 h 305"/>
                <a:gd name="T32" fmla="*/ 16 w 265"/>
                <a:gd name="T33" fmla="*/ 112 h 305"/>
                <a:gd name="T34" fmla="*/ 48 w 265"/>
                <a:gd name="T35" fmla="*/ 40 h 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305"/>
                <a:gd name="T56" fmla="*/ 265 w 265"/>
                <a:gd name="T57" fmla="*/ 305 h 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305">
                  <a:moveTo>
                    <a:pt x="48" y="40"/>
                  </a:moveTo>
                  <a:lnTo>
                    <a:pt x="96" y="8"/>
                  </a:lnTo>
                  <a:lnTo>
                    <a:pt x="160" y="0"/>
                  </a:lnTo>
                  <a:lnTo>
                    <a:pt x="216" y="16"/>
                  </a:lnTo>
                  <a:lnTo>
                    <a:pt x="240" y="32"/>
                  </a:lnTo>
                  <a:lnTo>
                    <a:pt x="256" y="64"/>
                  </a:lnTo>
                  <a:lnTo>
                    <a:pt x="264" y="136"/>
                  </a:lnTo>
                  <a:lnTo>
                    <a:pt x="256" y="208"/>
                  </a:lnTo>
                  <a:lnTo>
                    <a:pt x="224" y="264"/>
                  </a:lnTo>
                  <a:lnTo>
                    <a:pt x="184" y="296"/>
                  </a:lnTo>
                  <a:lnTo>
                    <a:pt x="112" y="304"/>
                  </a:lnTo>
                  <a:lnTo>
                    <a:pt x="64" y="296"/>
                  </a:lnTo>
                  <a:lnTo>
                    <a:pt x="48" y="280"/>
                  </a:lnTo>
                  <a:lnTo>
                    <a:pt x="32" y="224"/>
                  </a:lnTo>
                  <a:lnTo>
                    <a:pt x="16" y="216"/>
                  </a:lnTo>
                  <a:lnTo>
                    <a:pt x="0" y="208"/>
                  </a:lnTo>
                  <a:lnTo>
                    <a:pt x="16" y="112"/>
                  </a:lnTo>
                  <a:lnTo>
                    <a:pt x="48" y="40"/>
                  </a:lnTo>
                </a:path>
              </a:pathLst>
            </a:custGeom>
            <a:solidFill>
              <a:srgbClr val="7D4A14"/>
            </a:solidFill>
            <a:ln w="12700" cap="rnd">
              <a:solidFill>
                <a:srgbClr val="000000"/>
              </a:solidFill>
              <a:round/>
              <a:headEnd/>
              <a:tailEnd/>
            </a:ln>
          </p:spPr>
          <p:txBody>
            <a:bodyPr/>
            <a:lstStyle/>
            <a:p>
              <a:endParaRPr lang="en-US" dirty="0"/>
            </a:p>
          </p:txBody>
        </p:sp>
        <p:sp>
          <p:nvSpPr>
            <p:cNvPr id="27712" name="Freeform 64"/>
            <p:cNvSpPr>
              <a:spLocks/>
            </p:cNvSpPr>
            <p:nvPr/>
          </p:nvSpPr>
          <p:spPr bwMode="auto">
            <a:xfrm>
              <a:off x="3044" y="1184"/>
              <a:ext cx="249" cy="273"/>
            </a:xfrm>
            <a:custGeom>
              <a:avLst/>
              <a:gdLst>
                <a:gd name="T0" fmla="*/ 8 w 249"/>
                <a:gd name="T1" fmla="*/ 32 h 273"/>
                <a:gd name="T2" fmla="*/ 0 w 249"/>
                <a:gd name="T3" fmla="*/ 80 h 273"/>
                <a:gd name="T4" fmla="*/ 40 w 249"/>
                <a:gd name="T5" fmla="*/ 72 h 273"/>
                <a:gd name="T6" fmla="*/ 56 w 249"/>
                <a:gd name="T7" fmla="*/ 72 h 273"/>
                <a:gd name="T8" fmla="*/ 120 w 249"/>
                <a:gd name="T9" fmla="*/ 96 h 273"/>
                <a:gd name="T10" fmla="*/ 120 w 249"/>
                <a:gd name="T11" fmla="*/ 144 h 273"/>
                <a:gd name="T12" fmla="*/ 136 w 249"/>
                <a:gd name="T13" fmla="*/ 152 h 273"/>
                <a:gd name="T14" fmla="*/ 152 w 249"/>
                <a:gd name="T15" fmla="*/ 152 h 273"/>
                <a:gd name="T16" fmla="*/ 168 w 249"/>
                <a:gd name="T17" fmla="*/ 152 h 273"/>
                <a:gd name="T18" fmla="*/ 176 w 249"/>
                <a:gd name="T19" fmla="*/ 192 h 273"/>
                <a:gd name="T20" fmla="*/ 184 w 249"/>
                <a:gd name="T21" fmla="*/ 240 h 273"/>
                <a:gd name="T22" fmla="*/ 208 w 249"/>
                <a:gd name="T23" fmla="*/ 272 h 273"/>
                <a:gd name="T24" fmla="*/ 224 w 249"/>
                <a:gd name="T25" fmla="*/ 272 h 273"/>
                <a:gd name="T26" fmla="*/ 232 w 249"/>
                <a:gd name="T27" fmla="*/ 240 h 273"/>
                <a:gd name="T28" fmla="*/ 248 w 249"/>
                <a:gd name="T29" fmla="*/ 152 h 273"/>
                <a:gd name="T30" fmla="*/ 232 w 249"/>
                <a:gd name="T31" fmla="*/ 56 h 273"/>
                <a:gd name="T32" fmla="*/ 208 w 249"/>
                <a:gd name="T33" fmla="*/ 24 h 273"/>
                <a:gd name="T34" fmla="*/ 184 w 249"/>
                <a:gd name="T35" fmla="*/ 0 h 273"/>
                <a:gd name="T36" fmla="*/ 56 w 249"/>
                <a:gd name="T37" fmla="*/ 0 h 273"/>
                <a:gd name="T38" fmla="*/ 24 w 249"/>
                <a:gd name="T39" fmla="*/ 16 h 273"/>
                <a:gd name="T40" fmla="*/ 8 w 249"/>
                <a:gd name="T41" fmla="*/ 32 h 2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
                <a:gd name="T64" fmla="*/ 0 h 273"/>
                <a:gd name="T65" fmla="*/ 249 w 249"/>
                <a:gd name="T66" fmla="*/ 273 h 2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 h="273">
                  <a:moveTo>
                    <a:pt x="8" y="32"/>
                  </a:moveTo>
                  <a:lnTo>
                    <a:pt x="0" y="80"/>
                  </a:lnTo>
                  <a:lnTo>
                    <a:pt x="40" y="72"/>
                  </a:lnTo>
                  <a:lnTo>
                    <a:pt x="56" y="72"/>
                  </a:lnTo>
                  <a:lnTo>
                    <a:pt x="120" y="96"/>
                  </a:lnTo>
                  <a:lnTo>
                    <a:pt x="120" y="144"/>
                  </a:lnTo>
                  <a:lnTo>
                    <a:pt x="136" y="152"/>
                  </a:lnTo>
                  <a:lnTo>
                    <a:pt x="152" y="152"/>
                  </a:lnTo>
                  <a:lnTo>
                    <a:pt x="168" y="152"/>
                  </a:lnTo>
                  <a:lnTo>
                    <a:pt x="176" y="192"/>
                  </a:lnTo>
                  <a:lnTo>
                    <a:pt x="184" y="240"/>
                  </a:lnTo>
                  <a:lnTo>
                    <a:pt x="208" y="272"/>
                  </a:lnTo>
                  <a:lnTo>
                    <a:pt x="224" y="272"/>
                  </a:lnTo>
                  <a:lnTo>
                    <a:pt x="232" y="240"/>
                  </a:lnTo>
                  <a:lnTo>
                    <a:pt x="248" y="152"/>
                  </a:lnTo>
                  <a:lnTo>
                    <a:pt x="232" y="56"/>
                  </a:lnTo>
                  <a:lnTo>
                    <a:pt x="208" y="24"/>
                  </a:lnTo>
                  <a:lnTo>
                    <a:pt x="184" y="0"/>
                  </a:lnTo>
                  <a:lnTo>
                    <a:pt x="56" y="0"/>
                  </a:lnTo>
                  <a:lnTo>
                    <a:pt x="24" y="16"/>
                  </a:lnTo>
                  <a:lnTo>
                    <a:pt x="8" y="32"/>
                  </a:lnTo>
                </a:path>
              </a:pathLst>
            </a:custGeom>
            <a:solidFill>
              <a:srgbClr val="543519"/>
            </a:solidFill>
            <a:ln w="12700" cap="rnd">
              <a:solidFill>
                <a:srgbClr val="000000"/>
              </a:solidFill>
              <a:round/>
              <a:headEnd/>
              <a:tailEnd/>
            </a:ln>
          </p:spPr>
          <p:txBody>
            <a:bodyPr/>
            <a:lstStyle/>
            <a:p>
              <a:endParaRPr lang="en-US" dirty="0"/>
            </a:p>
          </p:txBody>
        </p:sp>
      </p:grpSp>
    </p:spTree>
    <p:extLst>
      <p:ext uri="{BB962C8B-B14F-4D97-AF65-F5344CB8AC3E}">
        <p14:creationId xmlns:p14="http://schemas.microsoft.com/office/powerpoint/2010/main" val="343264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356CA-71B7-1032-3A5E-0C04F4F92D34}"/>
              </a:ext>
            </a:extLst>
          </p:cNvPr>
          <p:cNvSpPr>
            <a:spLocks noGrp="1"/>
          </p:cNvSpPr>
          <p:nvPr>
            <p:ph type="title"/>
          </p:nvPr>
        </p:nvSpPr>
        <p:spPr/>
        <p:txBody>
          <a:bodyPr/>
          <a:lstStyle/>
          <a:p>
            <a:pPr algn="ctr"/>
            <a:r>
              <a:rPr lang="en-GB" dirty="0"/>
              <a:t>Recommended guidelines for safe pushing and pulling (kg) MHORs </a:t>
            </a:r>
          </a:p>
        </p:txBody>
      </p:sp>
      <p:graphicFrame>
        <p:nvGraphicFramePr>
          <p:cNvPr id="3" name="Table 3">
            <a:extLst>
              <a:ext uri="{FF2B5EF4-FFF2-40B4-BE49-F238E27FC236}">
                <a16:creationId xmlns:a16="http://schemas.microsoft.com/office/drawing/2014/main" xmlns="" id="{00F15595-3F77-56D6-C879-89AE365126D8}"/>
              </a:ext>
            </a:extLst>
          </p:cNvPr>
          <p:cNvGraphicFramePr>
            <a:graphicFrameLocks noGrp="1"/>
          </p:cNvGraphicFramePr>
          <p:nvPr>
            <p:extLst>
              <p:ext uri="{D42A27DB-BD31-4B8C-83A1-F6EECF244321}">
                <p14:modId xmlns:p14="http://schemas.microsoft.com/office/powerpoint/2010/main" val="3512355046"/>
              </p:ext>
            </p:extLst>
          </p:nvPr>
        </p:nvGraphicFramePr>
        <p:xfrm>
          <a:off x="614597" y="2068643"/>
          <a:ext cx="11152681" cy="3507699"/>
        </p:xfrm>
        <a:graphic>
          <a:graphicData uri="http://schemas.openxmlformats.org/drawingml/2006/table">
            <a:tbl>
              <a:tblPr firstRow="1" bandRow="1">
                <a:tableStyleId>{5C22544A-7EE6-4342-B048-85BDC9FD1C3A}</a:tableStyleId>
              </a:tblPr>
              <a:tblGrid>
                <a:gridCol w="3560939">
                  <a:extLst>
                    <a:ext uri="{9D8B030D-6E8A-4147-A177-3AD203B41FA5}">
                      <a16:colId xmlns:a16="http://schemas.microsoft.com/office/drawing/2014/main" xmlns="" val="856754351"/>
                    </a:ext>
                  </a:extLst>
                </a:gridCol>
                <a:gridCol w="3795871">
                  <a:extLst>
                    <a:ext uri="{9D8B030D-6E8A-4147-A177-3AD203B41FA5}">
                      <a16:colId xmlns:a16="http://schemas.microsoft.com/office/drawing/2014/main" xmlns="" val="3779529631"/>
                    </a:ext>
                  </a:extLst>
                </a:gridCol>
                <a:gridCol w="3795871">
                  <a:extLst>
                    <a:ext uri="{9D8B030D-6E8A-4147-A177-3AD203B41FA5}">
                      <a16:colId xmlns:a16="http://schemas.microsoft.com/office/drawing/2014/main" xmlns="" val="1976224194"/>
                    </a:ext>
                  </a:extLst>
                </a:gridCol>
              </a:tblGrid>
              <a:tr h="1169233">
                <a:tc>
                  <a:txBody>
                    <a:bodyPr/>
                    <a:lstStyle/>
                    <a:p>
                      <a:pPr algn="ctr"/>
                      <a:endParaRPr lang="en-GB" sz="3200" dirty="0"/>
                    </a:p>
                  </a:txBody>
                  <a:tcPr/>
                </a:tc>
                <a:tc>
                  <a:txBody>
                    <a:bodyPr/>
                    <a:lstStyle/>
                    <a:p>
                      <a:pPr algn="ctr"/>
                      <a:r>
                        <a:rPr lang="en-GB" sz="3200" dirty="0"/>
                        <a:t>Men</a:t>
                      </a:r>
                    </a:p>
                  </a:txBody>
                  <a:tcPr/>
                </a:tc>
                <a:tc>
                  <a:txBody>
                    <a:bodyPr/>
                    <a:lstStyle/>
                    <a:p>
                      <a:pPr algn="ctr"/>
                      <a:r>
                        <a:rPr lang="en-GB" sz="3200" dirty="0"/>
                        <a:t>Female</a:t>
                      </a:r>
                    </a:p>
                  </a:txBody>
                  <a:tcPr/>
                </a:tc>
                <a:extLst>
                  <a:ext uri="{0D108BD9-81ED-4DB2-BD59-A6C34878D82A}">
                    <a16:rowId xmlns:a16="http://schemas.microsoft.com/office/drawing/2014/main" xmlns="" val="1817421914"/>
                  </a:ext>
                </a:extLst>
              </a:tr>
              <a:tr h="1169233">
                <a:tc>
                  <a:txBody>
                    <a:bodyPr/>
                    <a:lstStyle/>
                    <a:p>
                      <a:pPr algn="ctr"/>
                      <a:r>
                        <a:rPr lang="en-GB" sz="3200" dirty="0"/>
                        <a:t>Starting or Stopping the load</a:t>
                      </a:r>
                    </a:p>
                  </a:txBody>
                  <a:tcPr/>
                </a:tc>
                <a:tc>
                  <a:txBody>
                    <a:bodyPr/>
                    <a:lstStyle/>
                    <a:p>
                      <a:pPr algn="ctr"/>
                      <a:r>
                        <a:rPr lang="en-GB" sz="3200" dirty="0"/>
                        <a:t>20</a:t>
                      </a:r>
                    </a:p>
                  </a:txBody>
                  <a:tcPr/>
                </a:tc>
                <a:tc>
                  <a:txBody>
                    <a:bodyPr/>
                    <a:lstStyle/>
                    <a:p>
                      <a:pPr algn="ctr"/>
                      <a:r>
                        <a:rPr lang="en-GB" sz="3200" dirty="0"/>
                        <a:t>15</a:t>
                      </a:r>
                    </a:p>
                  </a:txBody>
                  <a:tcPr/>
                </a:tc>
                <a:extLst>
                  <a:ext uri="{0D108BD9-81ED-4DB2-BD59-A6C34878D82A}">
                    <a16:rowId xmlns:a16="http://schemas.microsoft.com/office/drawing/2014/main" xmlns="" val="3677230311"/>
                  </a:ext>
                </a:extLst>
              </a:tr>
              <a:tr h="1169233">
                <a:tc>
                  <a:txBody>
                    <a:bodyPr/>
                    <a:lstStyle/>
                    <a:p>
                      <a:pPr algn="ctr"/>
                      <a:r>
                        <a:rPr lang="en-GB" sz="3200" dirty="0"/>
                        <a:t>Keeping load in motion</a:t>
                      </a:r>
                    </a:p>
                  </a:txBody>
                  <a:tcPr/>
                </a:tc>
                <a:tc>
                  <a:txBody>
                    <a:bodyPr/>
                    <a:lstStyle/>
                    <a:p>
                      <a:pPr algn="ctr"/>
                      <a:r>
                        <a:rPr lang="en-GB" sz="3200" dirty="0"/>
                        <a:t>10</a:t>
                      </a:r>
                    </a:p>
                  </a:txBody>
                  <a:tcPr/>
                </a:tc>
                <a:tc>
                  <a:txBody>
                    <a:bodyPr/>
                    <a:lstStyle/>
                    <a:p>
                      <a:pPr algn="ctr"/>
                      <a:r>
                        <a:rPr lang="en-GB" sz="3200" dirty="0"/>
                        <a:t>7</a:t>
                      </a:r>
                    </a:p>
                  </a:txBody>
                  <a:tcPr/>
                </a:tc>
                <a:extLst>
                  <a:ext uri="{0D108BD9-81ED-4DB2-BD59-A6C34878D82A}">
                    <a16:rowId xmlns:a16="http://schemas.microsoft.com/office/drawing/2014/main" xmlns="" val="2248639859"/>
                  </a:ext>
                </a:extLst>
              </a:tr>
            </a:tbl>
          </a:graphicData>
        </a:graphic>
      </p:graphicFrame>
    </p:spTree>
    <p:extLst>
      <p:ext uri="{BB962C8B-B14F-4D97-AF65-F5344CB8AC3E}">
        <p14:creationId xmlns:p14="http://schemas.microsoft.com/office/powerpoint/2010/main" val="2351421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dirty="0"/>
              <a:t>Recommended Upper Force Limits for Horizontal Pushing and Pulling Tasks</a:t>
            </a:r>
            <a:endParaRPr lang="en-US" sz="3600" dirty="0"/>
          </a:p>
        </p:txBody>
      </p:sp>
      <p:graphicFrame>
        <p:nvGraphicFramePr>
          <p:cNvPr id="3" name="Table 2"/>
          <p:cNvGraphicFramePr>
            <a:graphicFrameLocks noGrp="1"/>
          </p:cNvGraphicFramePr>
          <p:nvPr>
            <p:extLst>
              <p:ext uri="{D42A27DB-BD31-4B8C-83A1-F6EECF244321}">
                <p14:modId xmlns:p14="http://schemas.microsoft.com/office/powerpoint/2010/main" val="1919809923"/>
              </p:ext>
            </p:extLst>
          </p:nvPr>
        </p:nvGraphicFramePr>
        <p:xfrm>
          <a:off x="1064303" y="1700808"/>
          <a:ext cx="9496196" cy="4325237"/>
        </p:xfrm>
        <a:graphic>
          <a:graphicData uri="http://schemas.openxmlformats.org/drawingml/2006/table">
            <a:tbl>
              <a:tblPr firstRow="1" bandRow="1">
                <a:tableStyleId>{5C22544A-7EE6-4342-B048-85BDC9FD1C3A}</a:tableStyleId>
              </a:tblPr>
              <a:tblGrid>
                <a:gridCol w="2756960">
                  <a:extLst>
                    <a:ext uri="{9D8B030D-6E8A-4147-A177-3AD203B41FA5}">
                      <a16:colId xmlns:a16="http://schemas.microsoft.com/office/drawing/2014/main" xmlns="" val="20000"/>
                    </a:ext>
                  </a:extLst>
                </a:gridCol>
                <a:gridCol w="2986706">
                  <a:extLst>
                    <a:ext uri="{9D8B030D-6E8A-4147-A177-3AD203B41FA5}">
                      <a16:colId xmlns:a16="http://schemas.microsoft.com/office/drawing/2014/main" xmlns="" val="20001"/>
                    </a:ext>
                  </a:extLst>
                </a:gridCol>
                <a:gridCol w="3752530">
                  <a:extLst>
                    <a:ext uri="{9D8B030D-6E8A-4147-A177-3AD203B41FA5}">
                      <a16:colId xmlns:a16="http://schemas.microsoft.com/office/drawing/2014/main" xmlns="" val="20002"/>
                    </a:ext>
                  </a:extLst>
                </a:gridCol>
              </a:tblGrid>
              <a:tr h="762727">
                <a:tc>
                  <a:txBody>
                    <a:bodyPr/>
                    <a:lstStyle/>
                    <a:p>
                      <a:pPr algn="ctr"/>
                      <a:r>
                        <a:rPr lang="en-GB" dirty="0"/>
                        <a:t>Condition.</a:t>
                      </a:r>
                      <a:endParaRPr lang="en-US" dirty="0"/>
                    </a:p>
                  </a:txBody>
                  <a:tcPr/>
                </a:tc>
                <a:tc>
                  <a:txBody>
                    <a:bodyPr/>
                    <a:lstStyle/>
                    <a:p>
                      <a:pPr algn="ctr"/>
                      <a:r>
                        <a:rPr lang="en-GB" dirty="0"/>
                        <a:t>Forces that should not be exceeded,</a:t>
                      </a:r>
                      <a:r>
                        <a:rPr lang="en-GB" baseline="0" dirty="0"/>
                        <a:t> in kg</a:t>
                      </a:r>
                      <a:endParaRPr lang="en-US" dirty="0"/>
                    </a:p>
                  </a:txBody>
                  <a:tcPr/>
                </a:tc>
                <a:tc>
                  <a:txBody>
                    <a:bodyPr/>
                    <a:lstStyle/>
                    <a:p>
                      <a:pPr algn="ctr"/>
                      <a:r>
                        <a:rPr lang="en-GB" dirty="0"/>
                        <a:t>Examples of Activities</a:t>
                      </a:r>
                      <a:endParaRPr lang="en-US" dirty="0"/>
                    </a:p>
                  </a:txBody>
                  <a:tcPr/>
                </a:tc>
                <a:extLst>
                  <a:ext uri="{0D108BD9-81ED-4DB2-BD59-A6C34878D82A}">
                    <a16:rowId xmlns:a16="http://schemas.microsoft.com/office/drawing/2014/main" xmlns="" val="10000"/>
                  </a:ext>
                </a:extLst>
              </a:tr>
              <a:tr h="763395">
                <a:tc>
                  <a:txBody>
                    <a:bodyPr/>
                    <a:lstStyle/>
                    <a:p>
                      <a:pPr marL="342900" indent="-342900" algn="ctr">
                        <a:buAutoNum type="alphaUcPeriod"/>
                      </a:pPr>
                      <a:r>
                        <a:rPr lang="en-GB" dirty="0"/>
                        <a:t>Standing</a:t>
                      </a:r>
                      <a:endParaRPr lang="en-US" dirty="0"/>
                    </a:p>
                    <a:p>
                      <a:pPr marL="0" indent="0" algn="ctr">
                        <a:buNone/>
                      </a:pPr>
                      <a:r>
                        <a:rPr lang="en-GB" sz="1400" dirty="0"/>
                        <a:t>1.</a:t>
                      </a:r>
                      <a:r>
                        <a:rPr lang="en-GB" sz="1400" baseline="0" dirty="0"/>
                        <a:t> Whole body involved</a:t>
                      </a:r>
                      <a:endParaRPr lang="en-GB" sz="1400" dirty="0"/>
                    </a:p>
                  </a:txBody>
                  <a:tcPr/>
                </a:tc>
                <a:tc>
                  <a:txBody>
                    <a:bodyPr/>
                    <a:lstStyle/>
                    <a:p>
                      <a:pPr algn="ctr"/>
                      <a:r>
                        <a:rPr lang="en-GB" dirty="0"/>
                        <a:t>22.5</a:t>
                      </a:r>
                      <a:endParaRPr lang="en-US" dirty="0"/>
                    </a:p>
                  </a:txBody>
                  <a:tcPr/>
                </a:tc>
                <a:tc>
                  <a:txBody>
                    <a:bodyPr/>
                    <a:lstStyle/>
                    <a:p>
                      <a:pPr algn="ctr"/>
                      <a:r>
                        <a:rPr lang="en-GB" sz="1400" dirty="0"/>
                        <a:t>Truck and cart handling.</a:t>
                      </a:r>
                    </a:p>
                    <a:p>
                      <a:pPr algn="ctr"/>
                      <a:r>
                        <a:rPr lang="en-GB" sz="1400" dirty="0"/>
                        <a:t>Moving equipment on wheels or casters.</a:t>
                      </a:r>
                    </a:p>
                    <a:p>
                      <a:pPr algn="ctr"/>
                      <a:r>
                        <a:rPr lang="en-GB" sz="1400" dirty="0"/>
                        <a:t>Sliding rolls on shafts</a:t>
                      </a:r>
                      <a:endParaRPr lang="en-US" sz="1400" dirty="0"/>
                    </a:p>
                  </a:txBody>
                  <a:tcPr/>
                </a:tc>
                <a:extLst>
                  <a:ext uri="{0D108BD9-81ED-4DB2-BD59-A6C34878D82A}">
                    <a16:rowId xmlns:a16="http://schemas.microsoft.com/office/drawing/2014/main" xmlns="" val="10001"/>
                  </a:ext>
                </a:extLst>
              </a:tr>
              <a:tr h="827011">
                <a:tc>
                  <a:txBody>
                    <a:bodyPr/>
                    <a:lstStyle/>
                    <a:p>
                      <a:pPr marL="342900" indent="-342900" algn="ctr">
                        <a:buAutoNum type="alphaUcPeriod"/>
                      </a:pPr>
                      <a:r>
                        <a:rPr lang="en-GB" dirty="0"/>
                        <a:t>Standing</a:t>
                      </a:r>
                    </a:p>
                    <a:p>
                      <a:pPr marL="0" indent="0" algn="ctr">
                        <a:buNone/>
                      </a:pPr>
                      <a:r>
                        <a:rPr lang="en-GB" sz="1400" dirty="0"/>
                        <a:t>2. Primarily arm and shoulder muscles, arms fully extended</a:t>
                      </a:r>
                      <a:endParaRPr lang="en-US" sz="1400" dirty="0"/>
                    </a:p>
                  </a:txBody>
                  <a:tcPr/>
                </a:tc>
                <a:tc>
                  <a:txBody>
                    <a:bodyPr/>
                    <a:lstStyle/>
                    <a:p>
                      <a:pPr algn="ctr"/>
                      <a:r>
                        <a:rPr lang="en-GB" dirty="0"/>
                        <a:t>11.0 </a:t>
                      </a:r>
                      <a:endParaRPr lang="en-US" dirty="0"/>
                    </a:p>
                  </a:txBody>
                  <a:tcPr/>
                </a:tc>
                <a:tc>
                  <a:txBody>
                    <a:bodyPr/>
                    <a:lstStyle/>
                    <a:p>
                      <a:pPr algn="ctr"/>
                      <a:r>
                        <a:rPr lang="en-GB" sz="1400" dirty="0"/>
                        <a:t>Leaning over an obstacle to move an object</a:t>
                      </a:r>
                    </a:p>
                    <a:p>
                      <a:pPr algn="ctr"/>
                      <a:r>
                        <a:rPr lang="en-GB" sz="1400" dirty="0"/>
                        <a:t>Pushing an object at or above shoulder</a:t>
                      </a:r>
                      <a:r>
                        <a:rPr lang="en-GB" sz="1400" baseline="0" dirty="0"/>
                        <a:t> height</a:t>
                      </a:r>
                      <a:endParaRPr lang="en-US" sz="1400" dirty="0"/>
                    </a:p>
                  </a:txBody>
                  <a:tcPr/>
                </a:tc>
                <a:extLst>
                  <a:ext uri="{0D108BD9-81ED-4DB2-BD59-A6C34878D82A}">
                    <a16:rowId xmlns:a16="http://schemas.microsoft.com/office/drawing/2014/main" xmlns="" val="10002"/>
                  </a:ext>
                </a:extLst>
              </a:tr>
              <a:tr h="986052">
                <a:tc>
                  <a:txBody>
                    <a:bodyPr/>
                    <a:lstStyle/>
                    <a:p>
                      <a:pPr algn="ctr"/>
                      <a:r>
                        <a:rPr lang="en-GB" dirty="0"/>
                        <a:t>B. Kneeling</a:t>
                      </a:r>
                      <a:endParaRPr lang="en-US" dirty="0"/>
                    </a:p>
                  </a:txBody>
                  <a:tcPr/>
                </a:tc>
                <a:tc>
                  <a:txBody>
                    <a:bodyPr/>
                    <a:lstStyle/>
                    <a:p>
                      <a:pPr algn="ctr"/>
                      <a:r>
                        <a:rPr lang="en-GB" dirty="0"/>
                        <a:t>18.8 </a:t>
                      </a:r>
                      <a:endParaRPr lang="en-US" dirty="0"/>
                    </a:p>
                  </a:txBody>
                  <a:tcPr/>
                </a:tc>
                <a:tc>
                  <a:txBody>
                    <a:bodyPr/>
                    <a:lstStyle/>
                    <a:p>
                      <a:pPr algn="ctr"/>
                      <a:r>
                        <a:rPr lang="en-GB" sz="1400" dirty="0"/>
                        <a:t>Removing or replacing a component from equipment, as in maintenance work.</a:t>
                      </a:r>
                    </a:p>
                    <a:p>
                      <a:pPr algn="ctr"/>
                      <a:r>
                        <a:rPr lang="en-GB" sz="1400" dirty="0"/>
                        <a:t>Handling in confined work</a:t>
                      </a:r>
                      <a:r>
                        <a:rPr lang="en-GB" sz="1400" baseline="0" dirty="0"/>
                        <a:t> areas, such as tunnels or large conduits.</a:t>
                      </a:r>
                      <a:endParaRPr lang="en-US" sz="1400" dirty="0"/>
                    </a:p>
                  </a:txBody>
                  <a:tcPr/>
                </a:tc>
                <a:extLst>
                  <a:ext uri="{0D108BD9-81ED-4DB2-BD59-A6C34878D82A}">
                    <a16:rowId xmlns:a16="http://schemas.microsoft.com/office/drawing/2014/main" xmlns="" val="10003"/>
                  </a:ext>
                </a:extLst>
              </a:tr>
              <a:tr h="986052">
                <a:tc>
                  <a:txBody>
                    <a:bodyPr/>
                    <a:lstStyle/>
                    <a:p>
                      <a:pPr algn="ctr"/>
                      <a:r>
                        <a:rPr lang="en-GB" dirty="0"/>
                        <a:t>C. Seated</a:t>
                      </a:r>
                      <a:endParaRPr lang="en-US" dirty="0"/>
                    </a:p>
                  </a:txBody>
                  <a:tcPr/>
                </a:tc>
                <a:tc>
                  <a:txBody>
                    <a:bodyPr/>
                    <a:lstStyle/>
                    <a:p>
                      <a:pPr algn="ctr"/>
                      <a:r>
                        <a:rPr lang="en-GB" dirty="0"/>
                        <a:t>13.0</a:t>
                      </a:r>
                      <a:endParaRPr lang="en-US" dirty="0"/>
                    </a:p>
                  </a:txBody>
                  <a:tcPr/>
                </a:tc>
                <a:tc>
                  <a:txBody>
                    <a:bodyPr/>
                    <a:lstStyle/>
                    <a:p>
                      <a:pPr algn="ctr"/>
                      <a:r>
                        <a:rPr lang="en-GB" sz="1400" dirty="0"/>
                        <a:t>Operating a vertical level,</a:t>
                      </a:r>
                      <a:r>
                        <a:rPr lang="en-GB" sz="1400" baseline="0" dirty="0"/>
                        <a:t> such as a floor shift on heavy equipment.</a:t>
                      </a:r>
                    </a:p>
                    <a:p>
                      <a:pPr algn="ctr"/>
                      <a:r>
                        <a:rPr lang="en-GB" sz="1400" baseline="0" dirty="0"/>
                        <a:t>Moving trays or a product on and off conveyors.</a:t>
                      </a:r>
                      <a:endParaRPr lang="en-US" sz="1400" dirty="0"/>
                    </a:p>
                  </a:txBody>
                  <a:tcPr/>
                </a:tc>
                <a:extLst>
                  <a:ext uri="{0D108BD9-81ED-4DB2-BD59-A6C34878D82A}">
                    <a16:rowId xmlns:a16="http://schemas.microsoft.com/office/drawing/2014/main" xmlns="" val="10004"/>
                  </a:ext>
                </a:extLst>
              </a:tr>
            </a:tbl>
          </a:graphicData>
        </a:graphic>
      </p:graphicFrame>
      <p:sp>
        <p:nvSpPr>
          <p:cNvPr id="4" name="TextBox 3"/>
          <p:cNvSpPr txBox="1"/>
          <p:nvPr/>
        </p:nvSpPr>
        <p:spPr>
          <a:xfrm>
            <a:off x="5201897" y="6237313"/>
            <a:ext cx="5302157" cy="461665"/>
          </a:xfrm>
          <a:prstGeom prst="rect">
            <a:avLst/>
          </a:prstGeom>
          <a:noFill/>
          <a:ln>
            <a:solidFill>
              <a:schemeClr val="tx1"/>
            </a:solidFill>
          </a:ln>
        </p:spPr>
        <p:txBody>
          <a:bodyPr wrap="none" rtlCol="0">
            <a:spAutoFit/>
          </a:bodyPr>
          <a:lstStyle/>
          <a:p>
            <a:pPr algn="ctr"/>
            <a:r>
              <a:rPr lang="en-GB" sz="1200" dirty="0"/>
              <a:t>after Caldwell, 1964; Davis &amp; Stubbs, 1980; Keyserling et al., 1980; Kroemer, 1970; </a:t>
            </a:r>
          </a:p>
          <a:p>
            <a:pPr algn="ctr"/>
            <a:r>
              <a:rPr lang="en-GB" sz="1200" dirty="0"/>
              <a:t>Nielsen &amp; Faulkner, Eastman Kodak Company, 1967; Snook &amp; Ciriello, 1974</a:t>
            </a:r>
            <a:endParaRPr lang="en-US" sz="1200" dirty="0"/>
          </a:p>
        </p:txBody>
      </p:sp>
      <p:sp>
        <p:nvSpPr>
          <p:cNvPr id="5" name="Oval 4">
            <a:extLst>
              <a:ext uri="{FF2B5EF4-FFF2-40B4-BE49-F238E27FC236}">
                <a16:creationId xmlns:a16="http://schemas.microsoft.com/office/drawing/2014/main" xmlns="" id="{C241C640-02A2-45E0-9503-762BA0DA0695}"/>
              </a:ext>
            </a:extLst>
          </p:cNvPr>
          <p:cNvSpPr/>
          <p:nvPr/>
        </p:nvSpPr>
        <p:spPr>
          <a:xfrm>
            <a:off x="119921" y="2063225"/>
            <a:ext cx="10792918" cy="2223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08299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D8D50-AE35-4FC3-972B-46312515966B}"/>
              </a:ext>
            </a:extLst>
          </p:cNvPr>
          <p:cNvSpPr>
            <a:spLocks noGrp="1"/>
          </p:cNvSpPr>
          <p:nvPr>
            <p:ph type="title"/>
          </p:nvPr>
        </p:nvSpPr>
        <p:spPr>
          <a:xfrm>
            <a:off x="1919536" y="0"/>
            <a:ext cx="8229600" cy="692696"/>
          </a:xfrm>
        </p:spPr>
        <p:txBody>
          <a:bodyPr>
            <a:normAutofit/>
          </a:bodyPr>
          <a:lstStyle/>
          <a:p>
            <a:pPr algn="ctr"/>
            <a:r>
              <a:rPr lang="en-GB" sz="3600" dirty="0"/>
              <a:t>Standing arm strength case study</a:t>
            </a:r>
          </a:p>
        </p:txBody>
      </p:sp>
      <p:pic>
        <p:nvPicPr>
          <p:cNvPr id="5" name="Picture 4">
            <a:extLst>
              <a:ext uri="{FF2B5EF4-FFF2-40B4-BE49-F238E27FC236}">
                <a16:creationId xmlns:a16="http://schemas.microsoft.com/office/drawing/2014/main" xmlns="" id="{69ADC8B5-0D3D-44D5-8D31-A0227345D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8621" y="964213"/>
            <a:ext cx="3130777" cy="300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xmlns="" id="{0CB6EEE2-55CD-483F-AAA8-3099D9D4C583}"/>
              </a:ext>
            </a:extLst>
          </p:cNvPr>
          <p:cNvGraphicFramePr>
            <a:graphicFrameLocks noGrp="1"/>
          </p:cNvGraphicFramePr>
          <p:nvPr>
            <p:extLst>
              <p:ext uri="{D42A27DB-BD31-4B8C-83A1-F6EECF244321}">
                <p14:modId xmlns:p14="http://schemas.microsoft.com/office/powerpoint/2010/main" val="637328774"/>
              </p:ext>
            </p:extLst>
          </p:nvPr>
        </p:nvGraphicFramePr>
        <p:xfrm>
          <a:off x="3170182" y="4869160"/>
          <a:ext cx="3717907" cy="1486670"/>
        </p:xfrm>
        <a:graphic>
          <a:graphicData uri="http://schemas.openxmlformats.org/drawingml/2006/table">
            <a:tbl>
              <a:tblPr firstRow="1" bandRow="1">
                <a:tableStyleId>{5C22544A-7EE6-4342-B048-85BDC9FD1C3A}</a:tableStyleId>
              </a:tblPr>
              <a:tblGrid>
                <a:gridCol w="1143625">
                  <a:extLst>
                    <a:ext uri="{9D8B030D-6E8A-4147-A177-3AD203B41FA5}">
                      <a16:colId xmlns:a16="http://schemas.microsoft.com/office/drawing/2014/main" xmlns="" val="715489482"/>
                    </a:ext>
                  </a:extLst>
                </a:gridCol>
                <a:gridCol w="2574282">
                  <a:extLst>
                    <a:ext uri="{9D8B030D-6E8A-4147-A177-3AD203B41FA5}">
                      <a16:colId xmlns:a16="http://schemas.microsoft.com/office/drawing/2014/main" xmlns="" val="328472806"/>
                    </a:ext>
                  </a:extLst>
                </a:gridCol>
              </a:tblGrid>
              <a:tr h="743335">
                <a:tc>
                  <a:txBody>
                    <a:bodyPr/>
                    <a:lstStyle/>
                    <a:p>
                      <a:pPr algn="ctr"/>
                      <a:r>
                        <a:rPr lang="en-GB" sz="1400" b="1" dirty="0"/>
                        <a:t>I</a:t>
                      </a:r>
                      <a:endParaRPr lang="en-US" sz="1400" b="1" dirty="0"/>
                    </a:p>
                  </a:txBody>
                  <a:tcPr/>
                </a:tc>
                <a:tc>
                  <a:txBody>
                    <a:bodyPr/>
                    <a:lstStyle/>
                    <a:p>
                      <a:pPr algn="ctr"/>
                      <a:r>
                        <a:rPr lang="en-GB" sz="1200" dirty="0"/>
                        <a:t>Pull across body (lateral) at waist height – 2 hands, elbow fully extended</a:t>
                      </a:r>
                      <a:endParaRPr lang="en-US" sz="1200" dirty="0"/>
                    </a:p>
                  </a:txBody>
                  <a:tcPr/>
                </a:tc>
                <a:extLst>
                  <a:ext uri="{0D108BD9-81ED-4DB2-BD59-A6C34878D82A}">
                    <a16:rowId xmlns:a16="http://schemas.microsoft.com/office/drawing/2014/main" xmlns="" val="2077217082"/>
                  </a:ext>
                </a:extLst>
              </a:tr>
              <a:tr h="743335">
                <a:tc>
                  <a:txBody>
                    <a:bodyPr/>
                    <a:lstStyle/>
                    <a:p>
                      <a:pPr algn="ctr"/>
                      <a:r>
                        <a:rPr lang="en-GB" sz="1400" b="1" dirty="0"/>
                        <a:t>J</a:t>
                      </a:r>
                      <a:endParaRPr 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t>Pull across body (lateral) at waist height – 2 hand, elbow  at 90</a:t>
                      </a:r>
                      <a:r>
                        <a:rPr lang="en-GB" sz="1200" dirty="0">
                          <a:latin typeface="Calibri"/>
                          <a:cs typeface="Calibri"/>
                        </a:rPr>
                        <a:t>°</a:t>
                      </a:r>
                      <a:endParaRPr lang="en-US" sz="1200" dirty="0"/>
                    </a:p>
                  </a:txBody>
                  <a:tcPr/>
                </a:tc>
                <a:extLst>
                  <a:ext uri="{0D108BD9-81ED-4DB2-BD59-A6C34878D82A}">
                    <a16:rowId xmlns:a16="http://schemas.microsoft.com/office/drawing/2014/main" xmlns="" val="770244786"/>
                  </a:ext>
                </a:extLst>
              </a:tr>
            </a:tbl>
          </a:graphicData>
        </a:graphic>
      </p:graphicFrame>
      <p:graphicFrame>
        <p:nvGraphicFramePr>
          <p:cNvPr id="7" name="Table 6">
            <a:extLst>
              <a:ext uri="{FF2B5EF4-FFF2-40B4-BE49-F238E27FC236}">
                <a16:creationId xmlns:a16="http://schemas.microsoft.com/office/drawing/2014/main" xmlns="" id="{AD2D37AD-D078-4F73-A0D3-CDAD91F2F1AC}"/>
              </a:ext>
            </a:extLst>
          </p:cNvPr>
          <p:cNvGraphicFramePr>
            <a:graphicFrameLocks noGrp="1"/>
          </p:cNvGraphicFramePr>
          <p:nvPr>
            <p:extLst>
              <p:ext uri="{D42A27DB-BD31-4B8C-83A1-F6EECF244321}">
                <p14:modId xmlns:p14="http://schemas.microsoft.com/office/powerpoint/2010/main" val="426623222"/>
              </p:ext>
            </p:extLst>
          </p:nvPr>
        </p:nvGraphicFramePr>
        <p:xfrm>
          <a:off x="6888089" y="4871861"/>
          <a:ext cx="3949800" cy="1464392"/>
        </p:xfrm>
        <a:graphic>
          <a:graphicData uri="http://schemas.openxmlformats.org/drawingml/2006/table">
            <a:tbl>
              <a:tblPr firstRow="1" bandRow="1">
                <a:tableStyleId>{5C22544A-7EE6-4342-B048-85BDC9FD1C3A}</a:tableStyleId>
              </a:tblPr>
              <a:tblGrid>
                <a:gridCol w="1911194">
                  <a:extLst>
                    <a:ext uri="{9D8B030D-6E8A-4147-A177-3AD203B41FA5}">
                      <a16:colId xmlns:a16="http://schemas.microsoft.com/office/drawing/2014/main" xmlns="" val="3424655754"/>
                    </a:ext>
                  </a:extLst>
                </a:gridCol>
                <a:gridCol w="2038606">
                  <a:extLst>
                    <a:ext uri="{9D8B030D-6E8A-4147-A177-3AD203B41FA5}">
                      <a16:colId xmlns:a16="http://schemas.microsoft.com/office/drawing/2014/main" xmlns="" val="355736348"/>
                    </a:ext>
                  </a:extLst>
                </a:gridCol>
              </a:tblGrid>
              <a:tr h="669436">
                <a:tc>
                  <a:txBody>
                    <a:bodyPr/>
                    <a:lstStyle/>
                    <a:p>
                      <a:pPr algn="ctr"/>
                      <a:r>
                        <a:rPr lang="en-GB" sz="1200" dirty="0"/>
                        <a:t>2.9kg (6.3Ib)</a:t>
                      </a:r>
                      <a:endParaRPr lang="en-US" sz="1200" dirty="0"/>
                    </a:p>
                  </a:txBody>
                  <a:tcPr/>
                </a:tc>
                <a:tc>
                  <a:txBody>
                    <a:bodyPr/>
                    <a:lstStyle/>
                    <a:p>
                      <a:pPr algn="ctr"/>
                      <a:r>
                        <a:rPr lang="en-GB" sz="1200" dirty="0"/>
                        <a:t>3.7kg (8.2Ib)</a:t>
                      </a:r>
                      <a:endParaRPr lang="en-US" sz="1200" dirty="0"/>
                    </a:p>
                  </a:txBody>
                  <a:tcPr/>
                </a:tc>
                <a:extLst>
                  <a:ext uri="{0D108BD9-81ED-4DB2-BD59-A6C34878D82A}">
                    <a16:rowId xmlns:a16="http://schemas.microsoft.com/office/drawing/2014/main" xmlns="" val="3621934324"/>
                  </a:ext>
                </a:extLst>
              </a:tr>
              <a:tr h="794956">
                <a:tc>
                  <a:txBody>
                    <a:bodyPr/>
                    <a:lstStyle/>
                    <a:p>
                      <a:pPr algn="ctr"/>
                      <a:r>
                        <a:rPr lang="en-GB" sz="1200" dirty="0"/>
                        <a:t>3.8kg (8.4Ib)</a:t>
                      </a:r>
                      <a:endParaRPr lang="en-US" sz="1200" dirty="0"/>
                    </a:p>
                  </a:txBody>
                  <a:tcPr/>
                </a:tc>
                <a:tc>
                  <a:txBody>
                    <a:bodyPr/>
                    <a:lstStyle/>
                    <a:p>
                      <a:pPr algn="ctr"/>
                      <a:r>
                        <a:rPr lang="en-GB" sz="1200" dirty="0"/>
                        <a:t>4.9kg (10.9Ib)</a:t>
                      </a:r>
                      <a:endParaRPr lang="en-US" sz="1200" dirty="0"/>
                    </a:p>
                  </a:txBody>
                  <a:tcPr/>
                </a:tc>
                <a:extLst>
                  <a:ext uri="{0D108BD9-81ED-4DB2-BD59-A6C34878D82A}">
                    <a16:rowId xmlns:a16="http://schemas.microsoft.com/office/drawing/2014/main" xmlns="" val="3213953867"/>
                  </a:ext>
                </a:extLst>
              </a:tr>
            </a:tbl>
          </a:graphicData>
        </a:graphic>
      </p:graphicFrame>
      <p:sp>
        <p:nvSpPr>
          <p:cNvPr id="8" name="Arrow: Right 7">
            <a:extLst>
              <a:ext uri="{FF2B5EF4-FFF2-40B4-BE49-F238E27FC236}">
                <a16:creationId xmlns:a16="http://schemas.microsoft.com/office/drawing/2014/main" xmlns="" id="{D2798E62-CC9F-48F9-9F0A-2D70C03F6DA1}"/>
              </a:ext>
            </a:extLst>
          </p:cNvPr>
          <p:cNvSpPr/>
          <p:nvPr/>
        </p:nvSpPr>
        <p:spPr>
          <a:xfrm>
            <a:off x="4007769" y="2204864"/>
            <a:ext cx="651179"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Arrow: Right 8">
            <a:extLst>
              <a:ext uri="{FF2B5EF4-FFF2-40B4-BE49-F238E27FC236}">
                <a16:creationId xmlns:a16="http://schemas.microsoft.com/office/drawing/2014/main" xmlns="" id="{C6525113-A4C8-4800-B40B-76DA47F01CC1}"/>
              </a:ext>
            </a:extLst>
          </p:cNvPr>
          <p:cNvSpPr/>
          <p:nvPr/>
        </p:nvSpPr>
        <p:spPr>
          <a:xfrm rot="5400000">
            <a:off x="5888767" y="4199820"/>
            <a:ext cx="651179"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xmlns="" id="{6C79443F-065C-4416-B19E-1A06243767EB}"/>
              </a:ext>
            </a:extLst>
          </p:cNvPr>
          <p:cNvSpPr/>
          <p:nvPr/>
        </p:nvSpPr>
        <p:spPr>
          <a:xfrm rot="10800000">
            <a:off x="6394376" y="1158240"/>
            <a:ext cx="1574693" cy="872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Image preview">
            <a:extLst>
              <a:ext uri="{FF2B5EF4-FFF2-40B4-BE49-F238E27FC236}">
                <a16:creationId xmlns:a16="http://schemas.microsoft.com/office/drawing/2014/main" xmlns="" id="{17211210-28EF-9DF1-33D3-05D0FA93CB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890" y="897376"/>
            <a:ext cx="2501292" cy="333505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xmlns="" id="{7C84210E-A724-44EF-B853-2C71B5327EB0}"/>
              </a:ext>
            </a:extLst>
          </p:cNvPr>
          <p:cNvSpPr/>
          <p:nvPr/>
        </p:nvSpPr>
        <p:spPr>
          <a:xfrm>
            <a:off x="2274333" y="1356743"/>
            <a:ext cx="87867"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xmlns="" id="{7C3691D0-DDA3-7CE8-C0DD-21C7D1997A05}"/>
              </a:ext>
            </a:extLst>
          </p:cNvPr>
          <p:cNvSpPr/>
          <p:nvPr/>
        </p:nvSpPr>
        <p:spPr>
          <a:xfrm>
            <a:off x="8919552" y="4736192"/>
            <a:ext cx="136815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20435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Guideline for stopping or starting a load (Pushing / Pulling) </a:t>
            </a:r>
            <a:endParaRPr lang="en-US" dirty="0"/>
          </a:p>
        </p:txBody>
      </p:sp>
      <p:sp>
        <p:nvSpPr>
          <p:cNvPr id="3" name="Rectangle 2"/>
          <p:cNvSpPr/>
          <p:nvPr/>
        </p:nvSpPr>
        <p:spPr>
          <a:xfrm>
            <a:off x="5303912" y="1764493"/>
            <a:ext cx="1944216"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flipV="1">
            <a:off x="2639616" y="3140968"/>
            <a:ext cx="66967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lowchart: Connector 6"/>
          <p:cNvSpPr/>
          <p:nvPr/>
        </p:nvSpPr>
        <p:spPr>
          <a:xfrm>
            <a:off x="5278760" y="2683768"/>
            <a:ext cx="457200" cy="457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p:cNvSpPr/>
          <p:nvPr/>
        </p:nvSpPr>
        <p:spPr>
          <a:xfrm>
            <a:off x="6728306" y="2683768"/>
            <a:ext cx="457200" cy="457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3" idx="1"/>
          </p:cNvCxnSpPr>
          <p:nvPr/>
        </p:nvCxnSpPr>
        <p:spPr>
          <a:xfrm>
            <a:off x="4079776" y="2221693"/>
            <a:ext cx="12241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260254" y="5007640"/>
            <a:ext cx="0" cy="10801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51984" y="3573016"/>
            <a:ext cx="632306" cy="400110"/>
          </a:xfrm>
          <a:prstGeom prst="rect">
            <a:avLst/>
          </a:prstGeom>
          <a:noFill/>
          <a:ln>
            <a:solidFill>
              <a:schemeClr val="tx1"/>
            </a:solidFill>
          </a:ln>
        </p:spPr>
        <p:txBody>
          <a:bodyPr wrap="square" rtlCol="0">
            <a:spAutoFit/>
          </a:bodyPr>
          <a:lstStyle/>
          <a:p>
            <a:pPr algn="ctr"/>
            <a:r>
              <a:rPr lang="en-GB" sz="2000" dirty="0"/>
              <a:t>M</a:t>
            </a:r>
            <a:endParaRPr lang="en-US" sz="2000" dirty="0"/>
          </a:p>
        </p:txBody>
      </p:sp>
      <p:sp>
        <p:nvSpPr>
          <p:cNvPr id="14" name="TextBox 13"/>
          <p:cNvSpPr txBox="1"/>
          <p:nvPr/>
        </p:nvSpPr>
        <p:spPr>
          <a:xfrm>
            <a:off x="2890282" y="2026365"/>
            <a:ext cx="1045479" cy="400110"/>
          </a:xfrm>
          <a:prstGeom prst="rect">
            <a:avLst/>
          </a:prstGeom>
          <a:noFill/>
          <a:ln>
            <a:solidFill>
              <a:schemeClr val="tx1"/>
            </a:solidFill>
          </a:ln>
        </p:spPr>
        <p:txBody>
          <a:bodyPr wrap="none" rtlCol="0">
            <a:spAutoFit/>
          </a:bodyPr>
          <a:lstStyle/>
          <a:p>
            <a:r>
              <a:rPr lang="en-GB" sz="2000" dirty="0">
                <a:solidFill>
                  <a:srgbClr val="FF0000"/>
                </a:solidFill>
              </a:rPr>
              <a:t>2% of M</a:t>
            </a:r>
            <a:endParaRPr lang="en-US" sz="2000" dirty="0">
              <a:solidFill>
                <a:srgbClr val="FF0000"/>
              </a:solidFill>
            </a:endParaRPr>
          </a:p>
        </p:txBody>
      </p:sp>
      <p:sp>
        <p:nvSpPr>
          <p:cNvPr id="15" name="Rectangle 14"/>
          <p:cNvSpPr/>
          <p:nvPr/>
        </p:nvSpPr>
        <p:spPr>
          <a:xfrm>
            <a:off x="5360154" y="4356781"/>
            <a:ext cx="1944216"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2839874" y="5733256"/>
            <a:ext cx="649648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Flowchart: Connector 16"/>
          <p:cNvSpPr/>
          <p:nvPr/>
        </p:nvSpPr>
        <p:spPr>
          <a:xfrm>
            <a:off x="5335002" y="5276056"/>
            <a:ext cx="457200" cy="457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p:cNvSpPr/>
          <p:nvPr/>
        </p:nvSpPr>
        <p:spPr>
          <a:xfrm>
            <a:off x="6784548" y="5276056"/>
            <a:ext cx="457200" cy="457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a:endCxn id="15" idx="1"/>
          </p:cNvCxnSpPr>
          <p:nvPr/>
        </p:nvCxnSpPr>
        <p:spPr>
          <a:xfrm>
            <a:off x="4136018" y="4813981"/>
            <a:ext cx="12241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967750" y="6197242"/>
            <a:ext cx="632306" cy="400110"/>
          </a:xfrm>
          <a:prstGeom prst="rect">
            <a:avLst/>
          </a:prstGeom>
          <a:noFill/>
          <a:ln>
            <a:solidFill>
              <a:schemeClr val="tx1"/>
            </a:solidFill>
          </a:ln>
        </p:spPr>
        <p:txBody>
          <a:bodyPr wrap="square" rtlCol="0">
            <a:spAutoFit/>
          </a:bodyPr>
          <a:lstStyle/>
          <a:p>
            <a:pPr algn="ctr"/>
            <a:r>
              <a:rPr lang="en-GB" sz="2000" dirty="0"/>
              <a:t>M</a:t>
            </a:r>
            <a:endParaRPr lang="en-US" sz="2000" dirty="0"/>
          </a:p>
        </p:txBody>
      </p:sp>
      <p:sp>
        <p:nvSpPr>
          <p:cNvPr id="21" name="TextBox 20"/>
          <p:cNvSpPr txBox="1"/>
          <p:nvPr/>
        </p:nvSpPr>
        <p:spPr>
          <a:xfrm>
            <a:off x="2839874" y="4618653"/>
            <a:ext cx="1175322" cy="400110"/>
          </a:xfrm>
          <a:prstGeom prst="rect">
            <a:avLst/>
          </a:prstGeom>
          <a:noFill/>
          <a:ln>
            <a:solidFill>
              <a:schemeClr val="tx1"/>
            </a:solidFill>
          </a:ln>
        </p:spPr>
        <p:txBody>
          <a:bodyPr wrap="none" rtlCol="0">
            <a:spAutoFit/>
          </a:bodyPr>
          <a:lstStyle/>
          <a:p>
            <a:r>
              <a:rPr lang="en-GB" sz="2000" dirty="0">
                <a:solidFill>
                  <a:srgbClr val="FF0000"/>
                </a:solidFill>
              </a:rPr>
              <a:t>10% of M</a:t>
            </a:r>
            <a:endParaRPr lang="en-US" sz="2000" dirty="0">
              <a:solidFill>
                <a:srgbClr val="FF0000"/>
              </a:solidFill>
            </a:endParaRPr>
          </a:p>
        </p:txBody>
      </p:sp>
      <p:cxnSp>
        <p:nvCxnSpPr>
          <p:cNvPr id="22" name="Straight Arrow Connector 21"/>
          <p:cNvCxnSpPr/>
          <p:nvPr/>
        </p:nvCxnSpPr>
        <p:spPr>
          <a:xfrm>
            <a:off x="6253715" y="2426475"/>
            <a:ext cx="0" cy="10801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594398" y="5410091"/>
            <a:ext cx="882293" cy="646331"/>
          </a:xfrm>
          <a:prstGeom prst="rect">
            <a:avLst/>
          </a:prstGeom>
          <a:noFill/>
          <a:ln>
            <a:solidFill>
              <a:schemeClr val="tx1"/>
            </a:solidFill>
          </a:ln>
        </p:spPr>
        <p:txBody>
          <a:bodyPr wrap="none" rtlCol="0">
            <a:spAutoFit/>
          </a:bodyPr>
          <a:lstStyle/>
          <a:p>
            <a:pPr algn="ctr"/>
            <a:r>
              <a:rPr lang="en-GB" dirty="0">
                <a:solidFill>
                  <a:srgbClr val="FF0000"/>
                </a:solidFill>
              </a:rPr>
              <a:t>Rough </a:t>
            </a:r>
          </a:p>
          <a:p>
            <a:pPr algn="ctr"/>
            <a:r>
              <a:rPr lang="en-GB" dirty="0">
                <a:solidFill>
                  <a:srgbClr val="FF0000"/>
                </a:solidFill>
              </a:rPr>
              <a:t>Surface</a:t>
            </a:r>
            <a:endParaRPr lang="en-US" dirty="0">
              <a:solidFill>
                <a:srgbClr val="FF0000"/>
              </a:solidFill>
            </a:endParaRPr>
          </a:p>
        </p:txBody>
      </p:sp>
      <p:sp>
        <p:nvSpPr>
          <p:cNvPr id="26" name="TextBox 25"/>
          <p:cNvSpPr txBox="1"/>
          <p:nvPr/>
        </p:nvSpPr>
        <p:spPr>
          <a:xfrm>
            <a:off x="9543134" y="2817802"/>
            <a:ext cx="970137" cy="646331"/>
          </a:xfrm>
          <a:prstGeom prst="rect">
            <a:avLst/>
          </a:prstGeom>
          <a:noFill/>
          <a:ln>
            <a:solidFill>
              <a:schemeClr val="tx1"/>
            </a:solidFill>
          </a:ln>
        </p:spPr>
        <p:txBody>
          <a:bodyPr wrap="none" rtlCol="0">
            <a:spAutoFit/>
          </a:bodyPr>
          <a:lstStyle/>
          <a:p>
            <a:r>
              <a:rPr lang="en-GB" dirty="0">
                <a:solidFill>
                  <a:srgbClr val="FF0000"/>
                </a:solidFill>
              </a:rPr>
              <a:t>Smooth </a:t>
            </a:r>
          </a:p>
          <a:p>
            <a:pPr algn="ctr"/>
            <a:r>
              <a:rPr lang="en-GB" dirty="0">
                <a:solidFill>
                  <a:srgbClr val="FF0000"/>
                </a:solidFill>
              </a:rPr>
              <a:t>Surface</a:t>
            </a:r>
            <a:endParaRPr lang="en-US" dirty="0">
              <a:solidFill>
                <a:srgbClr val="FF0000"/>
              </a:solidFill>
            </a:endParaRPr>
          </a:p>
        </p:txBody>
      </p:sp>
    </p:spTree>
    <p:extLst>
      <p:ext uri="{BB962C8B-B14F-4D97-AF65-F5344CB8AC3E}">
        <p14:creationId xmlns:p14="http://schemas.microsoft.com/office/powerpoint/2010/main" val="3266425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52197A-128E-4105-A95F-BB787F1512CB}"/>
              </a:ext>
            </a:extLst>
          </p:cNvPr>
          <p:cNvPicPr>
            <a:picLocks noGrp="1" noChangeAspect="1"/>
          </p:cNvPicPr>
          <p:nvPr/>
        </p:nvPicPr>
        <p:blipFill>
          <a:blip r:embed="rId3"/>
          <a:stretch>
            <a:fillRect/>
          </a:stretch>
        </p:blipFill>
        <p:spPr>
          <a:xfrm>
            <a:off x="941991" y="1470815"/>
            <a:ext cx="3279489" cy="4328704"/>
          </a:xfrm>
          <a:prstGeom prst="rect">
            <a:avLst/>
          </a:prstGeom>
        </p:spPr>
      </p:pic>
      <p:pic>
        <p:nvPicPr>
          <p:cNvPr id="3" name="Picture 2">
            <a:extLst>
              <a:ext uri="{FF2B5EF4-FFF2-40B4-BE49-F238E27FC236}">
                <a16:creationId xmlns:a16="http://schemas.microsoft.com/office/drawing/2014/main" xmlns="" id="{474A9D37-13D5-4D92-B8C0-D89FFC4E1D20}"/>
              </a:ext>
            </a:extLst>
          </p:cNvPr>
          <p:cNvPicPr>
            <a:picLocks noChangeAspect="1"/>
          </p:cNvPicPr>
          <p:nvPr/>
        </p:nvPicPr>
        <p:blipFill>
          <a:blip r:embed="rId4"/>
          <a:stretch>
            <a:fillRect/>
          </a:stretch>
        </p:blipFill>
        <p:spPr>
          <a:xfrm>
            <a:off x="7467599" y="1480902"/>
            <a:ext cx="3346839" cy="4389399"/>
          </a:xfrm>
          <a:prstGeom prst="rect">
            <a:avLst/>
          </a:prstGeom>
        </p:spPr>
      </p:pic>
      <p:sp>
        <p:nvSpPr>
          <p:cNvPr id="7" name="TextBox 6">
            <a:extLst>
              <a:ext uri="{FF2B5EF4-FFF2-40B4-BE49-F238E27FC236}">
                <a16:creationId xmlns:a16="http://schemas.microsoft.com/office/drawing/2014/main" xmlns="" id="{6F7AD9FA-4802-4966-BFF8-17B54460FA1E}"/>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8" name="Arrow: Right 7">
            <a:extLst>
              <a:ext uri="{FF2B5EF4-FFF2-40B4-BE49-F238E27FC236}">
                <a16:creationId xmlns:a16="http://schemas.microsoft.com/office/drawing/2014/main" xmlns="" id="{2F5831AC-E534-4E03-AF38-2EF5064CEF47}"/>
              </a:ext>
            </a:extLst>
          </p:cNvPr>
          <p:cNvSpPr/>
          <p:nvPr/>
        </p:nvSpPr>
        <p:spPr>
          <a:xfrm>
            <a:off x="5376312" y="2941094"/>
            <a:ext cx="976312" cy="48815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Oval 8">
            <a:extLst>
              <a:ext uri="{FF2B5EF4-FFF2-40B4-BE49-F238E27FC236}">
                <a16:creationId xmlns:a16="http://schemas.microsoft.com/office/drawing/2014/main" xmlns="" id="{3431CC85-8C0E-4B6B-B118-B2C7D06D01C1}"/>
              </a:ext>
            </a:extLst>
          </p:cNvPr>
          <p:cNvSpPr/>
          <p:nvPr/>
        </p:nvSpPr>
        <p:spPr>
          <a:xfrm>
            <a:off x="1637077" y="1935508"/>
            <a:ext cx="796119" cy="44355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6415F6B8-8613-4460-8794-15605649C6AD}"/>
              </a:ext>
            </a:extLst>
          </p:cNvPr>
          <p:cNvSpPr/>
          <p:nvPr/>
        </p:nvSpPr>
        <p:spPr>
          <a:xfrm>
            <a:off x="8344899" y="1491955"/>
            <a:ext cx="796119" cy="44355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41FB0A44-EF27-0660-7A8D-FCEA80926CA5}"/>
              </a:ext>
            </a:extLst>
          </p:cNvPr>
          <p:cNvSpPr>
            <a:spLocks noGrp="1"/>
          </p:cNvSpPr>
          <p:nvPr>
            <p:ph type="title"/>
          </p:nvPr>
        </p:nvSpPr>
        <p:spPr>
          <a:xfrm>
            <a:off x="838200" y="62458"/>
            <a:ext cx="10515600" cy="1325563"/>
          </a:xfrm>
        </p:spPr>
        <p:txBody>
          <a:bodyPr>
            <a:normAutofit/>
          </a:bodyPr>
          <a:lstStyle/>
          <a:p>
            <a:pPr algn="ctr"/>
            <a:r>
              <a:rPr lang="en-GB" sz="3600" dirty="0"/>
              <a:t>What is the correct distance between lift starting and finishing points?</a:t>
            </a:r>
          </a:p>
        </p:txBody>
      </p:sp>
    </p:spTree>
    <p:extLst>
      <p:ext uri="{BB962C8B-B14F-4D97-AF65-F5344CB8AC3E}">
        <p14:creationId xmlns:p14="http://schemas.microsoft.com/office/powerpoint/2010/main" val="4164843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550864"/>
            <a:ext cx="9144000" cy="700087"/>
          </a:xfrm>
          <a:prstGeom prst="rect">
            <a:avLst/>
          </a:prstGeom>
          <a:noFill/>
          <a:ln w="12700">
            <a:noFill/>
            <a:miter lim="800000"/>
            <a:headEnd/>
            <a:tailEnd/>
          </a:ln>
        </p:spPr>
        <p:txBody>
          <a:bodyPr lIns="90487" tIns="44450" rIns="90487" bIns="44450" anchor="ctr">
            <a:spAutoFit/>
          </a:bodyPr>
          <a:lstStyle/>
          <a:p>
            <a:pPr algn="ctr">
              <a:lnSpc>
                <a:spcPct val="90000"/>
              </a:lnSpc>
              <a:defRPr/>
            </a:pPr>
            <a:r>
              <a:rPr lang="en-US" sz="4400" dirty="0">
                <a:cs typeface="Arial" charset="0"/>
              </a:rPr>
              <a:t>What is Ergonomics / Human Factors?</a:t>
            </a:r>
          </a:p>
        </p:txBody>
      </p:sp>
      <p:pic>
        <p:nvPicPr>
          <p:cNvPr id="5123" name="Picture 3"/>
          <p:cNvPicPr>
            <a:picLocks noChangeArrowheads="1"/>
          </p:cNvPicPr>
          <p:nvPr/>
        </p:nvPicPr>
        <p:blipFill>
          <a:blip r:embed="rId3" cstate="print"/>
          <a:srcRect/>
          <a:stretch>
            <a:fillRect/>
          </a:stretch>
        </p:blipFill>
        <p:spPr bwMode="auto">
          <a:xfrm>
            <a:off x="7392144" y="1412776"/>
            <a:ext cx="2540000" cy="1600200"/>
          </a:xfrm>
          <a:prstGeom prst="rect">
            <a:avLst/>
          </a:prstGeom>
          <a:noFill/>
          <a:ln w="12700">
            <a:noFill/>
            <a:miter lim="800000"/>
            <a:headEnd/>
            <a:tailEnd/>
          </a:ln>
        </p:spPr>
      </p:pic>
      <p:sp>
        <p:nvSpPr>
          <p:cNvPr id="5127" name="Rectangle 7"/>
          <p:cNvSpPr>
            <a:spLocks noChangeArrowheads="1"/>
          </p:cNvSpPr>
          <p:nvPr/>
        </p:nvSpPr>
        <p:spPr bwMode="auto">
          <a:xfrm>
            <a:off x="2421210" y="1844824"/>
            <a:ext cx="4065343" cy="754566"/>
          </a:xfrm>
          <a:prstGeom prst="rect">
            <a:avLst/>
          </a:prstGeom>
          <a:noFill/>
          <a:ln w="12700">
            <a:noFill/>
            <a:miter lim="800000"/>
            <a:headEnd/>
            <a:tailEnd/>
          </a:ln>
        </p:spPr>
        <p:txBody>
          <a:bodyPr wrap="none" lIns="90487" tIns="44450" rIns="90487" bIns="44450">
            <a:spAutoFit/>
          </a:bodyPr>
          <a:lstStyle/>
          <a:p>
            <a:pPr algn="ctr">
              <a:lnSpc>
                <a:spcPct val="90000"/>
              </a:lnSpc>
            </a:pPr>
            <a:r>
              <a:rPr lang="en-US" sz="2400" dirty="0"/>
              <a:t>Ergonomics Is </a:t>
            </a:r>
            <a:br>
              <a:rPr lang="en-US" sz="2400" dirty="0"/>
            </a:br>
            <a:r>
              <a:rPr lang="en-US" sz="2400" dirty="0"/>
              <a:t>“Fitting The Job To The Person”</a:t>
            </a:r>
          </a:p>
        </p:txBody>
      </p:sp>
      <p:pic>
        <p:nvPicPr>
          <p:cNvPr id="1026" name="Picture 2"/>
          <p:cNvPicPr>
            <a:picLocks noChangeAspect="1" noChangeArrowheads="1"/>
          </p:cNvPicPr>
          <p:nvPr/>
        </p:nvPicPr>
        <p:blipFill>
          <a:blip r:embed="rId4" cstate="print"/>
          <a:srcRect/>
          <a:stretch>
            <a:fillRect/>
          </a:stretch>
        </p:blipFill>
        <p:spPr bwMode="auto">
          <a:xfrm rot="5400000">
            <a:off x="2767568" y="3877113"/>
            <a:ext cx="3039067" cy="1710794"/>
          </a:xfrm>
          <a:prstGeom prst="rect">
            <a:avLst/>
          </a:prstGeom>
          <a:noFill/>
          <a:ln w="9525">
            <a:noFill/>
            <a:miter lim="800000"/>
            <a:headEnd/>
            <a:tailEnd/>
          </a:ln>
          <a:effectLst/>
        </p:spPr>
      </p:pic>
      <p:pic>
        <p:nvPicPr>
          <p:cNvPr id="1028" name="Picture 4" descr="\\ethgbedfps01\home$\ktesh\My Pictures\Kirkton\Attaching\IMG_2976.JPG"/>
          <p:cNvPicPr>
            <a:picLocks noChangeAspect="1" noChangeArrowheads="1"/>
          </p:cNvPicPr>
          <p:nvPr/>
        </p:nvPicPr>
        <p:blipFill>
          <a:blip r:embed="rId5" cstate="print"/>
          <a:srcRect/>
          <a:stretch>
            <a:fillRect/>
          </a:stretch>
        </p:blipFill>
        <p:spPr bwMode="auto">
          <a:xfrm>
            <a:off x="6600056" y="3326358"/>
            <a:ext cx="2183392" cy="291095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xmlns="" id="{FBA829D4-9052-4230-9671-9DD445C7BE35}"/>
              </a:ext>
            </a:extLst>
          </p:cNvPr>
          <p:cNvCxnSpPr/>
          <p:nvPr/>
        </p:nvCxnSpPr>
        <p:spPr>
          <a:xfrm flipV="1">
            <a:off x="3580262" y="1770797"/>
            <a:ext cx="4550" cy="32481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xmlns="" id="{E4F5CE86-DD37-4276-A8F8-4E6787AC815B}"/>
              </a:ext>
            </a:extLst>
          </p:cNvPr>
          <p:cNvCxnSpPr>
            <a:cxnSpLocks/>
          </p:cNvCxnSpPr>
          <p:nvPr/>
        </p:nvCxnSpPr>
        <p:spPr>
          <a:xfrm flipV="1">
            <a:off x="8573067" y="1804915"/>
            <a:ext cx="4550" cy="32481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xmlns="" id="{5F4901F3-BB19-40B2-996F-363FB4620816}"/>
              </a:ext>
            </a:extLst>
          </p:cNvPr>
          <p:cNvCxnSpPr/>
          <p:nvPr/>
        </p:nvCxnSpPr>
        <p:spPr>
          <a:xfrm>
            <a:off x="3575287" y="4991243"/>
            <a:ext cx="4992805" cy="3411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A417652-8499-4644-AA33-25EB09C97516}"/>
              </a:ext>
            </a:extLst>
          </p:cNvPr>
          <p:cNvSpPr txBox="1"/>
          <p:nvPr/>
        </p:nvSpPr>
        <p:spPr>
          <a:xfrm>
            <a:off x="911273" y="5684488"/>
            <a:ext cx="106475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err="1"/>
              <a:t>Optimising</a:t>
            </a:r>
            <a:r>
              <a:rPr lang="en-US" sz="3200" dirty="0"/>
              <a:t> distance for handling to maintain acceptable twisting (Ohio State University 2014)</a:t>
            </a:r>
          </a:p>
        </p:txBody>
      </p:sp>
      <p:sp>
        <p:nvSpPr>
          <p:cNvPr id="6" name="TextBox 5">
            <a:extLst>
              <a:ext uri="{FF2B5EF4-FFF2-40B4-BE49-F238E27FC236}">
                <a16:creationId xmlns:a16="http://schemas.microsoft.com/office/drawing/2014/main" xmlns="" id="{AA9B7845-9C6D-4E30-9CD4-DFDC78309891}"/>
              </a:ext>
            </a:extLst>
          </p:cNvPr>
          <p:cNvSpPr txBox="1"/>
          <p:nvPr/>
        </p:nvSpPr>
        <p:spPr>
          <a:xfrm>
            <a:off x="2247334" y="686354"/>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Bending Velocity</a:t>
            </a:r>
            <a:endParaRPr lang="en-US" dirty="0"/>
          </a:p>
        </p:txBody>
      </p:sp>
      <p:sp>
        <p:nvSpPr>
          <p:cNvPr id="7" name="TextBox 6">
            <a:extLst>
              <a:ext uri="{FF2B5EF4-FFF2-40B4-BE49-F238E27FC236}">
                <a16:creationId xmlns:a16="http://schemas.microsoft.com/office/drawing/2014/main" xmlns="" id="{AD4C1C0D-F1C3-4BC7-AC25-9E3C31574475}"/>
              </a:ext>
            </a:extLst>
          </p:cNvPr>
          <p:cNvSpPr txBox="1"/>
          <p:nvPr/>
        </p:nvSpPr>
        <p:spPr>
          <a:xfrm>
            <a:off x="7262884" y="77611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0000"/>
                </a:solidFill>
              </a:rPr>
              <a:t>Twisting</a:t>
            </a:r>
          </a:p>
        </p:txBody>
      </p:sp>
      <p:sp>
        <p:nvSpPr>
          <p:cNvPr id="8" name="TextBox 7">
            <a:extLst>
              <a:ext uri="{FF2B5EF4-FFF2-40B4-BE49-F238E27FC236}">
                <a16:creationId xmlns:a16="http://schemas.microsoft.com/office/drawing/2014/main" xmlns="" id="{765F0AF2-B574-4073-8607-CAF1EDA487CB}"/>
              </a:ext>
            </a:extLst>
          </p:cNvPr>
          <p:cNvSpPr txBox="1"/>
          <p:nvPr/>
        </p:nvSpPr>
        <p:spPr>
          <a:xfrm>
            <a:off x="2384378" y="5045690"/>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lgn="l"/>
            <a:r>
              <a:rPr lang="en-US" sz="3200" dirty="0">
                <a:ea typeface="+mn-lt"/>
                <a:cs typeface="+mn-lt"/>
              </a:rPr>
              <a:t>0.5m</a:t>
            </a:r>
            <a:endParaRPr lang="en-US" dirty="0">
              <a:ea typeface="+mn-lt"/>
              <a:cs typeface="+mn-lt"/>
            </a:endParaRPr>
          </a:p>
          <a:p>
            <a:pPr lvl="2" algn="just"/>
            <a:endParaRPr lang="en-US" sz="3200" b="1" dirty="0"/>
          </a:p>
        </p:txBody>
      </p:sp>
      <p:sp>
        <p:nvSpPr>
          <p:cNvPr id="10" name="TextBox 9">
            <a:extLst>
              <a:ext uri="{FF2B5EF4-FFF2-40B4-BE49-F238E27FC236}">
                <a16:creationId xmlns:a16="http://schemas.microsoft.com/office/drawing/2014/main" xmlns="" id="{E842CE36-395F-42D3-A801-8FBF1FADA254}"/>
              </a:ext>
            </a:extLst>
          </p:cNvPr>
          <p:cNvSpPr txBox="1"/>
          <p:nvPr/>
        </p:nvSpPr>
        <p:spPr>
          <a:xfrm>
            <a:off x="8227325" y="5099713"/>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1.7.5m​</a:t>
            </a:r>
          </a:p>
        </p:txBody>
      </p:sp>
      <p:cxnSp>
        <p:nvCxnSpPr>
          <p:cNvPr id="11" name="Straight Arrow Connector 10">
            <a:extLst>
              <a:ext uri="{FF2B5EF4-FFF2-40B4-BE49-F238E27FC236}">
                <a16:creationId xmlns:a16="http://schemas.microsoft.com/office/drawing/2014/main" xmlns="" id="{DBDFC65F-6D54-4235-93CA-4EBA0F948454}"/>
              </a:ext>
            </a:extLst>
          </p:cNvPr>
          <p:cNvCxnSpPr/>
          <p:nvPr/>
        </p:nvCxnSpPr>
        <p:spPr>
          <a:xfrm>
            <a:off x="4078550" y="1968833"/>
            <a:ext cx="3935101" cy="2285998"/>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E3FF169D-AA39-4F5E-823A-4230954F3758}"/>
              </a:ext>
            </a:extLst>
          </p:cNvPr>
          <p:cNvCxnSpPr>
            <a:cxnSpLocks/>
          </p:cNvCxnSpPr>
          <p:nvPr/>
        </p:nvCxnSpPr>
        <p:spPr>
          <a:xfrm flipV="1">
            <a:off x="3816967" y="1809606"/>
            <a:ext cx="3935101" cy="22632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75088537-6A7A-471D-B48B-5543203A6084}"/>
              </a:ext>
            </a:extLst>
          </p:cNvPr>
          <p:cNvCxnSpPr/>
          <p:nvPr/>
        </p:nvCxnSpPr>
        <p:spPr>
          <a:xfrm>
            <a:off x="5813661" y="3032932"/>
            <a:ext cx="1" cy="1785580"/>
          </a:xfrm>
          <a:prstGeom prst="straightConnector1">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967380AB-7FC5-46E5-9980-49EF84E351BE}"/>
              </a:ext>
            </a:extLst>
          </p:cNvPr>
          <p:cNvSpPr txBox="1"/>
          <p:nvPr/>
        </p:nvSpPr>
        <p:spPr>
          <a:xfrm>
            <a:off x="4519684" y="504284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1.0m -1.25m</a:t>
            </a:r>
            <a:endParaRPr lang="en-US" dirty="0"/>
          </a:p>
        </p:txBody>
      </p:sp>
    </p:spTree>
    <p:extLst>
      <p:ext uri="{BB962C8B-B14F-4D97-AF65-F5344CB8AC3E}">
        <p14:creationId xmlns:p14="http://schemas.microsoft.com/office/powerpoint/2010/main" val="2938674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9D56D6-8363-DD81-D617-290310BEC527}"/>
              </a:ext>
            </a:extLst>
          </p:cNvPr>
          <p:cNvSpPr>
            <a:spLocks noGrp="1"/>
          </p:cNvSpPr>
          <p:nvPr>
            <p:ph type="title"/>
          </p:nvPr>
        </p:nvSpPr>
        <p:spPr>
          <a:xfrm>
            <a:off x="838200" y="140731"/>
            <a:ext cx="10515600" cy="1078469"/>
          </a:xfrm>
        </p:spPr>
        <p:txBody>
          <a:bodyPr/>
          <a:lstStyle/>
          <a:p>
            <a:pPr algn="ctr"/>
            <a:r>
              <a:rPr lang="en-GB" dirty="0"/>
              <a:t>Health &amp; Safety Executive (HSE) Tools</a:t>
            </a:r>
          </a:p>
        </p:txBody>
      </p:sp>
      <p:pic>
        <p:nvPicPr>
          <p:cNvPr id="6" name="Content Placeholder 5">
            <a:extLst>
              <a:ext uri="{FF2B5EF4-FFF2-40B4-BE49-F238E27FC236}">
                <a16:creationId xmlns:a16="http://schemas.microsoft.com/office/drawing/2014/main" xmlns="" id="{CED8CADF-F7B4-BFC7-39EE-CF30E6F075D5}"/>
              </a:ext>
            </a:extLst>
          </p:cNvPr>
          <p:cNvPicPr>
            <a:picLocks noGrp="1" noChangeAspect="1"/>
          </p:cNvPicPr>
          <p:nvPr>
            <p:ph sz="half" idx="1"/>
          </p:nvPr>
        </p:nvPicPr>
        <p:blipFill>
          <a:blip r:embed="rId3"/>
          <a:stretch>
            <a:fillRect/>
          </a:stretch>
        </p:blipFill>
        <p:spPr>
          <a:xfrm>
            <a:off x="148259" y="2455396"/>
            <a:ext cx="1763753" cy="2450067"/>
          </a:xfrm>
        </p:spPr>
      </p:pic>
      <p:sp>
        <p:nvSpPr>
          <p:cNvPr id="7" name="TextBox 6">
            <a:extLst>
              <a:ext uri="{FF2B5EF4-FFF2-40B4-BE49-F238E27FC236}">
                <a16:creationId xmlns:a16="http://schemas.microsoft.com/office/drawing/2014/main" xmlns="" id="{D9EA226F-AD82-8272-CD2A-0374E98BFB13}"/>
              </a:ext>
            </a:extLst>
          </p:cNvPr>
          <p:cNvSpPr txBox="1"/>
          <p:nvPr/>
        </p:nvSpPr>
        <p:spPr>
          <a:xfrm>
            <a:off x="523895" y="6123542"/>
            <a:ext cx="3596640" cy="369332"/>
          </a:xfrm>
          <a:prstGeom prst="rect">
            <a:avLst/>
          </a:prstGeom>
          <a:noFill/>
          <a:ln>
            <a:solidFill>
              <a:schemeClr val="tx1"/>
            </a:solidFill>
          </a:ln>
        </p:spPr>
        <p:txBody>
          <a:bodyPr wrap="square" rtlCol="0">
            <a:spAutoFit/>
          </a:bodyPr>
          <a:lstStyle/>
          <a:p>
            <a:r>
              <a:rPr lang="en-GB" dirty="0"/>
              <a:t>www.hse.gov.uk/pubns/indg383.pdf</a:t>
            </a:r>
          </a:p>
        </p:txBody>
      </p:sp>
      <p:sp>
        <p:nvSpPr>
          <p:cNvPr id="10" name="Content Placeholder 9">
            <a:extLst>
              <a:ext uri="{FF2B5EF4-FFF2-40B4-BE49-F238E27FC236}">
                <a16:creationId xmlns:a16="http://schemas.microsoft.com/office/drawing/2014/main" xmlns="" id="{A8257134-8CED-F12B-B1F1-7432751766CF}"/>
              </a:ext>
            </a:extLst>
          </p:cNvPr>
          <p:cNvSpPr>
            <a:spLocks noGrp="1"/>
          </p:cNvSpPr>
          <p:nvPr>
            <p:ph sz="half" idx="2"/>
          </p:nvPr>
        </p:nvSpPr>
        <p:spPr>
          <a:xfrm>
            <a:off x="7682683" y="2220339"/>
            <a:ext cx="4303577" cy="3162300"/>
          </a:xfrm>
        </p:spPr>
        <p:txBody>
          <a:bodyPr/>
          <a:lstStyle/>
          <a:p>
            <a:r>
              <a:rPr lang="en-GB" dirty="0"/>
              <a:t>Suitable for more complex handling where weight and frequency varies</a:t>
            </a:r>
          </a:p>
          <a:p>
            <a:r>
              <a:rPr lang="en-GB" dirty="0"/>
              <a:t>Use for different shift lengths (4 -12hrs)</a:t>
            </a:r>
          </a:p>
          <a:p>
            <a:r>
              <a:rPr lang="en-GB" dirty="0"/>
              <a:t>Cannot  only be use for live loads</a:t>
            </a:r>
          </a:p>
        </p:txBody>
      </p:sp>
      <p:sp>
        <p:nvSpPr>
          <p:cNvPr id="12" name="TextBox 11">
            <a:extLst>
              <a:ext uri="{FF2B5EF4-FFF2-40B4-BE49-F238E27FC236}">
                <a16:creationId xmlns:a16="http://schemas.microsoft.com/office/drawing/2014/main" xmlns="" id="{40BC16DB-2854-D3E5-B726-AB5D3CF2B038}"/>
              </a:ext>
            </a:extLst>
          </p:cNvPr>
          <p:cNvSpPr txBox="1"/>
          <p:nvPr/>
        </p:nvSpPr>
        <p:spPr>
          <a:xfrm>
            <a:off x="4930140" y="6123543"/>
            <a:ext cx="7056120" cy="369332"/>
          </a:xfrm>
          <a:prstGeom prst="rect">
            <a:avLst/>
          </a:prstGeom>
          <a:noFill/>
          <a:ln>
            <a:solidFill>
              <a:schemeClr val="tx1"/>
            </a:solidFill>
          </a:ln>
        </p:spPr>
        <p:txBody>
          <a:bodyPr wrap="square">
            <a:spAutoFit/>
          </a:bodyPr>
          <a:lstStyle/>
          <a:p>
            <a:r>
              <a:rPr lang="en-GB" dirty="0"/>
              <a:t>www.hse.gov.uk/msd/mac/vmac/2-what-you-need-to-know-before.htm</a:t>
            </a:r>
          </a:p>
        </p:txBody>
      </p:sp>
      <p:sp>
        <p:nvSpPr>
          <p:cNvPr id="13" name="TextBox 12">
            <a:extLst>
              <a:ext uri="{FF2B5EF4-FFF2-40B4-BE49-F238E27FC236}">
                <a16:creationId xmlns:a16="http://schemas.microsoft.com/office/drawing/2014/main" xmlns="" id="{2E8132F5-6838-EEC8-0E36-BE774263871D}"/>
              </a:ext>
            </a:extLst>
          </p:cNvPr>
          <p:cNvSpPr txBox="1"/>
          <p:nvPr/>
        </p:nvSpPr>
        <p:spPr>
          <a:xfrm>
            <a:off x="238150" y="1121541"/>
            <a:ext cx="4691990" cy="830997"/>
          </a:xfrm>
          <a:prstGeom prst="rect">
            <a:avLst/>
          </a:prstGeom>
          <a:noFill/>
        </p:spPr>
        <p:txBody>
          <a:bodyPr wrap="none" rtlCol="0">
            <a:spAutoFit/>
          </a:bodyPr>
          <a:lstStyle/>
          <a:p>
            <a:r>
              <a:rPr lang="en-GB" sz="2400" b="1" dirty="0"/>
              <a:t>MAC</a:t>
            </a:r>
            <a:r>
              <a:rPr lang="en-GB" sz="2400" dirty="0"/>
              <a:t> (Manual Handling Assessment </a:t>
            </a:r>
          </a:p>
          <a:p>
            <a:pPr algn="ctr"/>
            <a:r>
              <a:rPr lang="en-GB" sz="2400" dirty="0"/>
              <a:t>Charts)</a:t>
            </a:r>
          </a:p>
        </p:txBody>
      </p:sp>
      <p:sp>
        <p:nvSpPr>
          <p:cNvPr id="14" name="TextBox 13">
            <a:extLst>
              <a:ext uri="{FF2B5EF4-FFF2-40B4-BE49-F238E27FC236}">
                <a16:creationId xmlns:a16="http://schemas.microsoft.com/office/drawing/2014/main" xmlns="" id="{286A2466-BC30-ADFC-7490-02BF1782AC4B}"/>
              </a:ext>
            </a:extLst>
          </p:cNvPr>
          <p:cNvSpPr txBox="1"/>
          <p:nvPr/>
        </p:nvSpPr>
        <p:spPr>
          <a:xfrm>
            <a:off x="6841077" y="1121540"/>
            <a:ext cx="4504631" cy="830997"/>
          </a:xfrm>
          <a:prstGeom prst="rect">
            <a:avLst/>
          </a:prstGeom>
          <a:noFill/>
        </p:spPr>
        <p:txBody>
          <a:bodyPr wrap="none" rtlCol="0">
            <a:spAutoFit/>
          </a:bodyPr>
          <a:lstStyle/>
          <a:p>
            <a:r>
              <a:rPr lang="en-GB" sz="2400" b="1" dirty="0"/>
              <a:t>V-MAC</a:t>
            </a:r>
            <a:r>
              <a:rPr lang="en-GB" sz="2400" dirty="0"/>
              <a:t> (Variable Manual Handling </a:t>
            </a:r>
          </a:p>
          <a:p>
            <a:pPr algn="ctr"/>
            <a:r>
              <a:rPr lang="en-GB" sz="2400" dirty="0"/>
              <a:t>Assessment)</a:t>
            </a:r>
          </a:p>
        </p:txBody>
      </p:sp>
      <p:sp>
        <p:nvSpPr>
          <p:cNvPr id="15" name="TextBox 14">
            <a:extLst>
              <a:ext uri="{FF2B5EF4-FFF2-40B4-BE49-F238E27FC236}">
                <a16:creationId xmlns:a16="http://schemas.microsoft.com/office/drawing/2014/main" xmlns="" id="{5F6435AA-0CE4-F92F-332C-93FC1E82C197}"/>
              </a:ext>
            </a:extLst>
          </p:cNvPr>
          <p:cNvSpPr txBox="1"/>
          <p:nvPr/>
        </p:nvSpPr>
        <p:spPr>
          <a:xfrm>
            <a:off x="1912012" y="2322990"/>
            <a:ext cx="4929065"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a:t>Assess the most common risk factors</a:t>
            </a:r>
          </a:p>
          <a:p>
            <a:pPr marL="285750" indent="-285750">
              <a:buFont typeface="Arial" panose="020B0604020202020204" pitchFamily="34" charset="0"/>
              <a:buChar char="•"/>
            </a:pPr>
            <a:r>
              <a:rPr lang="en-GB" sz="2800" dirty="0"/>
              <a:t>Points assessor to the factors that need controlled</a:t>
            </a:r>
          </a:p>
          <a:p>
            <a:pPr marL="285750" indent="-285750">
              <a:buFont typeface="Arial" panose="020B0604020202020204" pitchFamily="34" charset="0"/>
              <a:buChar char="•"/>
            </a:pPr>
            <a:r>
              <a:rPr lang="en-GB" sz="2800" dirty="0"/>
              <a:t>On-line tool</a:t>
            </a:r>
          </a:p>
          <a:p>
            <a:pPr marL="285750" indent="-285750">
              <a:buFont typeface="Arial" panose="020B0604020202020204" pitchFamily="34" charset="0"/>
              <a:buChar char="•"/>
            </a:pPr>
            <a:r>
              <a:rPr lang="en-GB" sz="2800" dirty="0"/>
              <a:t>Colour bands to risk level </a:t>
            </a:r>
          </a:p>
        </p:txBody>
      </p:sp>
    </p:spTree>
    <p:extLst>
      <p:ext uri="{BB962C8B-B14F-4D97-AF65-F5344CB8AC3E}">
        <p14:creationId xmlns:p14="http://schemas.microsoft.com/office/powerpoint/2010/main" val="4080279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xmlns="" id="{CAE144C1-6E6A-7427-6469-7F879BCF48D0}"/>
              </a:ext>
            </a:extLst>
          </p:cNvPr>
          <p:cNvSpPr>
            <a:spLocks noGrp="1" noChangeArrowheads="1"/>
          </p:cNvSpPr>
          <p:nvPr>
            <p:ph type="title"/>
          </p:nvPr>
        </p:nvSpPr>
        <p:spPr>
          <a:xfrm>
            <a:off x="2209800" y="228600"/>
            <a:ext cx="7772400" cy="1143000"/>
          </a:xfrm>
        </p:spPr>
        <p:txBody>
          <a:bodyPr/>
          <a:lstStyle/>
          <a:p>
            <a:pPr algn="ctr"/>
            <a:r>
              <a:rPr lang="en-GB" altLang="en-US" sz="3200" dirty="0"/>
              <a:t>The work relatedness of back disorders: overview of the risk factors</a:t>
            </a:r>
            <a:endParaRPr lang="en-US" altLang="en-US" sz="3200" dirty="0"/>
          </a:p>
        </p:txBody>
      </p:sp>
      <p:graphicFrame>
        <p:nvGraphicFramePr>
          <p:cNvPr id="99395" name="Group 67">
            <a:extLst>
              <a:ext uri="{FF2B5EF4-FFF2-40B4-BE49-F238E27FC236}">
                <a16:creationId xmlns:a16="http://schemas.microsoft.com/office/drawing/2014/main" xmlns="" id="{4AF55244-FD33-0129-9C85-6A84EF436B71}"/>
              </a:ext>
            </a:extLst>
          </p:cNvPr>
          <p:cNvGraphicFramePr>
            <a:graphicFrameLocks noGrp="1"/>
          </p:cNvGraphicFramePr>
          <p:nvPr/>
        </p:nvGraphicFramePr>
        <p:xfrm>
          <a:off x="2286000" y="1397000"/>
          <a:ext cx="8001000" cy="4243070"/>
        </p:xfrm>
        <a:graphic>
          <a:graphicData uri="http://schemas.openxmlformats.org/drawingml/2006/table">
            <a:tbl>
              <a:tblPr/>
              <a:tblGrid>
                <a:gridCol w="2667000">
                  <a:extLst>
                    <a:ext uri="{9D8B030D-6E8A-4147-A177-3AD203B41FA5}">
                      <a16:colId xmlns:a16="http://schemas.microsoft.com/office/drawing/2014/main" xmlns="" val="4249716698"/>
                    </a:ext>
                  </a:extLst>
                </a:gridCol>
                <a:gridCol w="2667000">
                  <a:extLst>
                    <a:ext uri="{9D8B030D-6E8A-4147-A177-3AD203B41FA5}">
                      <a16:colId xmlns:a16="http://schemas.microsoft.com/office/drawing/2014/main" xmlns="" val="2285091360"/>
                    </a:ext>
                  </a:extLst>
                </a:gridCol>
                <a:gridCol w="2667000">
                  <a:extLst>
                    <a:ext uri="{9D8B030D-6E8A-4147-A177-3AD203B41FA5}">
                      <a16:colId xmlns:a16="http://schemas.microsoft.com/office/drawing/2014/main" xmlns="" val="707030562"/>
                    </a:ext>
                  </a:extLst>
                </a:gridCol>
              </a:tblGrid>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Category of risk factor</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Risk factor</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Evidence</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6085557"/>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Psychosocial / work-organisational factors</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494542428"/>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Job – content</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 / 0</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154985582"/>
                  </a:ext>
                </a:extLst>
              </a:tr>
              <a:tr h="56515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Work / time pressure</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 / 0</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94061788"/>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Job control</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 / 0</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72419223"/>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Social support</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45600228"/>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Job satisfaction</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3033919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algn="ctr" eaLnBrk="1" hangingPunct="1"/>
            <a:r>
              <a:rPr lang="en-GB" sz="4000" dirty="0"/>
              <a:t>Some things get better with age......</a:t>
            </a:r>
            <a:endParaRPr lang="en-US" sz="4000" dirty="0"/>
          </a:p>
        </p:txBody>
      </p:sp>
      <p:pic>
        <p:nvPicPr>
          <p:cNvPr id="4101" name="Picture 6" descr="http://www.binet.lv/go.pl?IMG=44804556O669"/>
          <p:cNvPicPr>
            <a:picLocks noChangeAspect="1" noChangeArrowheads="1"/>
          </p:cNvPicPr>
          <p:nvPr/>
        </p:nvPicPr>
        <p:blipFill>
          <a:blip r:embed="rId2" cstate="print"/>
          <a:srcRect/>
          <a:stretch>
            <a:fillRect/>
          </a:stretch>
        </p:blipFill>
        <p:spPr bwMode="auto">
          <a:xfrm>
            <a:off x="1406525" y="1862932"/>
            <a:ext cx="4044950" cy="4044950"/>
          </a:xfrm>
          <a:prstGeom prst="rect">
            <a:avLst/>
          </a:prstGeom>
          <a:noFill/>
          <a:ln w="9525">
            <a:solidFill>
              <a:schemeClr val="tx1"/>
            </a:solidFill>
            <a:miter lim="800000"/>
            <a:headEnd/>
            <a:tailEnd/>
          </a:ln>
        </p:spPr>
      </p:pic>
      <p:pic>
        <p:nvPicPr>
          <p:cNvPr id="7" name="Picture 6" descr="http://images.fionaf.multiply.com/image/1/photos/upload/300x300/SD-ukgoKCncAAC0tx2I1/IMG_1978.JPG?et=waC9Dy0wZvtSmJhztW076w&amp;nmid=0"/>
          <p:cNvPicPr>
            <a:picLocks noChangeAspect="1" noChangeArrowheads="1"/>
          </p:cNvPicPr>
          <p:nvPr/>
        </p:nvPicPr>
        <p:blipFill>
          <a:blip r:embed="rId3" cstate="print"/>
          <a:srcRect/>
          <a:stretch>
            <a:fillRect/>
          </a:stretch>
        </p:blipFill>
        <p:spPr bwMode="auto">
          <a:xfrm>
            <a:off x="6892927" y="1892301"/>
            <a:ext cx="2677053" cy="401558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09813" y="142875"/>
            <a:ext cx="7772400" cy="533400"/>
          </a:xfrm>
        </p:spPr>
        <p:txBody>
          <a:bodyPr>
            <a:normAutofit fontScale="90000"/>
          </a:bodyPr>
          <a:lstStyle/>
          <a:p>
            <a:pPr algn="ctr"/>
            <a:r>
              <a:rPr lang="en-GB" dirty="0"/>
              <a:t>Myths about older people</a:t>
            </a:r>
          </a:p>
        </p:txBody>
      </p:sp>
      <p:graphicFrame>
        <p:nvGraphicFramePr>
          <p:cNvPr id="93187" name="Group 3"/>
          <p:cNvGraphicFramePr>
            <a:graphicFrameLocks noGrp="1"/>
          </p:cNvGraphicFramePr>
          <p:nvPr>
            <p:extLst>
              <p:ext uri="{D42A27DB-BD31-4B8C-83A1-F6EECF244321}">
                <p14:modId xmlns:p14="http://schemas.microsoft.com/office/powerpoint/2010/main" val="1807512034"/>
              </p:ext>
            </p:extLst>
          </p:nvPr>
        </p:nvGraphicFramePr>
        <p:xfrm>
          <a:off x="448628" y="714375"/>
          <a:ext cx="8229600" cy="5534026"/>
        </p:xfrm>
        <a:graphic>
          <a:graphicData uri="http://schemas.openxmlformats.org/drawingml/2006/table">
            <a:tbl>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677863">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800" b="0" i="0" u="none" strike="noStrike" cap="none" normalizeH="0" baseline="0" dirty="0">
                          <a:ln>
                            <a:noFill/>
                          </a:ln>
                          <a:solidFill>
                            <a:schemeClr val="tx1"/>
                          </a:solidFill>
                          <a:effectLst/>
                          <a:latin typeface="Times New Roman" pitchFamily="18" charset="0"/>
                        </a:rPr>
                        <a:t>Myth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800" b="0" i="0" u="none" strike="noStrike" cap="none" normalizeH="0" baseline="0" dirty="0">
                          <a:ln>
                            <a:noFill/>
                          </a:ln>
                          <a:solidFill>
                            <a:schemeClr val="tx1"/>
                          </a:solidFill>
                          <a:effectLst/>
                          <a:latin typeface="Times New Roman" pitchFamily="18" charset="0"/>
                        </a:rPr>
                        <a:t>The reality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76275">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Loss of ability increases with age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Actually abilities change with age and infact often improve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77863">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Older workers are not as productive as younger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Not correct – older workers perform more consistently and deliver higher quality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46163">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Discrimination against older workers is based on accurate and up to date data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Discrimination against older workers is based on inaccurate, outdated and inappropriate stereotypes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76275">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Cognition is significantly impaired with 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Not true – insignificant impairment over the working 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77863">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Older workers have more accidents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Not true – older workers are less prone to accidents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77863">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Age is a barrier to learning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GB" sz="2000" b="0" i="0" u="none" strike="noStrike" cap="none" normalizeH="0" baseline="0" dirty="0">
                          <a:ln>
                            <a:noFill/>
                          </a:ln>
                          <a:solidFill>
                            <a:schemeClr val="tx1"/>
                          </a:solidFill>
                          <a:effectLst/>
                          <a:latin typeface="Times New Roman" pitchFamily="18" charset="0"/>
                        </a:rPr>
                        <a:t>Incorrect - Older workers only require more training and time to learn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pic>
        <p:nvPicPr>
          <p:cNvPr id="2" name="Picture 4">
            <a:extLst>
              <a:ext uri="{FF2B5EF4-FFF2-40B4-BE49-F238E27FC236}">
                <a16:creationId xmlns:a16="http://schemas.microsoft.com/office/drawing/2014/main" xmlns="" id="{4DDA852E-9E38-5FD4-201C-BD298FE3ED36}"/>
              </a:ext>
            </a:extLst>
          </p:cNvPr>
          <p:cNvPicPr>
            <a:picLocks noChangeAspect="1" noChangeArrowheads="1"/>
          </p:cNvPicPr>
          <p:nvPr/>
        </p:nvPicPr>
        <p:blipFill>
          <a:blip r:embed="rId2" cstate="print"/>
          <a:srcRect/>
          <a:stretch>
            <a:fillRect/>
          </a:stretch>
        </p:blipFill>
        <p:spPr bwMode="auto">
          <a:xfrm>
            <a:off x="9513116" y="1583970"/>
            <a:ext cx="2367043" cy="3414750"/>
          </a:xfrm>
          <a:prstGeom prst="rect">
            <a:avLst/>
          </a:prstGeom>
          <a:noFill/>
          <a:ln w="9525">
            <a:noFill/>
            <a:miter lim="800000"/>
            <a:headEnd/>
            <a:tailEnd/>
          </a:ln>
        </p:spPr>
      </p:pic>
      <p:sp>
        <p:nvSpPr>
          <p:cNvPr id="3" name="Oval 2">
            <a:extLst>
              <a:ext uri="{FF2B5EF4-FFF2-40B4-BE49-F238E27FC236}">
                <a16:creationId xmlns:a16="http://schemas.microsoft.com/office/drawing/2014/main" xmlns="" id="{EDA6E965-F8CA-F8F0-284C-AEE06D0AB2B3}"/>
              </a:ext>
            </a:extLst>
          </p:cNvPr>
          <p:cNvSpPr/>
          <p:nvPr/>
        </p:nvSpPr>
        <p:spPr>
          <a:xfrm>
            <a:off x="10097453" y="2327403"/>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847850" y="404814"/>
            <a:ext cx="8229600" cy="503237"/>
          </a:xfrm>
        </p:spPr>
        <p:txBody>
          <a:bodyPr>
            <a:noAutofit/>
          </a:bodyPr>
          <a:lstStyle/>
          <a:p>
            <a:pPr algn="ctr"/>
            <a:r>
              <a:rPr lang="en-GB" sz="4000" dirty="0">
                <a:latin typeface="+mn-lt"/>
              </a:rPr>
              <a:t>Ageing Effects – likely impact</a:t>
            </a:r>
            <a:br>
              <a:rPr lang="en-GB" sz="4000" dirty="0">
                <a:latin typeface="+mn-lt"/>
              </a:rPr>
            </a:br>
            <a:r>
              <a:rPr lang="en-GB" sz="4000" dirty="0">
                <a:latin typeface="+mn-lt"/>
              </a:rPr>
              <a:t> </a:t>
            </a:r>
            <a:endParaRPr lang="en-US" sz="4000" dirty="0">
              <a:latin typeface="+mn-lt"/>
            </a:endParaRPr>
          </a:p>
        </p:txBody>
      </p:sp>
      <p:pic>
        <p:nvPicPr>
          <p:cNvPr id="10243" name="Picture 5" descr="http://www.thornburyop.co.uk/images/treat/bodykey.gif"/>
          <p:cNvPicPr>
            <a:picLocks noChangeAspect="1" noChangeArrowheads="1"/>
          </p:cNvPicPr>
          <p:nvPr/>
        </p:nvPicPr>
        <p:blipFill>
          <a:blip r:embed="rId3" cstate="print"/>
          <a:srcRect/>
          <a:stretch>
            <a:fillRect/>
          </a:stretch>
        </p:blipFill>
        <p:spPr bwMode="auto">
          <a:xfrm>
            <a:off x="5016500" y="1844676"/>
            <a:ext cx="2057400" cy="4295775"/>
          </a:xfrm>
          <a:prstGeom prst="rect">
            <a:avLst/>
          </a:prstGeom>
          <a:noFill/>
          <a:ln w="9525">
            <a:noFill/>
            <a:miter lim="800000"/>
            <a:headEnd/>
            <a:tailEnd/>
          </a:ln>
        </p:spPr>
      </p:pic>
      <p:sp>
        <p:nvSpPr>
          <p:cNvPr id="5" name="Oval 4"/>
          <p:cNvSpPr/>
          <p:nvPr/>
        </p:nvSpPr>
        <p:spPr>
          <a:xfrm>
            <a:off x="6096000" y="2852739"/>
            <a:ext cx="287338"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7" name="Oval 6"/>
          <p:cNvSpPr/>
          <p:nvPr/>
        </p:nvSpPr>
        <p:spPr>
          <a:xfrm>
            <a:off x="5735639" y="2852739"/>
            <a:ext cx="288925"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8" name="TextBox 7"/>
          <p:cNvSpPr txBox="1"/>
          <p:nvPr/>
        </p:nvSpPr>
        <p:spPr>
          <a:xfrm>
            <a:off x="7608888" y="2997200"/>
            <a:ext cx="2178050" cy="368300"/>
          </a:xfrm>
          <a:prstGeom prst="rect">
            <a:avLst/>
          </a:prstGeom>
          <a:noFill/>
          <a:ln>
            <a:solidFill>
              <a:schemeClr val="tx1"/>
            </a:solidFill>
          </a:ln>
        </p:spPr>
        <p:txBody>
          <a:bodyPr wrap="none">
            <a:spAutoFit/>
          </a:bodyPr>
          <a:lstStyle/>
          <a:p>
            <a:pPr>
              <a:defRPr/>
            </a:pPr>
            <a:r>
              <a:rPr lang="en-GB" dirty="0"/>
              <a:t>Aerobic Capacity        </a:t>
            </a:r>
            <a:endParaRPr lang="en-US" dirty="0"/>
          </a:p>
        </p:txBody>
      </p:sp>
      <p:sp>
        <p:nvSpPr>
          <p:cNvPr id="9" name="Smiley Face 8"/>
          <p:cNvSpPr/>
          <p:nvPr/>
        </p:nvSpPr>
        <p:spPr>
          <a:xfrm>
            <a:off x="9336089" y="2997201"/>
            <a:ext cx="338137" cy="360363"/>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p:nvPr/>
        </p:nvSpPr>
        <p:spPr>
          <a:xfrm>
            <a:off x="2640013" y="4508500"/>
            <a:ext cx="1465262" cy="369888"/>
          </a:xfrm>
          <a:prstGeom prst="rect">
            <a:avLst/>
          </a:prstGeom>
          <a:noFill/>
          <a:ln>
            <a:solidFill>
              <a:schemeClr val="tx1"/>
            </a:solidFill>
          </a:ln>
        </p:spPr>
        <p:txBody>
          <a:bodyPr wrap="none">
            <a:spAutoFit/>
          </a:bodyPr>
          <a:lstStyle/>
          <a:p>
            <a:pPr>
              <a:defRPr/>
            </a:pPr>
            <a:r>
              <a:rPr lang="en-GB" dirty="0"/>
              <a:t>Dexterity        </a:t>
            </a:r>
            <a:endParaRPr lang="en-US" dirty="0"/>
          </a:p>
        </p:txBody>
      </p:sp>
      <p:sp>
        <p:nvSpPr>
          <p:cNvPr id="11" name="Smiley Face 10"/>
          <p:cNvSpPr/>
          <p:nvPr/>
        </p:nvSpPr>
        <p:spPr>
          <a:xfrm>
            <a:off x="3719514" y="4508501"/>
            <a:ext cx="338137" cy="360363"/>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50" name="Rectangle 11"/>
          <p:cNvSpPr>
            <a:spLocks noChangeArrowheads="1"/>
          </p:cNvSpPr>
          <p:nvPr/>
        </p:nvSpPr>
        <p:spPr bwMode="auto">
          <a:xfrm>
            <a:off x="2208214" y="1196975"/>
            <a:ext cx="2232025" cy="368300"/>
          </a:xfrm>
          <a:prstGeom prst="rect">
            <a:avLst/>
          </a:prstGeom>
          <a:noFill/>
          <a:ln w="9525">
            <a:solidFill>
              <a:schemeClr val="tx1"/>
            </a:solidFill>
            <a:miter lim="800000"/>
            <a:headEnd/>
            <a:tailEnd/>
          </a:ln>
        </p:spPr>
        <p:txBody>
          <a:bodyPr>
            <a:spAutoFit/>
          </a:bodyPr>
          <a:lstStyle/>
          <a:p>
            <a:r>
              <a:rPr lang="en-GB"/>
              <a:t>Reaction Times         </a:t>
            </a:r>
            <a:endParaRPr lang="en-US"/>
          </a:p>
        </p:txBody>
      </p:sp>
      <p:sp>
        <p:nvSpPr>
          <p:cNvPr id="13" name="Smiley Face 12"/>
          <p:cNvSpPr/>
          <p:nvPr/>
        </p:nvSpPr>
        <p:spPr>
          <a:xfrm>
            <a:off x="4008439" y="1196975"/>
            <a:ext cx="338137" cy="368300"/>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52" name="Rectangle 13"/>
          <p:cNvSpPr>
            <a:spLocks noChangeArrowheads="1"/>
          </p:cNvSpPr>
          <p:nvPr/>
        </p:nvSpPr>
        <p:spPr bwMode="auto">
          <a:xfrm>
            <a:off x="7391401" y="1557338"/>
            <a:ext cx="2149499" cy="369332"/>
          </a:xfrm>
          <a:prstGeom prst="rect">
            <a:avLst/>
          </a:prstGeom>
          <a:noFill/>
          <a:ln w="9525">
            <a:solidFill>
              <a:schemeClr val="tx1"/>
            </a:solidFill>
            <a:miter lim="800000"/>
            <a:headEnd/>
            <a:tailEnd/>
          </a:ln>
        </p:spPr>
        <p:txBody>
          <a:bodyPr wrap="none">
            <a:spAutoFit/>
          </a:bodyPr>
          <a:lstStyle/>
          <a:p>
            <a:r>
              <a:rPr lang="en-GB"/>
              <a:t>Sensory Abilities        </a:t>
            </a:r>
            <a:endParaRPr lang="en-US"/>
          </a:p>
        </p:txBody>
      </p:sp>
      <p:sp>
        <p:nvSpPr>
          <p:cNvPr id="15" name="Smiley Face 14"/>
          <p:cNvSpPr/>
          <p:nvPr/>
        </p:nvSpPr>
        <p:spPr>
          <a:xfrm>
            <a:off x="9264650" y="1557339"/>
            <a:ext cx="338138" cy="358775"/>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54" name="Rectangle 15"/>
          <p:cNvSpPr>
            <a:spLocks noChangeArrowheads="1"/>
          </p:cNvSpPr>
          <p:nvPr/>
        </p:nvSpPr>
        <p:spPr bwMode="auto">
          <a:xfrm>
            <a:off x="1847850" y="2708276"/>
            <a:ext cx="1712328" cy="646331"/>
          </a:xfrm>
          <a:prstGeom prst="rect">
            <a:avLst/>
          </a:prstGeom>
          <a:noFill/>
          <a:ln w="9525">
            <a:solidFill>
              <a:schemeClr val="tx1"/>
            </a:solidFill>
            <a:miter lim="800000"/>
            <a:headEnd/>
            <a:tailEnd/>
          </a:ln>
        </p:spPr>
        <p:txBody>
          <a:bodyPr wrap="none">
            <a:spAutoFit/>
          </a:bodyPr>
          <a:lstStyle/>
          <a:p>
            <a:r>
              <a:rPr lang="en-GB"/>
              <a:t>Intellectual </a:t>
            </a:r>
          </a:p>
          <a:p>
            <a:r>
              <a:rPr lang="en-GB"/>
              <a:t>Functioning        </a:t>
            </a:r>
            <a:endParaRPr lang="en-US"/>
          </a:p>
        </p:txBody>
      </p:sp>
      <p:sp>
        <p:nvSpPr>
          <p:cNvPr id="17" name="Smiley Face 16"/>
          <p:cNvSpPr/>
          <p:nvPr/>
        </p:nvSpPr>
        <p:spPr>
          <a:xfrm>
            <a:off x="3359151" y="2852738"/>
            <a:ext cx="339725" cy="368300"/>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56" name="Rectangle 17"/>
          <p:cNvSpPr>
            <a:spLocks noChangeArrowheads="1"/>
          </p:cNvSpPr>
          <p:nvPr/>
        </p:nvSpPr>
        <p:spPr bwMode="auto">
          <a:xfrm>
            <a:off x="7896225" y="4437063"/>
            <a:ext cx="1342034" cy="369332"/>
          </a:xfrm>
          <a:prstGeom prst="rect">
            <a:avLst/>
          </a:prstGeom>
          <a:noFill/>
          <a:ln w="9525">
            <a:solidFill>
              <a:schemeClr val="tx1"/>
            </a:solidFill>
            <a:miter lim="800000"/>
            <a:headEnd/>
            <a:tailEnd/>
          </a:ln>
        </p:spPr>
        <p:txBody>
          <a:bodyPr wrap="none">
            <a:spAutoFit/>
          </a:bodyPr>
          <a:lstStyle/>
          <a:p>
            <a:r>
              <a:rPr lang="en-GB"/>
              <a:t>Balance        </a:t>
            </a:r>
            <a:endParaRPr lang="en-US"/>
          </a:p>
        </p:txBody>
      </p:sp>
      <p:sp>
        <p:nvSpPr>
          <p:cNvPr id="10257" name="Rectangle 18"/>
          <p:cNvSpPr>
            <a:spLocks noChangeArrowheads="1"/>
          </p:cNvSpPr>
          <p:nvPr/>
        </p:nvSpPr>
        <p:spPr bwMode="auto">
          <a:xfrm>
            <a:off x="7967663" y="6021389"/>
            <a:ext cx="2036198" cy="646331"/>
          </a:xfrm>
          <a:prstGeom prst="rect">
            <a:avLst/>
          </a:prstGeom>
          <a:noFill/>
          <a:ln w="9525">
            <a:solidFill>
              <a:schemeClr val="tx1"/>
            </a:solidFill>
            <a:miter lim="800000"/>
            <a:headEnd/>
            <a:tailEnd/>
          </a:ln>
        </p:spPr>
        <p:txBody>
          <a:bodyPr wrap="none">
            <a:spAutoFit/>
          </a:bodyPr>
          <a:lstStyle/>
          <a:p>
            <a:r>
              <a:rPr lang="en-GB"/>
              <a:t>Physical Strength </a:t>
            </a:r>
          </a:p>
          <a:p>
            <a:r>
              <a:rPr lang="en-GB"/>
              <a:t>And Endurance        </a:t>
            </a:r>
            <a:endParaRPr lang="en-US"/>
          </a:p>
        </p:txBody>
      </p:sp>
      <p:sp>
        <p:nvSpPr>
          <p:cNvPr id="20" name="Smiley Face 19"/>
          <p:cNvSpPr/>
          <p:nvPr/>
        </p:nvSpPr>
        <p:spPr>
          <a:xfrm>
            <a:off x="9767889" y="6237288"/>
            <a:ext cx="338137" cy="360362"/>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Smiley Face 20"/>
          <p:cNvSpPr/>
          <p:nvPr/>
        </p:nvSpPr>
        <p:spPr>
          <a:xfrm>
            <a:off x="8904289" y="4437063"/>
            <a:ext cx="338137" cy="360362"/>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60" name="Rectangle 21"/>
          <p:cNvSpPr>
            <a:spLocks noChangeArrowheads="1"/>
          </p:cNvSpPr>
          <p:nvPr/>
        </p:nvSpPr>
        <p:spPr bwMode="auto">
          <a:xfrm>
            <a:off x="1774826" y="6308725"/>
            <a:ext cx="2288191" cy="369332"/>
          </a:xfrm>
          <a:prstGeom prst="rect">
            <a:avLst/>
          </a:prstGeom>
          <a:noFill/>
          <a:ln w="9525">
            <a:solidFill>
              <a:schemeClr val="tx1"/>
            </a:solidFill>
            <a:miter lim="800000"/>
            <a:headEnd/>
            <a:tailEnd/>
          </a:ln>
        </p:spPr>
        <p:txBody>
          <a:bodyPr wrap="none">
            <a:spAutoFit/>
          </a:bodyPr>
          <a:lstStyle/>
          <a:p>
            <a:r>
              <a:rPr lang="en-GB"/>
              <a:t>Thermal Tolerance       </a:t>
            </a:r>
            <a:endParaRPr lang="en-US"/>
          </a:p>
        </p:txBody>
      </p:sp>
      <p:sp>
        <p:nvSpPr>
          <p:cNvPr id="23" name="Smiley Face 22"/>
          <p:cNvSpPr/>
          <p:nvPr/>
        </p:nvSpPr>
        <p:spPr>
          <a:xfrm>
            <a:off x="3863975" y="6308726"/>
            <a:ext cx="338138" cy="360363"/>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Notched Right Arrow 21"/>
          <p:cNvSpPr/>
          <p:nvPr/>
        </p:nvSpPr>
        <p:spPr>
          <a:xfrm rot="9163739">
            <a:off x="6388100" y="1838326"/>
            <a:ext cx="979488" cy="257175"/>
          </a:xfrm>
          <a:prstGeom prst="notch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Notched Right Arrow 23"/>
          <p:cNvSpPr/>
          <p:nvPr/>
        </p:nvSpPr>
        <p:spPr>
          <a:xfrm rot="914607">
            <a:off x="4587875" y="1911350"/>
            <a:ext cx="979488" cy="255588"/>
          </a:xfrm>
          <a:prstGeom prst="notch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Notched Right Arrow 24"/>
          <p:cNvSpPr/>
          <p:nvPr/>
        </p:nvSpPr>
        <p:spPr>
          <a:xfrm rot="20633051">
            <a:off x="3933825" y="2601914"/>
            <a:ext cx="1924050" cy="255587"/>
          </a:xfrm>
          <a:prstGeom prst="notch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Notched Right Arrow 25"/>
          <p:cNvSpPr/>
          <p:nvPr/>
        </p:nvSpPr>
        <p:spPr>
          <a:xfrm rot="20269805">
            <a:off x="4235450" y="4324351"/>
            <a:ext cx="979488" cy="257175"/>
          </a:xfrm>
          <a:prstGeom prst="notch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9" name="Straight Connector 28"/>
          <p:cNvCxnSpPr/>
          <p:nvPr/>
        </p:nvCxnSpPr>
        <p:spPr>
          <a:xfrm>
            <a:off x="5519739" y="5949950"/>
            <a:ext cx="9366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Notched Right Arrow 29"/>
          <p:cNvSpPr/>
          <p:nvPr/>
        </p:nvSpPr>
        <p:spPr>
          <a:xfrm rot="20168484">
            <a:off x="4603751" y="6232525"/>
            <a:ext cx="741363" cy="255588"/>
          </a:xfrm>
          <a:prstGeom prst="notchedRightArrow">
            <a:avLst>
              <a:gd name="adj1" fmla="val 40865"/>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Notched Right Arrow 30"/>
          <p:cNvSpPr/>
          <p:nvPr/>
        </p:nvSpPr>
        <p:spPr>
          <a:xfrm rot="12791009">
            <a:off x="6802438" y="6207126"/>
            <a:ext cx="1020762" cy="257175"/>
          </a:xfrm>
          <a:prstGeom prst="notch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Notched Right Arrow 31"/>
          <p:cNvSpPr/>
          <p:nvPr/>
        </p:nvSpPr>
        <p:spPr>
          <a:xfrm rot="10800000">
            <a:off x="6743701" y="3068639"/>
            <a:ext cx="784225" cy="257175"/>
          </a:xfrm>
          <a:prstGeom prst="notch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Oval 32"/>
          <p:cNvSpPr/>
          <p:nvPr/>
        </p:nvSpPr>
        <p:spPr>
          <a:xfrm>
            <a:off x="4800601" y="1196976"/>
            <a:ext cx="2663825" cy="5256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33"/>
          <p:cNvSpPr/>
          <p:nvPr/>
        </p:nvSpPr>
        <p:spPr>
          <a:xfrm>
            <a:off x="4656139" y="1052514"/>
            <a:ext cx="2960687" cy="555307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72" name="Rectangle 34"/>
          <p:cNvSpPr>
            <a:spLocks noChangeArrowheads="1"/>
          </p:cNvSpPr>
          <p:nvPr/>
        </p:nvSpPr>
        <p:spPr bwMode="auto">
          <a:xfrm>
            <a:off x="2495551" y="5445125"/>
            <a:ext cx="1871663" cy="369888"/>
          </a:xfrm>
          <a:prstGeom prst="rect">
            <a:avLst/>
          </a:prstGeom>
          <a:noFill/>
          <a:ln w="9525">
            <a:solidFill>
              <a:schemeClr val="tx1"/>
            </a:solidFill>
            <a:miter lim="800000"/>
            <a:headEnd/>
            <a:tailEnd/>
          </a:ln>
        </p:spPr>
        <p:txBody>
          <a:bodyPr>
            <a:spAutoFit/>
          </a:bodyPr>
          <a:lstStyle/>
          <a:p>
            <a:r>
              <a:rPr lang="en-GB"/>
              <a:t>Joint Mobility </a:t>
            </a:r>
            <a:endParaRPr lang="en-US"/>
          </a:p>
        </p:txBody>
      </p:sp>
      <p:sp>
        <p:nvSpPr>
          <p:cNvPr id="36" name="Smiley Face 35"/>
          <p:cNvSpPr/>
          <p:nvPr/>
        </p:nvSpPr>
        <p:spPr>
          <a:xfrm>
            <a:off x="4008439" y="5445126"/>
            <a:ext cx="338137" cy="360363"/>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Notched Right Arrow 37"/>
          <p:cNvSpPr/>
          <p:nvPr/>
        </p:nvSpPr>
        <p:spPr>
          <a:xfrm rot="20269805">
            <a:off x="4513264" y="5276851"/>
            <a:ext cx="1273175" cy="257175"/>
          </a:xfrm>
          <a:prstGeom prst="notch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Notched Right Arrow 38"/>
          <p:cNvSpPr/>
          <p:nvPr/>
        </p:nvSpPr>
        <p:spPr>
          <a:xfrm rot="8231905">
            <a:off x="6413500" y="5133976"/>
            <a:ext cx="1517650" cy="257175"/>
          </a:xfrm>
          <a:prstGeom prst="notch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Rectangle 39"/>
          <p:cNvSpPr/>
          <p:nvPr/>
        </p:nvSpPr>
        <p:spPr>
          <a:xfrm>
            <a:off x="9983788" y="692150"/>
            <a:ext cx="215900" cy="2159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77" name="TextBox 40"/>
          <p:cNvSpPr txBox="1">
            <a:spLocks noChangeArrowheads="1"/>
          </p:cNvSpPr>
          <p:nvPr/>
        </p:nvSpPr>
        <p:spPr bwMode="auto">
          <a:xfrm>
            <a:off x="9048751" y="622301"/>
            <a:ext cx="1439863" cy="646113"/>
          </a:xfrm>
          <a:prstGeom prst="rect">
            <a:avLst/>
          </a:prstGeom>
          <a:noFill/>
          <a:ln w="9525">
            <a:solidFill>
              <a:schemeClr val="tx1"/>
            </a:solidFill>
            <a:miter lim="800000"/>
            <a:headEnd/>
            <a:tailEnd/>
          </a:ln>
        </p:spPr>
        <p:txBody>
          <a:bodyPr>
            <a:spAutoFit/>
          </a:bodyPr>
          <a:lstStyle/>
          <a:p>
            <a:r>
              <a:rPr lang="en-GB"/>
              <a:t>Most  -  </a:t>
            </a:r>
          </a:p>
          <a:p>
            <a:r>
              <a:rPr lang="en-GB"/>
              <a:t>Some - </a:t>
            </a:r>
            <a:endParaRPr lang="en-US"/>
          </a:p>
        </p:txBody>
      </p:sp>
      <p:sp>
        <p:nvSpPr>
          <p:cNvPr id="42" name="Rectangle 41"/>
          <p:cNvSpPr/>
          <p:nvPr/>
        </p:nvSpPr>
        <p:spPr>
          <a:xfrm>
            <a:off x="9983788" y="981075"/>
            <a:ext cx="215900" cy="2159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6">
            <a:extLst>
              <a:ext uri="{FF2B5EF4-FFF2-40B4-BE49-F238E27FC236}">
                <a16:creationId xmlns:a16="http://schemas.microsoft.com/office/drawing/2014/main" xmlns="" id="{A2753CC1-9E3E-FC18-478D-BE36B43B6E1A}"/>
              </a:ext>
            </a:extLst>
          </p:cNvPr>
          <p:cNvSpPr>
            <a:spLocks noGrp="1"/>
          </p:cNvSpPr>
          <p:nvPr>
            <p:ph type="title"/>
          </p:nvPr>
        </p:nvSpPr>
        <p:spPr>
          <a:xfrm>
            <a:off x="2208213" y="188913"/>
            <a:ext cx="7772400" cy="1143000"/>
          </a:xfrm>
        </p:spPr>
        <p:txBody>
          <a:bodyPr>
            <a:normAutofit fontScale="90000"/>
          </a:bodyPr>
          <a:lstStyle/>
          <a:p>
            <a:pPr algn="ctr"/>
            <a:r>
              <a:rPr lang="en-GB" altLang="en-US" dirty="0">
                <a:latin typeface="Calibri" panose="020F0502020204030204" pitchFamily="34" charset="0"/>
              </a:rPr>
              <a:t>Visual and Lighting Improvements</a:t>
            </a:r>
            <a:endParaRPr lang="en-US" altLang="en-US" dirty="0">
              <a:latin typeface="Calibri" panose="020F0502020204030204" pitchFamily="34" charset="0"/>
            </a:endParaRPr>
          </a:p>
        </p:txBody>
      </p:sp>
      <p:pic>
        <p:nvPicPr>
          <p:cNvPr id="26627" name="Picture 2" descr="\\ethgbedfps01\home$\ktesh\My Pictures\Kirkton\Ergo Fixes\IMG_0207.JPG">
            <a:extLst>
              <a:ext uri="{FF2B5EF4-FFF2-40B4-BE49-F238E27FC236}">
                <a16:creationId xmlns:a16="http://schemas.microsoft.com/office/drawing/2014/main" xmlns="" id="{35E4AF8D-FCB8-4925-60DF-C3012B3558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6201" y="1743861"/>
            <a:ext cx="5984858" cy="3370278"/>
          </a:xfrm>
          <a:noFill/>
        </p:spPr>
      </p:pic>
      <p:sp>
        <p:nvSpPr>
          <p:cNvPr id="4" name="Right Arrow 3">
            <a:extLst>
              <a:ext uri="{FF2B5EF4-FFF2-40B4-BE49-F238E27FC236}">
                <a16:creationId xmlns:a16="http://schemas.microsoft.com/office/drawing/2014/main" xmlns="" id="{99260FF1-32F1-69F9-4272-F221EB72C8E1}"/>
              </a:ext>
            </a:extLst>
          </p:cNvPr>
          <p:cNvSpPr/>
          <p:nvPr/>
        </p:nvSpPr>
        <p:spPr>
          <a:xfrm rot="18480734">
            <a:off x="2210808" y="4129869"/>
            <a:ext cx="979488"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xmlns="" id="{7DCEB089-31B6-4F85-C3AC-C1AF87CAE7CE}"/>
              </a:ext>
            </a:extLst>
          </p:cNvPr>
          <p:cNvSpPr txBox="1"/>
          <p:nvPr/>
        </p:nvSpPr>
        <p:spPr>
          <a:xfrm>
            <a:off x="288015" y="5394673"/>
            <a:ext cx="11612795" cy="1292662"/>
          </a:xfrm>
          <a:prstGeom prst="rect">
            <a:avLst/>
          </a:prstGeom>
          <a:noFill/>
          <a:ln>
            <a:solidFill>
              <a:schemeClr val="tx1"/>
            </a:solidFill>
          </a:ln>
        </p:spPr>
        <p:txBody>
          <a:bodyPr wrap="none" rtlCol="0">
            <a:spAutoFit/>
          </a:bodyPr>
          <a:lstStyle/>
          <a:p>
            <a:pPr algn="ctr"/>
            <a:r>
              <a:rPr lang="en-GB" sz="2000" dirty="0"/>
              <a:t>‘Work has a positive impact on health and older workers have a right to work safely. </a:t>
            </a:r>
            <a:r>
              <a:rPr lang="en-GB" sz="2000" u="sng" dirty="0"/>
              <a:t>Badly designed working </a:t>
            </a:r>
          </a:p>
          <a:p>
            <a:pPr algn="ctr"/>
            <a:r>
              <a:rPr lang="en-GB" sz="2000" u="sng" dirty="0"/>
              <a:t>conditions</a:t>
            </a:r>
            <a:r>
              <a:rPr lang="en-GB" sz="2000" dirty="0"/>
              <a:t> and </a:t>
            </a:r>
            <a:r>
              <a:rPr lang="en-GB" sz="2000" u="sng" dirty="0"/>
              <a:t>a lack of training </a:t>
            </a:r>
            <a:r>
              <a:rPr lang="en-GB" sz="2000" dirty="0"/>
              <a:t>are the main factors that turn ageing into a handicap, rather than the natural </a:t>
            </a:r>
          </a:p>
          <a:p>
            <a:pPr algn="ctr"/>
            <a:r>
              <a:rPr lang="en-GB" sz="2000" dirty="0"/>
              <a:t>process of ageing itself’ (FOM) 2004</a:t>
            </a:r>
          </a:p>
          <a:p>
            <a:pPr algn="ctr"/>
            <a:endParaRPr lang="en-GB" dirty="0"/>
          </a:p>
        </p:txBody>
      </p:sp>
      <p:pic>
        <p:nvPicPr>
          <p:cNvPr id="3" name="Picture 3" descr="\\ethgbedfps01\home$\ktesh\My Pictures\Kirkton\Ergo Fixes\SBC1Lights.bmp">
            <a:extLst>
              <a:ext uri="{FF2B5EF4-FFF2-40B4-BE49-F238E27FC236}">
                <a16:creationId xmlns:a16="http://schemas.microsoft.com/office/drawing/2014/main" xmlns="" id="{4E4AC8CD-A6DD-BD97-D733-CC4358BC0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335973" y="1678154"/>
            <a:ext cx="3289280" cy="337027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71D6B2-5845-FB8D-7D99-12E230C4E61B}"/>
              </a:ext>
            </a:extLst>
          </p:cNvPr>
          <p:cNvSpPr>
            <a:spLocks noGrp="1"/>
          </p:cNvSpPr>
          <p:nvPr>
            <p:ph type="title"/>
          </p:nvPr>
        </p:nvSpPr>
        <p:spPr>
          <a:xfrm>
            <a:off x="838200" y="0"/>
            <a:ext cx="10515600" cy="1358744"/>
          </a:xfrm>
        </p:spPr>
        <p:txBody>
          <a:bodyPr/>
          <a:lstStyle/>
          <a:p>
            <a:pPr algn="ctr"/>
            <a:r>
              <a:rPr lang="en-GB" dirty="0"/>
              <a:t>Consequence of human error……..low</a:t>
            </a:r>
          </a:p>
        </p:txBody>
      </p:sp>
      <p:pic>
        <p:nvPicPr>
          <p:cNvPr id="1026" name="Picture 2" descr="Image preview">
            <a:extLst>
              <a:ext uri="{FF2B5EF4-FFF2-40B4-BE49-F238E27FC236}">
                <a16:creationId xmlns:a16="http://schemas.microsoft.com/office/drawing/2014/main" xmlns="" id="{BBC39D67-3AC7-D35F-153C-2A411DA41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121" y="1358744"/>
            <a:ext cx="6745574" cy="5059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942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B5F2D-66F7-1B7B-6A91-FB2FA77A2D4C}"/>
              </a:ext>
            </a:extLst>
          </p:cNvPr>
          <p:cNvSpPr>
            <a:spLocks noGrp="1"/>
          </p:cNvSpPr>
          <p:nvPr>
            <p:ph type="title"/>
          </p:nvPr>
        </p:nvSpPr>
        <p:spPr/>
        <p:txBody>
          <a:bodyPr/>
          <a:lstStyle/>
          <a:p>
            <a:pPr algn="ctr"/>
            <a:r>
              <a:rPr lang="en-GB" dirty="0"/>
              <a:t>Consequences of human error……..high</a:t>
            </a:r>
          </a:p>
        </p:txBody>
      </p:sp>
      <p:pic>
        <p:nvPicPr>
          <p:cNvPr id="4" name="Picture 3" descr="A picture containing outdoor, rope&#10;&#10;Description automatically generated">
            <a:extLst>
              <a:ext uri="{FF2B5EF4-FFF2-40B4-BE49-F238E27FC236}">
                <a16:creationId xmlns:a16="http://schemas.microsoft.com/office/drawing/2014/main" xmlns="" id="{D08D646D-6692-FD77-ED9B-E91707B9F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928078" y="1920875"/>
            <a:ext cx="6096000" cy="4572000"/>
          </a:xfrm>
          <a:prstGeom prst="rect">
            <a:avLst/>
          </a:prstGeom>
        </p:spPr>
      </p:pic>
    </p:spTree>
    <p:extLst>
      <p:ext uri="{BB962C8B-B14F-4D97-AF65-F5344CB8AC3E}">
        <p14:creationId xmlns:p14="http://schemas.microsoft.com/office/powerpoint/2010/main" val="523431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1400"/>
            <a:ext cx="9817100" cy="1143000"/>
          </a:xfrm>
        </p:spPr>
        <p:txBody>
          <a:bodyPr>
            <a:normAutofit/>
          </a:bodyPr>
          <a:lstStyle/>
          <a:p>
            <a:pPr algn="ctr"/>
            <a:r>
              <a:rPr lang="en-GB" sz="3200" dirty="0">
                <a:latin typeface="+mn-lt"/>
              </a:rPr>
              <a:t>Human error reduction </a:t>
            </a:r>
            <a:endParaRPr lang="en-US" sz="2900" dirty="0">
              <a:latin typeface="+mn-lt"/>
            </a:endParaRPr>
          </a:p>
        </p:txBody>
      </p:sp>
      <p:graphicFrame>
        <p:nvGraphicFramePr>
          <p:cNvPr id="5" name="Diagram 4"/>
          <p:cNvGraphicFramePr/>
          <p:nvPr/>
        </p:nvGraphicFramePr>
        <p:xfrm>
          <a:off x="101326" y="1127090"/>
          <a:ext cx="773606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ethgbedfps01\home$\ktesh\My Pictures\Kirkton\Bonewax\IMG_165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1861" y="4468046"/>
            <a:ext cx="1172839" cy="879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025" y="2494799"/>
            <a:ext cx="1438593" cy="809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https://encrypted-tbn3.gstatic.com/images?q=tbn:ANd9GcQSVFpwUEXtkWWfjlc39wtRHSZ4Pc4a9QrN8XQAtNba720pToybjaBdMz8">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640" y="900977"/>
            <a:ext cx="1263171" cy="9515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2" cstate="print"/>
          <a:srcRect/>
          <a:stretch>
            <a:fillRect/>
          </a:stretch>
        </p:blipFill>
        <p:spPr bwMode="auto">
          <a:xfrm rot="5400000">
            <a:off x="6391123" y="2461152"/>
            <a:ext cx="1623243" cy="913779"/>
          </a:xfrm>
          <a:prstGeom prst="rect">
            <a:avLst/>
          </a:prstGeom>
          <a:noFill/>
          <a:ln w="9525">
            <a:noFill/>
            <a:miter lim="800000"/>
            <a:headEnd/>
            <a:tailEnd/>
          </a:ln>
          <a:effectLst/>
        </p:spPr>
      </p:pic>
      <p:pic>
        <p:nvPicPr>
          <p:cNvPr id="17" name="Picture 2"/>
          <p:cNvPicPr>
            <a:picLocks noChangeAspect="1" noChangeArrowheads="1"/>
          </p:cNvPicPr>
          <p:nvPr/>
        </p:nvPicPr>
        <p:blipFill>
          <a:blip r:embed="rId13" cstate="print"/>
          <a:srcRect/>
          <a:stretch>
            <a:fillRect/>
          </a:stretch>
        </p:blipFill>
        <p:spPr bwMode="auto">
          <a:xfrm>
            <a:off x="6096000" y="5746856"/>
            <a:ext cx="1486667" cy="836896"/>
          </a:xfrm>
          <a:prstGeom prst="rect">
            <a:avLst/>
          </a:prstGeom>
          <a:noFill/>
          <a:ln w="9525">
            <a:noFill/>
            <a:miter lim="800000"/>
            <a:headEnd/>
            <a:tailEnd/>
          </a:ln>
          <a:effectLst/>
        </p:spPr>
      </p:pic>
      <p:pic>
        <p:nvPicPr>
          <p:cNvPr id="18" name="Picture 6"/>
          <p:cNvPicPr>
            <a:picLocks noChangeAspect="1" noChangeArrowheads="1"/>
          </p:cNvPicPr>
          <p:nvPr/>
        </p:nvPicPr>
        <p:blipFill>
          <a:blip r:embed="rId14" cstate="print"/>
          <a:srcRect/>
          <a:stretch>
            <a:fillRect/>
          </a:stretch>
        </p:blipFill>
        <p:spPr bwMode="auto">
          <a:xfrm>
            <a:off x="5041075" y="682955"/>
            <a:ext cx="1263172" cy="1029515"/>
          </a:xfrm>
          <a:prstGeom prst="rect">
            <a:avLst/>
          </a:prstGeom>
          <a:noFill/>
          <a:ln w="9525">
            <a:noFill/>
            <a:miter lim="800000"/>
            <a:headEnd/>
            <a:tailEnd/>
          </a:ln>
        </p:spPr>
      </p:pic>
      <p:pic>
        <p:nvPicPr>
          <p:cNvPr id="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025" y="5516998"/>
            <a:ext cx="1690411" cy="95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C613ED1F-F531-40D0-A1B8-DD4FA652F835}"/>
              </a:ext>
            </a:extLst>
          </p:cNvPr>
          <p:cNvSpPr txBox="1"/>
          <p:nvPr/>
        </p:nvSpPr>
        <p:spPr>
          <a:xfrm>
            <a:off x="6839333" y="3861096"/>
            <a:ext cx="4984954" cy="1846659"/>
          </a:xfrm>
          <a:prstGeom prst="rect">
            <a:avLst/>
          </a:prstGeom>
          <a:noFill/>
          <a:ln>
            <a:solidFill>
              <a:schemeClr val="tx1"/>
            </a:solidFill>
          </a:ln>
        </p:spPr>
        <p:txBody>
          <a:bodyPr wrap="none" rtlCol="0">
            <a:spAutoFit/>
          </a:bodyPr>
          <a:lstStyle/>
          <a:p>
            <a:r>
              <a:rPr lang="en-GB" sz="2400" dirty="0"/>
              <a:t>Highlights:</a:t>
            </a:r>
          </a:p>
          <a:p>
            <a:pPr marL="285750" indent="-285750">
              <a:buFont typeface="Arial" panose="020B0604020202020204" pitchFamily="34" charset="0"/>
              <a:buChar char="•"/>
            </a:pPr>
            <a:r>
              <a:rPr lang="en-GB" dirty="0"/>
              <a:t>2/3</a:t>
            </a:r>
            <a:r>
              <a:rPr lang="en-GB" baseline="30000" dirty="0"/>
              <a:t>rd</a:t>
            </a:r>
            <a:r>
              <a:rPr lang="en-GB" dirty="0"/>
              <a:t> reduction in potential human sources</a:t>
            </a:r>
          </a:p>
          <a:p>
            <a:pPr marL="285750" indent="-285750">
              <a:buFont typeface="Arial" panose="020B0604020202020204" pitchFamily="34" charset="0"/>
              <a:buChar char="•"/>
            </a:pPr>
            <a:r>
              <a:rPr lang="en-GB" dirty="0"/>
              <a:t>Solutions included – shift handover checklist,</a:t>
            </a:r>
          </a:p>
          <a:p>
            <a:r>
              <a:rPr lang="en-GB" dirty="0"/>
              <a:t>      lighting improvements, formalised job rotation, </a:t>
            </a:r>
          </a:p>
          <a:p>
            <a:r>
              <a:rPr lang="en-GB" dirty="0"/>
              <a:t>      noise reduction and training</a:t>
            </a:r>
          </a:p>
          <a:p>
            <a:pPr marL="285750" indent="-285750">
              <a:buFont typeface="Arial" panose="020B0604020202020204" pitchFamily="34" charset="0"/>
              <a:buChar char="•"/>
            </a:pPr>
            <a:r>
              <a:rPr lang="en-GB" dirty="0"/>
              <a:t>25% decrease in non-compliance reports</a:t>
            </a:r>
          </a:p>
        </p:txBody>
      </p:sp>
    </p:spTree>
    <p:extLst>
      <p:ext uri="{BB962C8B-B14F-4D97-AF65-F5344CB8AC3E}">
        <p14:creationId xmlns:p14="http://schemas.microsoft.com/office/powerpoint/2010/main" val="85972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550864"/>
            <a:ext cx="9144000" cy="700087"/>
          </a:xfrm>
          <a:prstGeom prst="rect">
            <a:avLst/>
          </a:prstGeom>
          <a:noFill/>
          <a:ln w="12700">
            <a:noFill/>
            <a:miter lim="800000"/>
            <a:headEnd/>
            <a:tailEnd/>
          </a:ln>
        </p:spPr>
        <p:txBody>
          <a:bodyPr lIns="90487" tIns="44450" rIns="90487" bIns="44450" anchor="ctr">
            <a:spAutoFit/>
          </a:bodyPr>
          <a:lstStyle/>
          <a:p>
            <a:pPr algn="ctr">
              <a:lnSpc>
                <a:spcPct val="90000"/>
              </a:lnSpc>
              <a:defRPr/>
            </a:pPr>
            <a:r>
              <a:rPr lang="en-US" sz="4400" dirty="0">
                <a:cs typeface="Arial" charset="0"/>
              </a:rPr>
              <a:t>What is Ergonomics /Human Factors?</a:t>
            </a:r>
          </a:p>
        </p:txBody>
      </p:sp>
      <p:pic>
        <p:nvPicPr>
          <p:cNvPr id="5124" name="Picture 4"/>
          <p:cNvPicPr>
            <a:picLocks noChangeArrowheads="1"/>
          </p:cNvPicPr>
          <p:nvPr/>
        </p:nvPicPr>
        <p:blipFill>
          <a:blip r:embed="rId3" cstate="print"/>
          <a:srcRect/>
          <a:stretch>
            <a:fillRect/>
          </a:stretch>
        </p:blipFill>
        <p:spPr bwMode="auto">
          <a:xfrm>
            <a:off x="7392144" y="1124744"/>
            <a:ext cx="2438400" cy="1941512"/>
          </a:xfrm>
          <a:prstGeom prst="rect">
            <a:avLst/>
          </a:prstGeom>
          <a:noFill/>
          <a:ln w="12700">
            <a:noFill/>
            <a:miter lim="800000"/>
            <a:headEnd/>
            <a:tailEnd/>
          </a:ln>
        </p:spPr>
      </p:pic>
      <p:sp>
        <p:nvSpPr>
          <p:cNvPr id="5125" name="Rectangle 5"/>
          <p:cNvSpPr>
            <a:spLocks noChangeArrowheads="1"/>
          </p:cNvSpPr>
          <p:nvPr/>
        </p:nvSpPr>
        <p:spPr bwMode="auto">
          <a:xfrm>
            <a:off x="1991544" y="1772816"/>
            <a:ext cx="4889500" cy="754062"/>
          </a:xfrm>
          <a:prstGeom prst="rect">
            <a:avLst/>
          </a:prstGeom>
          <a:noFill/>
          <a:ln w="12700">
            <a:noFill/>
            <a:miter lim="800000"/>
            <a:headEnd/>
            <a:tailEnd/>
          </a:ln>
        </p:spPr>
        <p:txBody>
          <a:bodyPr lIns="90487" tIns="44450" rIns="90487" bIns="44450">
            <a:spAutoFit/>
          </a:bodyPr>
          <a:lstStyle/>
          <a:p>
            <a:pPr algn="ctr">
              <a:lnSpc>
                <a:spcPct val="90000"/>
              </a:lnSpc>
            </a:pPr>
            <a:r>
              <a:rPr lang="en-US" sz="2400" dirty="0"/>
              <a:t>Ergonomics Is NOT</a:t>
            </a:r>
            <a:br>
              <a:rPr lang="en-US" sz="2400" dirty="0"/>
            </a:br>
            <a:r>
              <a:rPr lang="en-US" sz="2400" dirty="0"/>
              <a:t>“Fitting The Person To The Job”</a:t>
            </a:r>
          </a:p>
        </p:txBody>
      </p:sp>
      <p:pic>
        <p:nvPicPr>
          <p:cNvPr id="8" name="Picture 7"/>
          <p:cNvPicPr>
            <a:picLocks noChangeArrowheads="1"/>
          </p:cNvPicPr>
          <p:nvPr/>
        </p:nvPicPr>
        <p:blipFill>
          <a:blip r:embed="rId4" cstate="print"/>
          <a:srcRect/>
          <a:stretch>
            <a:fillRect/>
          </a:stretch>
        </p:blipFill>
        <p:spPr bwMode="auto">
          <a:xfrm>
            <a:off x="8040216" y="3109664"/>
            <a:ext cx="1512168" cy="3343672"/>
          </a:xfrm>
          <a:prstGeom prst="rect">
            <a:avLst/>
          </a:prstGeom>
          <a:noFill/>
          <a:ln w="12700">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991545" y="3212977"/>
            <a:ext cx="4988705" cy="28083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0D362-826B-CC96-84C4-90C2B8434D13}"/>
              </a:ext>
            </a:extLst>
          </p:cNvPr>
          <p:cNvSpPr>
            <a:spLocks noGrp="1"/>
          </p:cNvSpPr>
          <p:nvPr>
            <p:ph type="title"/>
          </p:nvPr>
        </p:nvSpPr>
        <p:spPr/>
        <p:txBody>
          <a:bodyPr/>
          <a:lstStyle/>
          <a:p>
            <a:pPr algn="ctr"/>
            <a:r>
              <a:rPr lang="en-GB" dirty="0"/>
              <a:t>Audience Participation – Hazard Spotting</a:t>
            </a:r>
          </a:p>
        </p:txBody>
      </p:sp>
      <p:sp>
        <p:nvSpPr>
          <p:cNvPr id="3" name="Content Placeholder 2">
            <a:extLst>
              <a:ext uri="{FF2B5EF4-FFF2-40B4-BE49-F238E27FC236}">
                <a16:creationId xmlns:a16="http://schemas.microsoft.com/office/drawing/2014/main" xmlns="" id="{EC90CF92-35D7-A79F-050C-E9FFC56195DA}"/>
              </a:ext>
            </a:extLst>
          </p:cNvPr>
          <p:cNvSpPr>
            <a:spLocks noGrp="1"/>
          </p:cNvSpPr>
          <p:nvPr>
            <p:ph idx="1"/>
          </p:nvPr>
        </p:nvSpPr>
        <p:spPr/>
        <p:txBody>
          <a:bodyPr/>
          <a:lstStyle/>
          <a:p>
            <a:r>
              <a:rPr lang="en-GB" dirty="0"/>
              <a:t>Break up into syndicate groups</a:t>
            </a:r>
          </a:p>
          <a:p>
            <a:r>
              <a:rPr lang="en-GB" dirty="0"/>
              <a:t>Discuss the case studies with notes</a:t>
            </a:r>
          </a:p>
          <a:p>
            <a:r>
              <a:rPr lang="en-GB" dirty="0"/>
              <a:t>Identify ergonomic </a:t>
            </a:r>
            <a:r>
              <a:rPr lang="en-GB" u="sng" dirty="0"/>
              <a:t>hazards</a:t>
            </a:r>
            <a:r>
              <a:rPr lang="en-GB" dirty="0"/>
              <a:t> and </a:t>
            </a:r>
            <a:r>
              <a:rPr lang="en-GB" u="sng" dirty="0"/>
              <a:t>potential solutions</a:t>
            </a:r>
          </a:p>
          <a:p>
            <a:r>
              <a:rPr lang="en-GB" dirty="0"/>
              <a:t>Think beyond the picture on the ‘system process in place’</a:t>
            </a:r>
          </a:p>
          <a:p>
            <a:r>
              <a:rPr lang="en-GB" dirty="0"/>
              <a:t>Spokesperson to share teams’ view</a:t>
            </a:r>
          </a:p>
        </p:txBody>
      </p:sp>
    </p:spTree>
    <p:extLst>
      <p:ext uri="{BB962C8B-B14F-4D97-AF65-F5344CB8AC3E}">
        <p14:creationId xmlns:p14="http://schemas.microsoft.com/office/powerpoint/2010/main" val="400584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60A57C-9AE7-75AB-1C3F-48F7EDA30FAF}"/>
              </a:ext>
            </a:extLst>
          </p:cNvPr>
          <p:cNvSpPr>
            <a:spLocks noGrp="1"/>
          </p:cNvSpPr>
          <p:nvPr>
            <p:ph type="title"/>
          </p:nvPr>
        </p:nvSpPr>
        <p:spPr>
          <a:xfrm>
            <a:off x="838200" y="-193041"/>
            <a:ext cx="10515600" cy="1325563"/>
          </a:xfrm>
        </p:spPr>
        <p:txBody>
          <a:bodyPr/>
          <a:lstStyle/>
          <a:p>
            <a:pPr algn="ctr"/>
            <a:r>
              <a:rPr lang="en-GB" dirty="0"/>
              <a:t>1A. Hazard spotting – home birth deliveries</a:t>
            </a:r>
          </a:p>
        </p:txBody>
      </p:sp>
      <p:sp>
        <p:nvSpPr>
          <p:cNvPr id="3" name="Content Placeholder 2">
            <a:extLst>
              <a:ext uri="{FF2B5EF4-FFF2-40B4-BE49-F238E27FC236}">
                <a16:creationId xmlns:a16="http://schemas.microsoft.com/office/drawing/2014/main" xmlns="" id="{6F8794F3-8C94-388C-D712-5221C398D98B}"/>
              </a:ext>
            </a:extLst>
          </p:cNvPr>
          <p:cNvSpPr>
            <a:spLocks noGrp="1"/>
          </p:cNvSpPr>
          <p:nvPr>
            <p:ph idx="1"/>
          </p:nvPr>
        </p:nvSpPr>
        <p:spPr>
          <a:xfrm>
            <a:off x="6827520" y="912812"/>
            <a:ext cx="5013960" cy="5594668"/>
          </a:xfrm>
        </p:spPr>
        <p:txBody>
          <a:bodyPr/>
          <a:lstStyle/>
          <a:p>
            <a:r>
              <a:rPr lang="en-GB" dirty="0"/>
              <a:t>One person job</a:t>
            </a:r>
          </a:p>
          <a:p>
            <a:r>
              <a:rPr lang="en-GB" dirty="0"/>
              <a:t>2-3 deliveries or pick up per day (afternoon tasks)</a:t>
            </a:r>
          </a:p>
          <a:p>
            <a:r>
              <a:rPr lang="en-GB" dirty="0"/>
              <a:t>Any type of home property </a:t>
            </a:r>
          </a:p>
          <a:p>
            <a:r>
              <a:rPr lang="en-GB" dirty="0"/>
              <a:t>Entonox &amp; oxygen cylinder with trolley ~ (30kg)</a:t>
            </a:r>
          </a:p>
          <a:p>
            <a:r>
              <a:rPr lang="en-GB" dirty="0"/>
              <a:t>One large box of PPE and medical equipment (~5kg)</a:t>
            </a:r>
          </a:p>
          <a:p>
            <a:r>
              <a:rPr lang="en-GB" dirty="0"/>
              <a:t>Morning task – confidential waste collection (community clinics), moderate handling risk</a:t>
            </a:r>
          </a:p>
        </p:txBody>
      </p:sp>
      <p:pic>
        <p:nvPicPr>
          <p:cNvPr id="22530" name="Picture 2" descr="Image preview">
            <a:extLst>
              <a:ext uri="{FF2B5EF4-FFF2-40B4-BE49-F238E27FC236}">
                <a16:creationId xmlns:a16="http://schemas.microsoft.com/office/drawing/2014/main" xmlns="" id="{D2FAE8E9-361E-3AB3-3F71-4BF56B1A4E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4975" y="2009774"/>
            <a:ext cx="3007519" cy="401002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preview">
            <a:extLst>
              <a:ext uri="{FF2B5EF4-FFF2-40B4-BE49-F238E27FC236}">
                <a16:creationId xmlns:a16="http://schemas.microsoft.com/office/drawing/2014/main" xmlns="" id="{3ACCD0B4-6898-02B1-0FA6-46EB454ED8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003" y="2009774"/>
            <a:ext cx="3007518" cy="40100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xmlns="" id="{7A4236CD-0A36-D767-1493-4B63F8BB1ABF}"/>
              </a:ext>
            </a:extLst>
          </p:cNvPr>
          <p:cNvSpPr/>
          <p:nvPr/>
        </p:nvSpPr>
        <p:spPr>
          <a:xfrm>
            <a:off x="4861560" y="3302449"/>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1700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6DCF91-29A0-9707-93C1-71C1FBF9D031}"/>
              </a:ext>
            </a:extLst>
          </p:cNvPr>
          <p:cNvSpPr>
            <a:spLocks noGrp="1"/>
          </p:cNvSpPr>
          <p:nvPr>
            <p:ph type="title"/>
          </p:nvPr>
        </p:nvSpPr>
        <p:spPr/>
        <p:txBody>
          <a:bodyPr/>
          <a:lstStyle/>
          <a:p>
            <a:pPr algn="ctr"/>
            <a:r>
              <a:rPr lang="en-GB" dirty="0"/>
              <a:t>1B. Hazard Spotting - Sedentary Work</a:t>
            </a:r>
          </a:p>
        </p:txBody>
      </p:sp>
      <p:pic>
        <p:nvPicPr>
          <p:cNvPr id="16386" name="Picture 2" descr="Image preview">
            <a:extLst>
              <a:ext uri="{FF2B5EF4-FFF2-40B4-BE49-F238E27FC236}">
                <a16:creationId xmlns:a16="http://schemas.microsoft.com/office/drawing/2014/main" xmlns="" id="{4CDCEE1C-C732-30EB-8CD4-E9C319C1D9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43" y="1482725"/>
            <a:ext cx="3388519" cy="45180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preview">
            <a:extLst>
              <a:ext uri="{FF2B5EF4-FFF2-40B4-BE49-F238E27FC236}">
                <a16:creationId xmlns:a16="http://schemas.microsoft.com/office/drawing/2014/main" xmlns="" id="{99A465A5-849B-4B46-2A5A-5C8B0AE4FF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519" y="1482725"/>
            <a:ext cx="41275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preview">
            <a:extLst>
              <a:ext uri="{FF2B5EF4-FFF2-40B4-BE49-F238E27FC236}">
                <a16:creationId xmlns:a16="http://schemas.microsoft.com/office/drawing/2014/main" xmlns="" id="{072E36F8-93FA-A405-54D9-3F52A55903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6126" y="1482725"/>
            <a:ext cx="3450431"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74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54A38-B562-128D-B378-6C5FFA66708E}"/>
              </a:ext>
            </a:extLst>
          </p:cNvPr>
          <p:cNvSpPr>
            <a:spLocks noGrp="1"/>
          </p:cNvSpPr>
          <p:nvPr>
            <p:ph type="title"/>
          </p:nvPr>
        </p:nvSpPr>
        <p:spPr>
          <a:xfrm>
            <a:off x="182881" y="365125"/>
            <a:ext cx="11826238" cy="1325563"/>
          </a:xfrm>
        </p:spPr>
        <p:txBody>
          <a:bodyPr/>
          <a:lstStyle/>
          <a:p>
            <a:pPr algn="ctr"/>
            <a:r>
              <a:rPr lang="en-GB" dirty="0"/>
              <a:t>2A. Hazard Spotting – (</a:t>
            </a:r>
            <a:r>
              <a:rPr lang="en-GB" sz="3600" dirty="0"/>
              <a:t>same room, viewed from each end)</a:t>
            </a:r>
          </a:p>
        </p:txBody>
      </p:sp>
      <p:sp>
        <p:nvSpPr>
          <p:cNvPr id="3" name="Content Placeholder 2">
            <a:extLst>
              <a:ext uri="{FF2B5EF4-FFF2-40B4-BE49-F238E27FC236}">
                <a16:creationId xmlns:a16="http://schemas.microsoft.com/office/drawing/2014/main" xmlns="" id="{CDDB9ED3-2326-5AD6-D89A-02CAD629448A}"/>
              </a:ext>
            </a:extLst>
          </p:cNvPr>
          <p:cNvSpPr>
            <a:spLocks noGrp="1"/>
          </p:cNvSpPr>
          <p:nvPr>
            <p:ph idx="1"/>
          </p:nvPr>
        </p:nvSpPr>
        <p:spPr>
          <a:xfrm>
            <a:off x="6797039" y="1825624"/>
            <a:ext cx="5212081" cy="4667251"/>
          </a:xfrm>
        </p:spPr>
        <p:txBody>
          <a:bodyPr>
            <a:normAutofit/>
          </a:bodyPr>
          <a:lstStyle/>
          <a:p>
            <a:r>
              <a:rPr lang="en-GB" dirty="0"/>
              <a:t>Plans to expand teams by 4 to 15</a:t>
            </a:r>
          </a:p>
          <a:p>
            <a:r>
              <a:rPr lang="en-GB" dirty="0"/>
              <a:t>Health and well-being concerns raised by staff members</a:t>
            </a:r>
          </a:p>
          <a:p>
            <a:r>
              <a:rPr lang="en-GB" dirty="0"/>
              <a:t>Flexible desk policy in place</a:t>
            </a:r>
          </a:p>
          <a:p>
            <a:r>
              <a:rPr lang="en-GB" dirty="0"/>
              <a:t>Different workstation and seat types</a:t>
            </a:r>
          </a:p>
          <a:p>
            <a:r>
              <a:rPr lang="en-GB" dirty="0"/>
              <a:t>Lack of suitable storage space</a:t>
            </a:r>
          </a:p>
          <a:p>
            <a:r>
              <a:rPr lang="en-GB" dirty="0"/>
              <a:t>Critical phone communication in room with medical staff and patients on medication</a:t>
            </a:r>
          </a:p>
        </p:txBody>
      </p:sp>
      <p:pic>
        <p:nvPicPr>
          <p:cNvPr id="21506" name="Picture 2" descr="Image preview">
            <a:extLst>
              <a:ext uri="{FF2B5EF4-FFF2-40B4-BE49-F238E27FC236}">
                <a16:creationId xmlns:a16="http://schemas.microsoft.com/office/drawing/2014/main" xmlns="" id="{55FB44E4-3A59-DFE4-3E73-5E45E754C9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 y="2449196"/>
            <a:ext cx="3032760" cy="404367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0E899FF0-7AF7-90E6-F46B-99635F5AF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240" y="2449196"/>
            <a:ext cx="2982331" cy="39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505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08F1AD-EFDC-E6A6-3855-816B8B5EAD26}"/>
              </a:ext>
            </a:extLst>
          </p:cNvPr>
          <p:cNvSpPr>
            <a:spLocks noGrp="1"/>
          </p:cNvSpPr>
          <p:nvPr>
            <p:ph type="title"/>
          </p:nvPr>
        </p:nvSpPr>
        <p:spPr>
          <a:xfrm>
            <a:off x="838200" y="13811"/>
            <a:ext cx="10515600" cy="992030"/>
          </a:xfrm>
        </p:spPr>
        <p:txBody>
          <a:bodyPr>
            <a:normAutofit fontScale="90000"/>
          </a:bodyPr>
          <a:lstStyle/>
          <a:p>
            <a:pPr algn="ctr"/>
            <a:r>
              <a:rPr lang="en-GB" dirty="0"/>
              <a:t>2B. Hazard Spotting – What do these pictures show you about load hazard?</a:t>
            </a:r>
          </a:p>
        </p:txBody>
      </p:sp>
      <p:pic>
        <p:nvPicPr>
          <p:cNvPr id="4" name="Picture 3" descr="A picture containing text, indoor&#10;&#10;Description automatically generated">
            <a:extLst>
              <a:ext uri="{FF2B5EF4-FFF2-40B4-BE49-F238E27FC236}">
                <a16:creationId xmlns:a16="http://schemas.microsoft.com/office/drawing/2014/main" xmlns="" id="{7348850D-B2CC-B7D3-5D7B-5EE194E942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3603" y="1748810"/>
            <a:ext cx="4035751" cy="3026813"/>
          </a:xfrm>
          <a:prstGeom prst="rect">
            <a:avLst/>
          </a:prstGeom>
        </p:spPr>
      </p:pic>
      <p:pic>
        <p:nvPicPr>
          <p:cNvPr id="1026" name="Picture 2" descr="Image preview">
            <a:extLst>
              <a:ext uri="{FF2B5EF4-FFF2-40B4-BE49-F238E27FC236}">
                <a16:creationId xmlns:a16="http://schemas.microsoft.com/office/drawing/2014/main" xmlns="" id="{2D7F8FEC-FDD9-4290-D1E6-855F38CD68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4" y="1197192"/>
            <a:ext cx="3062175" cy="4082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xmlns="" id="{9C715789-385A-C660-3D70-4A3E077DC7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6905" y="1244341"/>
            <a:ext cx="3062175" cy="40829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5D53D503-9085-78DA-D849-A0B080174F55}"/>
              </a:ext>
            </a:extLst>
          </p:cNvPr>
          <p:cNvSpPr/>
          <p:nvPr/>
        </p:nvSpPr>
        <p:spPr>
          <a:xfrm>
            <a:off x="1628186" y="2430212"/>
            <a:ext cx="136815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07010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A19554-2FC1-4253-BBB1-813E21C71120}"/>
              </a:ext>
            </a:extLst>
          </p:cNvPr>
          <p:cNvSpPr>
            <a:spLocks noGrp="1"/>
          </p:cNvSpPr>
          <p:nvPr>
            <p:ph type="title"/>
          </p:nvPr>
        </p:nvSpPr>
        <p:spPr>
          <a:xfrm>
            <a:off x="838200" y="1"/>
            <a:ext cx="10515600" cy="1005840"/>
          </a:xfrm>
        </p:spPr>
        <p:txBody>
          <a:bodyPr>
            <a:normAutofit/>
          </a:bodyPr>
          <a:lstStyle/>
          <a:p>
            <a:pPr algn="ctr"/>
            <a:r>
              <a:rPr lang="en-GB" sz="3600" dirty="0"/>
              <a:t>3A. Hazard Spotting – Feed in washing machine </a:t>
            </a:r>
          </a:p>
        </p:txBody>
      </p:sp>
      <p:sp>
        <p:nvSpPr>
          <p:cNvPr id="3" name="Content Placeholder 2">
            <a:extLst>
              <a:ext uri="{FF2B5EF4-FFF2-40B4-BE49-F238E27FC236}">
                <a16:creationId xmlns:a16="http://schemas.microsoft.com/office/drawing/2014/main" xmlns="" id="{7579745A-3F3F-AB48-B4E3-4F738A57DC1D}"/>
              </a:ext>
            </a:extLst>
          </p:cNvPr>
          <p:cNvSpPr>
            <a:spLocks noGrp="1"/>
          </p:cNvSpPr>
          <p:nvPr>
            <p:ph idx="1"/>
          </p:nvPr>
        </p:nvSpPr>
        <p:spPr>
          <a:xfrm>
            <a:off x="5417937" y="914402"/>
            <a:ext cx="6816925" cy="5638798"/>
          </a:xfrm>
        </p:spPr>
        <p:txBody>
          <a:bodyPr>
            <a:normAutofit/>
          </a:bodyPr>
          <a:lstStyle/>
          <a:p>
            <a:r>
              <a:rPr lang="en-GB" dirty="0"/>
              <a:t>Post lunch run ~ 60 mins</a:t>
            </a:r>
          </a:p>
          <a:p>
            <a:r>
              <a:rPr lang="en-GB" dirty="0"/>
              <a:t>Team in photo – tray clearers (2) and feed-on (1) </a:t>
            </a:r>
          </a:p>
          <a:p>
            <a:r>
              <a:rPr lang="en-GB" dirty="0"/>
              <a:t>16 food trolleys, ~300 trays</a:t>
            </a:r>
          </a:p>
          <a:p>
            <a:r>
              <a:rPr lang="en-GB" dirty="0"/>
              <a:t>Food trolleys placed behind tray clearers</a:t>
            </a:r>
          </a:p>
          <a:p>
            <a:r>
              <a:rPr lang="en-GB" dirty="0"/>
              <a:t>Trays light but varied handling heights</a:t>
            </a:r>
          </a:p>
          <a:p>
            <a:r>
              <a:rPr lang="en-GB" dirty="0"/>
              <a:t>Cutlery trays heavier</a:t>
            </a:r>
          </a:p>
          <a:p>
            <a:r>
              <a:rPr lang="en-GB" dirty="0"/>
              <a:t>Workstation – central sink to soak cutlery, chutes for food waste and non-recyclable waste </a:t>
            </a:r>
          </a:p>
          <a:p>
            <a:r>
              <a:rPr lang="en-GB" dirty="0"/>
              <a:t>Other team members – trolley placement (1), take off (2) and trolley cleaning (2)</a:t>
            </a:r>
          </a:p>
          <a:p>
            <a:endParaRPr lang="en-GB" dirty="0"/>
          </a:p>
        </p:txBody>
      </p:sp>
      <p:pic>
        <p:nvPicPr>
          <p:cNvPr id="5122" name="Picture 2" descr="Image preview">
            <a:extLst>
              <a:ext uri="{FF2B5EF4-FFF2-40B4-BE49-F238E27FC236}">
                <a16:creationId xmlns:a16="http://schemas.microsoft.com/office/drawing/2014/main" xmlns="" id="{6FE9F07A-2552-A4B9-BAC5-7707046DDE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359" y="914402"/>
            <a:ext cx="2219325" cy="2959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a:extLst>
              <a:ext uri="{FF2B5EF4-FFF2-40B4-BE49-F238E27FC236}">
                <a16:creationId xmlns:a16="http://schemas.microsoft.com/office/drawing/2014/main" xmlns="" id="{8EDA558E-FA01-2C23-B87D-55F76F1DFB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3936" y="914402"/>
            <a:ext cx="2219325" cy="2959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preview">
            <a:extLst>
              <a:ext uri="{FF2B5EF4-FFF2-40B4-BE49-F238E27FC236}">
                <a16:creationId xmlns:a16="http://schemas.microsoft.com/office/drawing/2014/main" xmlns="" id="{A06405D4-6E9F-6423-E9BD-48E49BA286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0440" y="3995734"/>
            <a:ext cx="2023110" cy="269748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xmlns="" id="{7E5800E8-BA27-D826-FAB6-687D70A62C3F}"/>
              </a:ext>
            </a:extLst>
          </p:cNvPr>
          <p:cNvSpPr/>
          <p:nvPr/>
        </p:nvSpPr>
        <p:spPr>
          <a:xfrm>
            <a:off x="1996440" y="1018922"/>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xmlns="" id="{7DCBAE9A-8181-11E7-2283-DBDDDD976828}"/>
              </a:ext>
            </a:extLst>
          </p:cNvPr>
          <p:cNvSpPr/>
          <p:nvPr/>
        </p:nvSpPr>
        <p:spPr>
          <a:xfrm>
            <a:off x="624840" y="1062483"/>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xmlns="" id="{3232A58A-6393-AAA1-823F-FDC1EBE64393}"/>
              </a:ext>
            </a:extLst>
          </p:cNvPr>
          <p:cNvSpPr/>
          <p:nvPr/>
        </p:nvSpPr>
        <p:spPr>
          <a:xfrm>
            <a:off x="259674" y="983811"/>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3109AE6F-5585-DDD5-DC9A-D395B5A28B99}"/>
              </a:ext>
            </a:extLst>
          </p:cNvPr>
          <p:cNvSpPr/>
          <p:nvPr/>
        </p:nvSpPr>
        <p:spPr>
          <a:xfrm>
            <a:off x="3794998" y="1291810"/>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6633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66E74-08EB-32BE-8937-48416DF0AF7B}"/>
              </a:ext>
            </a:extLst>
          </p:cNvPr>
          <p:cNvSpPr>
            <a:spLocks noGrp="1"/>
          </p:cNvSpPr>
          <p:nvPr>
            <p:ph type="title"/>
          </p:nvPr>
        </p:nvSpPr>
        <p:spPr/>
        <p:txBody>
          <a:bodyPr/>
          <a:lstStyle/>
          <a:p>
            <a:pPr algn="ctr"/>
            <a:r>
              <a:rPr lang="en-GB" dirty="0"/>
              <a:t>3B.Hazard Spotting – New Supplier</a:t>
            </a:r>
          </a:p>
        </p:txBody>
      </p:sp>
      <p:sp>
        <p:nvSpPr>
          <p:cNvPr id="4" name="Content Placeholder 3">
            <a:extLst>
              <a:ext uri="{FF2B5EF4-FFF2-40B4-BE49-F238E27FC236}">
                <a16:creationId xmlns:a16="http://schemas.microsoft.com/office/drawing/2014/main" xmlns="" id="{3C8F48A6-9F27-8AF7-6559-F33B36DE6D49}"/>
              </a:ext>
            </a:extLst>
          </p:cNvPr>
          <p:cNvSpPr>
            <a:spLocks noGrp="1"/>
          </p:cNvSpPr>
          <p:nvPr>
            <p:ph idx="1"/>
          </p:nvPr>
        </p:nvSpPr>
        <p:spPr>
          <a:xfrm>
            <a:off x="6568440" y="2267585"/>
            <a:ext cx="5257800" cy="3096895"/>
          </a:xfrm>
        </p:spPr>
        <p:txBody>
          <a:bodyPr/>
          <a:lstStyle/>
          <a:p>
            <a:r>
              <a:rPr lang="en-GB" dirty="0">
                <a:solidFill>
                  <a:srgbClr val="FF0000"/>
                </a:solidFill>
              </a:rPr>
              <a:t>A</a:t>
            </a:r>
            <a:r>
              <a:rPr lang="en-GB" dirty="0"/>
              <a:t> Old supplier – 4 x 5L, soft carrying handle</a:t>
            </a:r>
          </a:p>
          <a:p>
            <a:r>
              <a:rPr lang="en-GB" dirty="0">
                <a:solidFill>
                  <a:srgbClr val="FF0000"/>
                </a:solidFill>
              </a:rPr>
              <a:t>B</a:t>
            </a:r>
            <a:r>
              <a:rPr lang="en-GB" dirty="0"/>
              <a:t> New supplier – 15L, bulkier load</a:t>
            </a:r>
          </a:p>
        </p:txBody>
      </p:sp>
      <p:pic>
        <p:nvPicPr>
          <p:cNvPr id="3" name="Picture 4" descr="Image preview">
            <a:extLst>
              <a:ext uri="{FF2B5EF4-FFF2-40B4-BE49-F238E27FC236}">
                <a16:creationId xmlns:a16="http://schemas.microsoft.com/office/drawing/2014/main" xmlns="" id="{AF39D489-ED67-5AFB-3953-8593F3755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1805305"/>
            <a:ext cx="5599008" cy="41992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8AEE048-8DFA-A180-DADB-A0A5E047960E}"/>
              </a:ext>
            </a:extLst>
          </p:cNvPr>
          <p:cNvSpPr txBox="1"/>
          <p:nvPr/>
        </p:nvSpPr>
        <p:spPr>
          <a:xfrm>
            <a:off x="2392680" y="2260452"/>
            <a:ext cx="402674" cy="523220"/>
          </a:xfrm>
          <a:prstGeom prst="rect">
            <a:avLst/>
          </a:prstGeom>
          <a:noFill/>
        </p:spPr>
        <p:txBody>
          <a:bodyPr wrap="none" rtlCol="0">
            <a:spAutoFit/>
          </a:bodyPr>
          <a:lstStyle/>
          <a:p>
            <a:r>
              <a:rPr lang="en-GB" sz="2800" b="1" dirty="0">
                <a:solidFill>
                  <a:srgbClr val="FF0000"/>
                </a:solidFill>
              </a:rPr>
              <a:t>A</a:t>
            </a:r>
          </a:p>
        </p:txBody>
      </p:sp>
      <p:sp>
        <p:nvSpPr>
          <p:cNvPr id="7" name="TextBox 6">
            <a:extLst>
              <a:ext uri="{FF2B5EF4-FFF2-40B4-BE49-F238E27FC236}">
                <a16:creationId xmlns:a16="http://schemas.microsoft.com/office/drawing/2014/main" xmlns="" id="{13767DDE-3BB7-A737-228E-2F4B0EA05E08}"/>
              </a:ext>
            </a:extLst>
          </p:cNvPr>
          <p:cNvSpPr txBox="1"/>
          <p:nvPr/>
        </p:nvSpPr>
        <p:spPr>
          <a:xfrm>
            <a:off x="4251960" y="3838694"/>
            <a:ext cx="320040" cy="523220"/>
          </a:xfrm>
          <a:prstGeom prst="rect">
            <a:avLst/>
          </a:prstGeom>
          <a:noFill/>
        </p:spPr>
        <p:txBody>
          <a:bodyPr wrap="square">
            <a:spAutoFit/>
          </a:bodyPr>
          <a:lstStyle/>
          <a:p>
            <a:r>
              <a:rPr lang="en-GB" sz="2800" b="1" dirty="0">
                <a:solidFill>
                  <a:srgbClr val="FF0000"/>
                </a:solidFill>
              </a:rPr>
              <a:t>B</a:t>
            </a:r>
          </a:p>
        </p:txBody>
      </p:sp>
    </p:spTree>
    <p:extLst>
      <p:ext uri="{BB962C8B-B14F-4D97-AF65-F5344CB8AC3E}">
        <p14:creationId xmlns:p14="http://schemas.microsoft.com/office/powerpoint/2010/main" val="980452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616A7F-117C-5212-952A-59B86AF077B1}"/>
              </a:ext>
            </a:extLst>
          </p:cNvPr>
          <p:cNvSpPr>
            <a:spLocks noGrp="1"/>
          </p:cNvSpPr>
          <p:nvPr>
            <p:ph type="title"/>
          </p:nvPr>
        </p:nvSpPr>
        <p:spPr>
          <a:xfrm>
            <a:off x="838200" y="197485"/>
            <a:ext cx="10515600" cy="975995"/>
          </a:xfrm>
        </p:spPr>
        <p:txBody>
          <a:bodyPr/>
          <a:lstStyle/>
          <a:p>
            <a:pPr algn="ctr"/>
            <a:r>
              <a:rPr lang="en-GB" dirty="0"/>
              <a:t>4A.Hazard Spotting – Ward deliveries</a:t>
            </a:r>
          </a:p>
        </p:txBody>
      </p:sp>
      <p:sp>
        <p:nvSpPr>
          <p:cNvPr id="3" name="Content Placeholder 2">
            <a:extLst>
              <a:ext uri="{FF2B5EF4-FFF2-40B4-BE49-F238E27FC236}">
                <a16:creationId xmlns:a16="http://schemas.microsoft.com/office/drawing/2014/main" xmlns="" id="{5607423D-DE0A-EAA8-3C66-E07071ADF0F6}"/>
              </a:ext>
            </a:extLst>
          </p:cNvPr>
          <p:cNvSpPr>
            <a:spLocks noGrp="1"/>
          </p:cNvSpPr>
          <p:nvPr>
            <p:ph idx="1"/>
          </p:nvPr>
        </p:nvSpPr>
        <p:spPr>
          <a:xfrm>
            <a:off x="6858000" y="1653222"/>
            <a:ext cx="5135880" cy="4793297"/>
          </a:xfrm>
        </p:spPr>
        <p:txBody>
          <a:bodyPr>
            <a:normAutofit/>
          </a:bodyPr>
          <a:lstStyle/>
          <a:p>
            <a:r>
              <a:rPr lang="en-GB" dirty="0"/>
              <a:t>Store staff deliver to number of wards in morning</a:t>
            </a:r>
          </a:p>
          <a:p>
            <a:r>
              <a:rPr lang="en-GB" dirty="0"/>
              <a:t>Loads usually light but bulky</a:t>
            </a:r>
          </a:p>
          <a:p>
            <a:r>
              <a:rPr lang="en-GB" dirty="0"/>
              <a:t>Some mixed loads with no markings</a:t>
            </a:r>
          </a:p>
          <a:p>
            <a:r>
              <a:rPr lang="en-GB" dirty="0"/>
              <a:t>Deliveries left in corridor</a:t>
            </a:r>
          </a:p>
          <a:p>
            <a:r>
              <a:rPr lang="en-GB" dirty="0"/>
              <a:t>Top-ups (afternoon) stored in ward storage rooms</a:t>
            </a:r>
          </a:p>
          <a:p>
            <a:r>
              <a:rPr lang="en-GB" dirty="0"/>
              <a:t>Number of top-ups products increased recently</a:t>
            </a:r>
          </a:p>
        </p:txBody>
      </p:sp>
      <p:pic>
        <p:nvPicPr>
          <p:cNvPr id="9218" name="Picture 2" descr="Image preview">
            <a:extLst>
              <a:ext uri="{FF2B5EF4-FFF2-40B4-BE49-F238E27FC236}">
                <a16:creationId xmlns:a16="http://schemas.microsoft.com/office/drawing/2014/main" xmlns="" id="{BE260CFC-3D31-6E1A-3AF0-9C4FA9DACF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1653223"/>
            <a:ext cx="3140234" cy="4186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xmlns="" id="{A91533B0-2AFF-60A2-0E44-48BD71B5C8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7267" y="1677776"/>
            <a:ext cx="3121819" cy="41624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xmlns="" id="{97542717-3431-DA9B-69CA-0415BCBCFA44}"/>
              </a:ext>
            </a:extLst>
          </p:cNvPr>
          <p:cNvSpPr/>
          <p:nvPr/>
        </p:nvSpPr>
        <p:spPr>
          <a:xfrm flipV="1">
            <a:off x="4480560" y="1939502"/>
            <a:ext cx="213360" cy="27305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xmlns="" id="{C0B0ABC2-1F9F-62F8-BEB7-EE35C0407C1E}"/>
              </a:ext>
            </a:extLst>
          </p:cNvPr>
          <p:cNvSpPr/>
          <p:nvPr/>
        </p:nvSpPr>
        <p:spPr>
          <a:xfrm flipV="1">
            <a:off x="838200" y="2091902"/>
            <a:ext cx="213360" cy="27305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6355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C5275-91E7-7664-2162-87D5D77B6AC9}"/>
              </a:ext>
            </a:extLst>
          </p:cNvPr>
          <p:cNvSpPr>
            <a:spLocks noGrp="1"/>
          </p:cNvSpPr>
          <p:nvPr>
            <p:ph type="title"/>
          </p:nvPr>
        </p:nvSpPr>
        <p:spPr>
          <a:xfrm>
            <a:off x="944880" y="0"/>
            <a:ext cx="10515600" cy="915035"/>
          </a:xfrm>
        </p:spPr>
        <p:txBody>
          <a:bodyPr/>
          <a:lstStyle/>
          <a:p>
            <a:pPr algn="ctr"/>
            <a:r>
              <a:rPr lang="en-GB" dirty="0"/>
              <a:t>4B. Hazard Spotting - Grease Trap </a:t>
            </a:r>
          </a:p>
        </p:txBody>
      </p:sp>
      <p:sp>
        <p:nvSpPr>
          <p:cNvPr id="3" name="Content Placeholder 2">
            <a:extLst>
              <a:ext uri="{FF2B5EF4-FFF2-40B4-BE49-F238E27FC236}">
                <a16:creationId xmlns:a16="http://schemas.microsoft.com/office/drawing/2014/main" xmlns="" id="{9DCD34C9-51E7-6A4D-0C1C-BD2EF1137387}"/>
              </a:ext>
            </a:extLst>
          </p:cNvPr>
          <p:cNvSpPr>
            <a:spLocks noGrp="1"/>
          </p:cNvSpPr>
          <p:nvPr>
            <p:ph idx="1"/>
          </p:nvPr>
        </p:nvSpPr>
        <p:spPr>
          <a:xfrm>
            <a:off x="6918960" y="1253331"/>
            <a:ext cx="4434840" cy="4351338"/>
          </a:xfrm>
        </p:spPr>
        <p:txBody>
          <a:bodyPr/>
          <a:lstStyle/>
          <a:p>
            <a:r>
              <a:rPr lang="en-GB" dirty="0"/>
              <a:t>Daily task</a:t>
            </a:r>
          </a:p>
          <a:p>
            <a:r>
              <a:rPr lang="en-GB" dirty="0"/>
              <a:t>Six latches holding lid in place</a:t>
            </a:r>
          </a:p>
          <a:p>
            <a:r>
              <a:rPr lang="en-GB" dirty="0"/>
              <a:t>Lid and basket removed and washed in sink</a:t>
            </a:r>
          </a:p>
          <a:p>
            <a:r>
              <a:rPr lang="en-GB" dirty="0"/>
              <a:t>Loads light but bulky</a:t>
            </a:r>
          </a:p>
          <a:p>
            <a:r>
              <a:rPr lang="en-GB" dirty="0"/>
              <a:t>Staff complaints!</a:t>
            </a:r>
          </a:p>
          <a:p>
            <a:endParaRPr lang="en-GB" dirty="0"/>
          </a:p>
        </p:txBody>
      </p:sp>
      <p:pic>
        <p:nvPicPr>
          <p:cNvPr id="13314" name="Picture 2" descr="Image preview">
            <a:extLst>
              <a:ext uri="{FF2B5EF4-FFF2-40B4-BE49-F238E27FC236}">
                <a16:creationId xmlns:a16="http://schemas.microsoft.com/office/drawing/2014/main" xmlns="" id="{856F25EB-9D08-76C9-CBDC-F0FAE30463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9990" y="1123951"/>
            <a:ext cx="2654617" cy="353949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preview">
            <a:extLst>
              <a:ext uri="{FF2B5EF4-FFF2-40B4-BE49-F238E27FC236}">
                <a16:creationId xmlns:a16="http://schemas.microsoft.com/office/drawing/2014/main" xmlns="" id="{E6E403BD-9AA1-72B3-7A2B-9103F0F8FF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123951"/>
            <a:ext cx="2654617" cy="353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95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9931F-971E-DE1E-D70D-6F75D1D4D198}"/>
              </a:ext>
            </a:extLst>
          </p:cNvPr>
          <p:cNvSpPr>
            <a:spLocks noGrp="1"/>
          </p:cNvSpPr>
          <p:nvPr>
            <p:ph type="title"/>
          </p:nvPr>
        </p:nvSpPr>
        <p:spPr>
          <a:xfrm>
            <a:off x="838200" y="79348"/>
            <a:ext cx="10515600" cy="1325563"/>
          </a:xfrm>
          <a:ln>
            <a:noFill/>
          </a:ln>
        </p:spPr>
        <p:txBody>
          <a:bodyPr/>
          <a:lstStyle/>
          <a:p>
            <a:pPr algn="ctr"/>
            <a:r>
              <a:rPr lang="en-GB" dirty="0"/>
              <a:t>5A.Hazard Spotting - Mail handling</a:t>
            </a:r>
          </a:p>
        </p:txBody>
      </p:sp>
      <p:sp>
        <p:nvSpPr>
          <p:cNvPr id="4" name="Content Placeholder 3">
            <a:extLst>
              <a:ext uri="{FF2B5EF4-FFF2-40B4-BE49-F238E27FC236}">
                <a16:creationId xmlns:a16="http://schemas.microsoft.com/office/drawing/2014/main" xmlns="" id="{7396C18B-99DC-7E1E-81B5-4F8D5558A940}"/>
              </a:ext>
            </a:extLst>
          </p:cNvPr>
          <p:cNvSpPr>
            <a:spLocks noGrp="1"/>
          </p:cNvSpPr>
          <p:nvPr>
            <p:ph idx="1"/>
          </p:nvPr>
        </p:nvSpPr>
        <p:spPr>
          <a:xfrm>
            <a:off x="7147560" y="1825625"/>
            <a:ext cx="4206240" cy="4351338"/>
          </a:xfrm>
        </p:spPr>
        <p:txBody>
          <a:bodyPr/>
          <a:lstStyle/>
          <a:p>
            <a:r>
              <a:rPr lang="en-GB" dirty="0"/>
              <a:t>Morning run</a:t>
            </a:r>
          </a:p>
          <a:p>
            <a:r>
              <a:rPr lang="en-GB" dirty="0"/>
              <a:t>Normally 8-10 pickup sites</a:t>
            </a:r>
          </a:p>
          <a:p>
            <a:r>
              <a:rPr lang="en-GB" dirty="0"/>
              <a:t>Bag weights ~ 5-7kg but occasionally 10-12kg</a:t>
            </a:r>
          </a:p>
          <a:p>
            <a:r>
              <a:rPr lang="en-GB" dirty="0"/>
              <a:t>Mostly sack loads</a:t>
            </a:r>
          </a:p>
          <a:p>
            <a:r>
              <a:rPr lang="en-GB" dirty="0"/>
              <a:t>Large site so bags on cage</a:t>
            </a:r>
          </a:p>
          <a:p>
            <a:r>
              <a:rPr lang="en-GB" dirty="0"/>
              <a:t>Porter assembles cage</a:t>
            </a:r>
          </a:p>
          <a:p>
            <a:pPr marL="0" indent="0">
              <a:buNone/>
            </a:pPr>
            <a:endParaRPr lang="en-GB" dirty="0"/>
          </a:p>
        </p:txBody>
      </p:sp>
      <p:pic>
        <p:nvPicPr>
          <p:cNvPr id="3074" name="Picture 2">
            <a:extLst>
              <a:ext uri="{FF2B5EF4-FFF2-40B4-BE49-F238E27FC236}">
                <a16:creationId xmlns:a16="http://schemas.microsoft.com/office/drawing/2014/main" xmlns="" id="{8B6DC7A0-FCAA-C33D-18F3-BA88BE740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1755748"/>
            <a:ext cx="5943600" cy="449109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EA9B2E4E-AD55-1357-A994-D414609D7155}"/>
              </a:ext>
            </a:extLst>
          </p:cNvPr>
          <p:cNvSpPr/>
          <p:nvPr/>
        </p:nvSpPr>
        <p:spPr>
          <a:xfrm>
            <a:off x="3124200" y="3160658"/>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xmlns="" id="{B08987E8-F874-7E9A-BF93-091AEEFAFF39}"/>
              </a:ext>
            </a:extLst>
          </p:cNvPr>
          <p:cNvSpPr/>
          <p:nvPr/>
        </p:nvSpPr>
        <p:spPr>
          <a:xfrm>
            <a:off x="4358640" y="2662369"/>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3522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algn="ctr"/>
            <a:r>
              <a:rPr lang="en-GB" dirty="0"/>
              <a:t>What is Ergonomics / Human Factors?</a:t>
            </a:r>
            <a:endParaRPr lang="en-US" dirty="0"/>
          </a:p>
        </p:txBody>
      </p:sp>
      <p:sp>
        <p:nvSpPr>
          <p:cNvPr id="4099" name="Content Placeholder 2"/>
          <p:cNvSpPr>
            <a:spLocks noGrp="1"/>
          </p:cNvSpPr>
          <p:nvPr>
            <p:ph idx="1"/>
          </p:nvPr>
        </p:nvSpPr>
        <p:spPr>
          <a:xfrm>
            <a:off x="1981200" y="1600200"/>
            <a:ext cx="8229600" cy="1900238"/>
          </a:xfrm>
        </p:spPr>
        <p:txBody>
          <a:bodyPr/>
          <a:lstStyle/>
          <a:p>
            <a:r>
              <a:rPr lang="en-GB" dirty="0"/>
              <a:t>The scientific study of people in their working or leisure environment</a:t>
            </a:r>
          </a:p>
          <a:p>
            <a:r>
              <a:rPr lang="en-GB" dirty="0"/>
              <a:t>Aim to achieve a balance between:</a:t>
            </a:r>
            <a:endParaRPr lang="en-US" dirty="0"/>
          </a:p>
        </p:txBody>
      </p:sp>
      <p:sp>
        <p:nvSpPr>
          <p:cNvPr id="4" name="Rectangle 3"/>
          <p:cNvSpPr/>
          <p:nvPr/>
        </p:nvSpPr>
        <p:spPr>
          <a:xfrm>
            <a:off x="2711625" y="4221163"/>
            <a:ext cx="2447751" cy="864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6959600" y="4221163"/>
            <a:ext cx="2448768" cy="936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 name="Straight Connector 6"/>
          <p:cNvCxnSpPr>
            <a:stCxn id="4" idx="3"/>
            <a:endCxn id="5" idx="1"/>
          </p:cNvCxnSpPr>
          <p:nvPr/>
        </p:nvCxnSpPr>
        <p:spPr>
          <a:xfrm>
            <a:off x="5159376" y="4653173"/>
            <a:ext cx="1800225" cy="36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03" name="TextBox 8"/>
          <p:cNvSpPr txBox="1">
            <a:spLocks noChangeArrowheads="1"/>
          </p:cNvSpPr>
          <p:nvPr/>
        </p:nvSpPr>
        <p:spPr bwMode="auto">
          <a:xfrm>
            <a:off x="3349195" y="4221164"/>
            <a:ext cx="1369286" cy="646331"/>
          </a:xfrm>
          <a:prstGeom prst="rect">
            <a:avLst/>
          </a:prstGeom>
          <a:noFill/>
          <a:ln w="9525">
            <a:noFill/>
            <a:miter lim="800000"/>
            <a:headEnd/>
            <a:tailEnd/>
          </a:ln>
        </p:spPr>
        <p:txBody>
          <a:bodyPr wrap="none">
            <a:spAutoFit/>
          </a:bodyPr>
          <a:lstStyle/>
          <a:p>
            <a:pPr algn="ctr"/>
            <a:r>
              <a:rPr lang="en-GB" dirty="0"/>
              <a:t>Demands of </a:t>
            </a:r>
          </a:p>
          <a:p>
            <a:pPr algn="ctr"/>
            <a:r>
              <a:rPr lang="en-GB" dirty="0"/>
              <a:t>the tasks</a:t>
            </a:r>
            <a:endParaRPr lang="en-US" dirty="0"/>
          </a:p>
        </p:txBody>
      </p:sp>
      <p:sp>
        <p:nvSpPr>
          <p:cNvPr id="4104" name="TextBox 9"/>
          <p:cNvSpPr txBox="1">
            <a:spLocks noChangeArrowheads="1"/>
          </p:cNvSpPr>
          <p:nvPr/>
        </p:nvSpPr>
        <p:spPr bwMode="auto">
          <a:xfrm>
            <a:off x="7309318" y="4221164"/>
            <a:ext cx="1511952" cy="646331"/>
          </a:xfrm>
          <a:prstGeom prst="rect">
            <a:avLst/>
          </a:prstGeom>
          <a:noFill/>
          <a:ln w="9525">
            <a:noFill/>
            <a:miter lim="800000"/>
            <a:headEnd/>
            <a:tailEnd/>
          </a:ln>
        </p:spPr>
        <p:txBody>
          <a:bodyPr wrap="none">
            <a:spAutoFit/>
          </a:bodyPr>
          <a:lstStyle/>
          <a:p>
            <a:pPr algn="ctr"/>
            <a:r>
              <a:rPr lang="en-GB" dirty="0"/>
              <a:t>Capabilities of</a:t>
            </a:r>
          </a:p>
          <a:p>
            <a:pPr algn="ctr"/>
            <a:r>
              <a:rPr lang="en-GB" dirty="0"/>
              <a:t>the user(s)</a:t>
            </a:r>
            <a:endParaRPr lang="en-US" dirty="0"/>
          </a:p>
        </p:txBody>
      </p:sp>
      <p:sp>
        <p:nvSpPr>
          <p:cNvPr id="11" name="Isosceles Triangle 10"/>
          <p:cNvSpPr/>
          <p:nvPr/>
        </p:nvSpPr>
        <p:spPr>
          <a:xfrm>
            <a:off x="5591944" y="4653137"/>
            <a:ext cx="1062038" cy="1152525"/>
          </a:xfrm>
          <a:prstGeom prst="triangle">
            <a:avLst>
              <a:gd name="adj" fmla="val 463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07261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CAA1E-9632-B40A-67FC-195DA1D196F7}"/>
              </a:ext>
            </a:extLst>
          </p:cNvPr>
          <p:cNvSpPr>
            <a:spLocks noGrp="1"/>
          </p:cNvSpPr>
          <p:nvPr>
            <p:ph type="title"/>
          </p:nvPr>
        </p:nvSpPr>
        <p:spPr/>
        <p:txBody>
          <a:bodyPr/>
          <a:lstStyle/>
          <a:p>
            <a:pPr algn="ctr"/>
            <a:r>
              <a:rPr lang="en-GB" dirty="0"/>
              <a:t>5B. Domestic -Deep Clean of toilet</a:t>
            </a:r>
          </a:p>
        </p:txBody>
      </p:sp>
      <p:pic>
        <p:nvPicPr>
          <p:cNvPr id="7170" name="Picture 2" descr="Image preview">
            <a:extLst>
              <a:ext uri="{FF2B5EF4-FFF2-40B4-BE49-F238E27FC236}">
                <a16:creationId xmlns:a16="http://schemas.microsoft.com/office/drawing/2014/main" xmlns="" id="{B4F3EFCA-0571-5CE6-891E-CD412EFCC779}"/>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508761" y="1800807"/>
            <a:ext cx="3291642" cy="43888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preview">
            <a:extLst>
              <a:ext uri="{FF2B5EF4-FFF2-40B4-BE49-F238E27FC236}">
                <a16:creationId xmlns:a16="http://schemas.microsoft.com/office/drawing/2014/main" xmlns="" id="{6C277C0D-D0CC-DC39-9A94-288C8DF8B2A9}"/>
              </a:ext>
            </a:extLst>
          </p:cNvPr>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6853873" y="1800807"/>
            <a:ext cx="3291642" cy="438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461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B87117-440F-F566-21BB-7610EAD7F8F1}"/>
              </a:ext>
            </a:extLst>
          </p:cNvPr>
          <p:cNvSpPr>
            <a:spLocks noGrp="1"/>
          </p:cNvSpPr>
          <p:nvPr>
            <p:ph type="title"/>
          </p:nvPr>
        </p:nvSpPr>
        <p:spPr/>
        <p:txBody>
          <a:bodyPr/>
          <a:lstStyle/>
          <a:p>
            <a:pPr algn="ctr"/>
            <a:r>
              <a:rPr lang="en-GB" dirty="0"/>
              <a:t>6A. Hazard Spotting - Contaminated </a:t>
            </a:r>
            <a:br>
              <a:rPr lang="en-GB" dirty="0"/>
            </a:br>
            <a:r>
              <a:rPr lang="en-GB" dirty="0"/>
              <a:t>instrument packs </a:t>
            </a:r>
          </a:p>
        </p:txBody>
      </p:sp>
      <p:sp>
        <p:nvSpPr>
          <p:cNvPr id="3" name="Content Placeholder 2">
            <a:extLst>
              <a:ext uri="{FF2B5EF4-FFF2-40B4-BE49-F238E27FC236}">
                <a16:creationId xmlns:a16="http://schemas.microsoft.com/office/drawing/2014/main" xmlns="" id="{372652CE-1B1E-E742-87DA-4969F74F4926}"/>
              </a:ext>
            </a:extLst>
          </p:cNvPr>
          <p:cNvSpPr>
            <a:spLocks noGrp="1"/>
          </p:cNvSpPr>
          <p:nvPr>
            <p:ph idx="1"/>
          </p:nvPr>
        </p:nvSpPr>
        <p:spPr>
          <a:xfrm>
            <a:off x="4160521" y="1856579"/>
            <a:ext cx="7772400" cy="4802029"/>
          </a:xfrm>
        </p:spPr>
        <p:txBody>
          <a:bodyPr>
            <a:normAutofit lnSpcReduction="10000"/>
          </a:bodyPr>
          <a:lstStyle/>
          <a:p>
            <a:r>
              <a:rPr lang="en-GB" sz="3200" dirty="0"/>
              <a:t>Wagons delivered 2-3 times over 24hrs</a:t>
            </a:r>
          </a:p>
          <a:p>
            <a:r>
              <a:rPr lang="en-GB" sz="3200" dirty="0"/>
              <a:t>Each delivery ~ 4-5 wagons</a:t>
            </a:r>
          </a:p>
          <a:p>
            <a:r>
              <a:rPr lang="en-GB" sz="3200" dirty="0"/>
              <a:t>Heavy trays and caskets</a:t>
            </a:r>
          </a:p>
          <a:p>
            <a:r>
              <a:rPr lang="en-GB" sz="3200" dirty="0"/>
              <a:t>Four levels – close to ground to shoulder level</a:t>
            </a:r>
          </a:p>
          <a:p>
            <a:r>
              <a:rPr lang="en-GB" sz="3200" dirty="0"/>
              <a:t>Double stacking on some shelves</a:t>
            </a:r>
          </a:p>
          <a:p>
            <a:r>
              <a:rPr lang="en-GB" sz="3200" dirty="0"/>
              <a:t>Single handler</a:t>
            </a:r>
          </a:p>
          <a:p>
            <a:r>
              <a:rPr lang="en-GB" sz="3200" dirty="0"/>
              <a:t>Trolley loaded and pushed through for kit strip down at good working height</a:t>
            </a:r>
          </a:p>
        </p:txBody>
      </p:sp>
      <p:pic>
        <p:nvPicPr>
          <p:cNvPr id="23554" name="Picture 2" descr="Image preview">
            <a:extLst>
              <a:ext uri="{FF2B5EF4-FFF2-40B4-BE49-F238E27FC236}">
                <a16:creationId xmlns:a16="http://schemas.microsoft.com/office/drawing/2014/main" xmlns="" id="{05E3DA55-8F4C-42CE-15CE-CE573C98C9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1" y="1242061"/>
            <a:ext cx="3171062" cy="218693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preview">
            <a:extLst>
              <a:ext uri="{FF2B5EF4-FFF2-40B4-BE49-F238E27FC236}">
                <a16:creationId xmlns:a16="http://schemas.microsoft.com/office/drawing/2014/main" xmlns="" id="{A3990474-E517-DDFF-4127-A5F9610C9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757929"/>
            <a:ext cx="2175510" cy="290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97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08F1AD-EFDC-E6A6-3855-816B8B5EAD26}"/>
              </a:ext>
            </a:extLst>
          </p:cNvPr>
          <p:cNvSpPr>
            <a:spLocks noGrp="1"/>
          </p:cNvSpPr>
          <p:nvPr>
            <p:ph type="title"/>
          </p:nvPr>
        </p:nvSpPr>
        <p:spPr>
          <a:xfrm>
            <a:off x="838200" y="13811"/>
            <a:ext cx="10515600" cy="992030"/>
          </a:xfrm>
        </p:spPr>
        <p:txBody>
          <a:bodyPr>
            <a:normAutofit fontScale="90000"/>
          </a:bodyPr>
          <a:lstStyle/>
          <a:p>
            <a:pPr algn="ctr"/>
            <a:r>
              <a:rPr lang="en-GB" dirty="0"/>
              <a:t>6B. Hazard Spotting - What do these pictures show you about the load hazard?</a:t>
            </a:r>
          </a:p>
        </p:txBody>
      </p:sp>
      <p:pic>
        <p:nvPicPr>
          <p:cNvPr id="6146" name="Picture 2" descr="Image preview">
            <a:extLst>
              <a:ext uri="{FF2B5EF4-FFF2-40B4-BE49-F238E27FC236}">
                <a16:creationId xmlns:a16="http://schemas.microsoft.com/office/drawing/2014/main" xmlns="" id="{DB302ED3-BD2F-8D1B-4EC1-5C7371BCF2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2010" y="1676400"/>
            <a:ext cx="3436386" cy="45818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preview">
            <a:extLst>
              <a:ext uri="{FF2B5EF4-FFF2-40B4-BE49-F238E27FC236}">
                <a16:creationId xmlns:a16="http://schemas.microsoft.com/office/drawing/2014/main" xmlns="" id="{0016C470-BBF8-350C-97E0-A84D3F5F51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604" y="1706880"/>
            <a:ext cx="3303270" cy="44043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5D53D503-9085-78DA-D849-A0B080174F55}"/>
              </a:ext>
            </a:extLst>
          </p:cNvPr>
          <p:cNvSpPr/>
          <p:nvPr/>
        </p:nvSpPr>
        <p:spPr>
          <a:xfrm>
            <a:off x="1329743" y="3695132"/>
            <a:ext cx="1368152" cy="1379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Image preview">
            <a:extLst>
              <a:ext uri="{FF2B5EF4-FFF2-40B4-BE49-F238E27FC236}">
                <a16:creationId xmlns:a16="http://schemas.microsoft.com/office/drawing/2014/main" xmlns="" id="{83F96D2F-F6F8-EAC8-BE7E-13905F8FFB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1607" y="1676400"/>
            <a:ext cx="3455670" cy="460756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xmlns="" id="{AE73E8B9-93B7-8E66-4B68-F32F835E1EB2}"/>
              </a:ext>
            </a:extLst>
          </p:cNvPr>
          <p:cNvSpPr/>
          <p:nvPr/>
        </p:nvSpPr>
        <p:spPr>
          <a:xfrm>
            <a:off x="5760720" y="2840618"/>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2699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4D5C9-97B4-87F8-2626-9A25B8BCAE3E}"/>
              </a:ext>
            </a:extLst>
          </p:cNvPr>
          <p:cNvSpPr>
            <a:spLocks noGrp="1"/>
          </p:cNvSpPr>
          <p:nvPr>
            <p:ph type="title"/>
          </p:nvPr>
        </p:nvSpPr>
        <p:spPr>
          <a:xfrm>
            <a:off x="487680" y="167005"/>
            <a:ext cx="11079480" cy="1067435"/>
          </a:xfrm>
        </p:spPr>
        <p:txBody>
          <a:bodyPr/>
          <a:lstStyle/>
          <a:p>
            <a:r>
              <a:rPr lang="en-GB" dirty="0"/>
              <a:t>Key processes for a sustained ergonomic culture</a:t>
            </a:r>
          </a:p>
        </p:txBody>
      </p:sp>
      <p:sp>
        <p:nvSpPr>
          <p:cNvPr id="3" name="Content Placeholder 2">
            <a:extLst>
              <a:ext uri="{FF2B5EF4-FFF2-40B4-BE49-F238E27FC236}">
                <a16:creationId xmlns:a16="http://schemas.microsoft.com/office/drawing/2014/main" xmlns="" id="{EC0C0E7F-0C43-5B62-7F93-F78203FE2DDC}"/>
              </a:ext>
            </a:extLst>
          </p:cNvPr>
          <p:cNvSpPr>
            <a:spLocks noGrp="1"/>
          </p:cNvSpPr>
          <p:nvPr>
            <p:ph idx="1"/>
          </p:nvPr>
        </p:nvSpPr>
        <p:spPr>
          <a:xfrm>
            <a:off x="152400" y="1158239"/>
            <a:ext cx="11430000" cy="4541520"/>
          </a:xfrm>
        </p:spPr>
        <p:txBody>
          <a:bodyPr>
            <a:normAutofit lnSpcReduction="10000"/>
          </a:bodyPr>
          <a:lstStyle/>
          <a:p>
            <a:r>
              <a:rPr lang="en-US" i="0" dirty="0">
                <a:solidFill>
                  <a:srgbClr val="000000"/>
                </a:solidFill>
                <a:effectLst/>
                <a:latin typeface="WordVisi_MSFontService"/>
              </a:rPr>
              <a:t>New processes / equipment – ‘close the back door’ with change management document</a:t>
            </a:r>
            <a:endParaRPr lang="en-GB" dirty="0"/>
          </a:p>
          <a:p>
            <a:r>
              <a:rPr lang="en-GB" dirty="0"/>
              <a:t>Staff engagement - departmental ‘links or look out lieutenants’</a:t>
            </a:r>
          </a:p>
          <a:p>
            <a:endParaRPr lang="en-GB" dirty="0"/>
          </a:p>
          <a:p>
            <a:endParaRPr lang="en-GB" dirty="0"/>
          </a:p>
          <a:p>
            <a:endParaRPr lang="en-GB" dirty="0"/>
          </a:p>
          <a:p>
            <a:pPr marL="0" indent="0">
              <a:buNone/>
            </a:pPr>
            <a:endParaRPr lang="en-GB" dirty="0"/>
          </a:p>
          <a:p>
            <a:r>
              <a:rPr lang="en-GB" i="0" dirty="0">
                <a:solidFill>
                  <a:srgbClr val="000000"/>
                </a:solidFill>
                <a:effectLst/>
                <a:latin typeface="Calibri" panose="020F0502020204030204" pitchFamily="34" charset="0"/>
              </a:rPr>
              <a:t>High compliance with suitable and sufficient </a:t>
            </a:r>
            <a:r>
              <a:rPr lang="en-GB" dirty="0">
                <a:solidFill>
                  <a:srgbClr val="000000"/>
                </a:solidFill>
                <a:latin typeface="Calibri" panose="020F0502020204030204" pitchFamily="34" charset="0"/>
              </a:rPr>
              <a:t>risk assessments, prevention controls and standard operating procedures</a:t>
            </a:r>
            <a:endParaRPr lang="en-GB" i="0" dirty="0">
              <a:solidFill>
                <a:srgbClr val="000000"/>
              </a:solidFill>
              <a:effectLst/>
              <a:latin typeface="Calibri" panose="020F0502020204030204" pitchFamily="34" charset="0"/>
            </a:endParaRPr>
          </a:p>
          <a:p>
            <a:r>
              <a:rPr lang="en-US" i="0" dirty="0">
                <a:solidFill>
                  <a:srgbClr val="000000"/>
                </a:solidFill>
                <a:effectLst/>
                <a:latin typeface="WordVisi_MSFontService"/>
              </a:rPr>
              <a:t>Hierarchy of Controls – Avoid      Assess      Reduce      </a:t>
            </a:r>
            <a:r>
              <a:rPr lang="en-US" i="0" dirty="0">
                <a:solidFill>
                  <a:srgbClr val="FF0000"/>
                </a:solidFill>
                <a:effectLst/>
                <a:latin typeface="WordVisi_MSFontService"/>
              </a:rPr>
              <a:t>Review</a:t>
            </a:r>
          </a:p>
          <a:p>
            <a:pPr marL="0" indent="0">
              <a:buNone/>
            </a:pPr>
            <a:endParaRPr lang="en-GB" dirty="0"/>
          </a:p>
          <a:p>
            <a:pPr marL="0" indent="0">
              <a:buNone/>
            </a:pPr>
            <a:endParaRPr lang="en-GB" dirty="0"/>
          </a:p>
          <a:p>
            <a:pPr marL="0" indent="0">
              <a:buNone/>
            </a:pPr>
            <a:endParaRPr lang="en-GB" dirty="0"/>
          </a:p>
        </p:txBody>
      </p:sp>
      <p:pic>
        <p:nvPicPr>
          <p:cNvPr id="2050" name="Picture 2" descr="Image preview">
            <a:extLst>
              <a:ext uri="{FF2B5EF4-FFF2-40B4-BE49-F238E27FC236}">
                <a16:creationId xmlns:a16="http://schemas.microsoft.com/office/drawing/2014/main" xmlns="" id="{6CD51A94-4A6B-569A-8B31-570A13BC99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6823" y="2416472"/>
            <a:ext cx="2974657" cy="1673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76B4269-FF5B-8A65-0D45-3B9F894D8C01}"/>
              </a:ext>
            </a:extLst>
          </p:cNvPr>
          <p:cNvSpPr txBox="1"/>
          <p:nvPr/>
        </p:nvSpPr>
        <p:spPr>
          <a:xfrm>
            <a:off x="854841" y="5926543"/>
            <a:ext cx="10025117" cy="646331"/>
          </a:xfrm>
          <a:prstGeom prst="rect">
            <a:avLst/>
          </a:prstGeom>
          <a:noFill/>
          <a:ln>
            <a:solidFill>
              <a:schemeClr val="tx1"/>
            </a:solidFill>
          </a:ln>
        </p:spPr>
        <p:txBody>
          <a:bodyPr wrap="none" rtlCol="0">
            <a:spAutoFit/>
          </a:bodyPr>
          <a:lstStyle/>
          <a:p>
            <a:r>
              <a:rPr lang="en-GB" dirty="0"/>
              <a:t>osha.europa.eu/</a:t>
            </a:r>
            <a:r>
              <a:rPr lang="en-GB" dirty="0" err="1"/>
              <a:t>en</a:t>
            </a:r>
            <a:r>
              <a:rPr lang="en-GB" dirty="0"/>
              <a:t>/publications/work-related-musculoskeletal-disorders-why-are-they-still-so-prevalent-</a:t>
            </a:r>
          </a:p>
          <a:p>
            <a:pPr algn="ctr"/>
            <a:r>
              <a:rPr lang="en-GB" dirty="0"/>
              <a:t>evidence-literature-review</a:t>
            </a:r>
          </a:p>
        </p:txBody>
      </p:sp>
      <p:sp>
        <p:nvSpPr>
          <p:cNvPr id="6" name="Arrow: Right 5">
            <a:extLst>
              <a:ext uri="{FF2B5EF4-FFF2-40B4-BE49-F238E27FC236}">
                <a16:creationId xmlns:a16="http://schemas.microsoft.com/office/drawing/2014/main" xmlns="" id="{7AEF34A4-8C3B-F880-64E1-255440606809}"/>
              </a:ext>
            </a:extLst>
          </p:cNvPr>
          <p:cNvSpPr/>
          <p:nvPr/>
        </p:nvSpPr>
        <p:spPr>
          <a:xfrm>
            <a:off x="4709160" y="5212081"/>
            <a:ext cx="365760" cy="24384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xmlns="" id="{2E0CCE09-4E5B-AFB9-2183-70AB1F00472C}"/>
              </a:ext>
            </a:extLst>
          </p:cNvPr>
          <p:cNvSpPr/>
          <p:nvPr/>
        </p:nvSpPr>
        <p:spPr>
          <a:xfrm>
            <a:off x="6126480" y="5196842"/>
            <a:ext cx="365760" cy="24384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xmlns="" id="{92C2D318-1C2E-5406-4004-BA6800FC6F20}"/>
              </a:ext>
            </a:extLst>
          </p:cNvPr>
          <p:cNvSpPr/>
          <p:nvPr/>
        </p:nvSpPr>
        <p:spPr>
          <a:xfrm>
            <a:off x="7734300" y="5181603"/>
            <a:ext cx="365760" cy="24384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6387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0"/>
            <a:ext cx="10515600" cy="1325563"/>
          </a:xfrm>
        </p:spPr>
        <p:txBody>
          <a:bodyPr/>
          <a:lstStyle/>
          <a:p>
            <a:pPr algn="ctr"/>
            <a:r>
              <a:rPr lang="en-GB" dirty="0">
                <a:latin typeface="+mn-lt"/>
              </a:rPr>
              <a:t>What’s on your mind?</a:t>
            </a:r>
          </a:p>
        </p:txBody>
      </p:sp>
      <p:pic>
        <p:nvPicPr>
          <p:cNvPr id="5" name="Picture 6" descr="Futurama - Pergunt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271" y="1264081"/>
            <a:ext cx="4633455" cy="4329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D9A95C9-9998-A509-24D1-2ACC4EC19BD7}"/>
              </a:ext>
            </a:extLst>
          </p:cNvPr>
          <p:cNvSpPr txBox="1"/>
          <p:nvPr/>
        </p:nvSpPr>
        <p:spPr>
          <a:xfrm>
            <a:off x="4556220" y="5943600"/>
            <a:ext cx="3444854" cy="369332"/>
          </a:xfrm>
          <a:prstGeom prst="rect">
            <a:avLst/>
          </a:prstGeom>
          <a:noFill/>
          <a:ln>
            <a:solidFill>
              <a:schemeClr val="tx1"/>
            </a:solidFill>
          </a:ln>
        </p:spPr>
        <p:txBody>
          <a:bodyPr wrap="none" rtlCol="0">
            <a:spAutoFit/>
          </a:bodyPr>
          <a:lstStyle/>
          <a:p>
            <a:r>
              <a:rPr lang="en-GB" dirty="0"/>
              <a:t>kevin.tesh@nhslothian.scot.nhs.uk</a:t>
            </a:r>
          </a:p>
        </p:txBody>
      </p:sp>
    </p:spTree>
    <p:extLst>
      <p:ext uri="{BB962C8B-B14F-4D97-AF65-F5344CB8AC3E}">
        <p14:creationId xmlns:p14="http://schemas.microsoft.com/office/powerpoint/2010/main" val="3583848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A3F2E9-0ACD-85B4-C063-950900E312CA}"/>
              </a:ext>
            </a:extLst>
          </p:cNvPr>
          <p:cNvSpPr>
            <a:spLocks noGrp="1"/>
          </p:cNvSpPr>
          <p:nvPr>
            <p:ph type="title"/>
          </p:nvPr>
        </p:nvSpPr>
        <p:spPr/>
        <p:txBody>
          <a:bodyPr>
            <a:normAutofit/>
          </a:bodyPr>
          <a:lstStyle/>
          <a:p>
            <a:pPr algn="ctr"/>
            <a:r>
              <a:rPr lang="en-GB" sz="4800" dirty="0"/>
              <a:t>Spare Slides</a:t>
            </a:r>
          </a:p>
        </p:txBody>
      </p:sp>
    </p:spTree>
    <p:extLst>
      <p:ext uri="{BB962C8B-B14F-4D97-AF65-F5344CB8AC3E}">
        <p14:creationId xmlns:p14="http://schemas.microsoft.com/office/powerpoint/2010/main" val="3681145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77239-A5AB-4EC9-A292-E2B2E8B5D775}"/>
              </a:ext>
            </a:extLst>
          </p:cNvPr>
          <p:cNvSpPr>
            <a:spLocks noGrp="1"/>
          </p:cNvSpPr>
          <p:nvPr>
            <p:ph type="title"/>
          </p:nvPr>
        </p:nvSpPr>
        <p:spPr>
          <a:xfrm>
            <a:off x="1981199" y="12601"/>
            <a:ext cx="8229600" cy="1143000"/>
          </a:xfrm>
        </p:spPr>
        <p:txBody>
          <a:bodyPr/>
          <a:lstStyle/>
          <a:p>
            <a:r>
              <a:rPr lang="en-GB" dirty="0"/>
              <a:t>Anthropometry</a:t>
            </a:r>
          </a:p>
        </p:txBody>
      </p:sp>
      <p:pic>
        <p:nvPicPr>
          <p:cNvPr id="4" name="Picture 3">
            <a:extLst>
              <a:ext uri="{FF2B5EF4-FFF2-40B4-BE49-F238E27FC236}">
                <a16:creationId xmlns:a16="http://schemas.microsoft.com/office/drawing/2014/main" xmlns="" id="{05A21D05-7F5A-4673-B01C-E5D8EB55F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8841" y="1268760"/>
            <a:ext cx="2954317" cy="5247800"/>
          </a:xfrm>
          <a:prstGeom prst="rect">
            <a:avLst/>
          </a:prstGeom>
        </p:spPr>
      </p:pic>
    </p:spTree>
    <p:extLst>
      <p:ext uri="{BB962C8B-B14F-4D97-AF65-F5344CB8AC3E}">
        <p14:creationId xmlns:p14="http://schemas.microsoft.com/office/powerpoint/2010/main" val="2475777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44F3D-1AD9-1A1F-3263-7B9837BC40CF}"/>
              </a:ext>
            </a:extLst>
          </p:cNvPr>
          <p:cNvSpPr>
            <a:spLocks noGrp="1"/>
          </p:cNvSpPr>
          <p:nvPr>
            <p:ph type="title"/>
          </p:nvPr>
        </p:nvSpPr>
        <p:spPr/>
        <p:txBody>
          <a:bodyPr/>
          <a:lstStyle/>
          <a:p>
            <a:r>
              <a:rPr lang="en-GB" dirty="0"/>
              <a:t>Hazard spotting – mailroom, stationery etc.</a:t>
            </a:r>
          </a:p>
        </p:txBody>
      </p:sp>
      <p:pic>
        <p:nvPicPr>
          <p:cNvPr id="15362" name="Picture 2" descr="Image preview">
            <a:extLst>
              <a:ext uri="{FF2B5EF4-FFF2-40B4-BE49-F238E27FC236}">
                <a16:creationId xmlns:a16="http://schemas.microsoft.com/office/drawing/2014/main" xmlns="" id="{C5D1CE85-601C-E849-6274-FB5338B835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90688"/>
            <a:ext cx="3552825" cy="266461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preview">
            <a:extLst>
              <a:ext uri="{FF2B5EF4-FFF2-40B4-BE49-F238E27FC236}">
                <a16:creationId xmlns:a16="http://schemas.microsoft.com/office/drawing/2014/main" xmlns="" id="{BB2C45C5-22CF-EA4A-6780-A33515A2BE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5440" y="3773803"/>
            <a:ext cx="37846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preview">
            <a:extLst>
              <a:ext uri="{FF2B5EF4-FFF2-40B4-BE49-F238E27FC236}">
                <a16:creationId xmlns:a16="http://schemas.microsoft.com/office/drawing/2014/main" xmlns="" id="{84F27F13-12DF-CE95-0DDF-AD8887F2AD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9232" y="2738436"/>
            <a:ext cx="37846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9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87468344-A204-1F03-4D90-3FE5176E4E9B}"/>
              </a:ext>
            </a:extLst>
          </p:cNvPr>
          <p:cNvSpPr>
            <a:spLocks noGrp="1" noChangeArrowheads="1"/>
          </p:cNvSpPr>
          <p:nvPr>
            <p:ph type="title"/>
          </p:nvPr>
        </p:nvSpPr>
        <p:spPr>
          <a:xfrm>
            <a:off x="1905000" y="76200"/>
            <a:ext cx="8382000" cy="1371600"/>
          </a:xfrm>
          <a:effectLst>
            <a:outerShdw dist="35921" dir="2700000" algn="ctr" rotWithShape="0">
              <a:schemeClr val="bg2"/>
            </a:outerShdw>
          </a:effectLst>
        </p:spPr>
        <p:txBody>
          <a:bodyPr/>
          <a:lstStyle/>
          <a:p>
            <a:pPr>
              <a:defRPr/>
            </a:pPr>
            <a:r>
              <a:rPr lang="en-GB"/>
              <a:t>Selected Anthropometric Data</a:t>
            </a:r>
          </a:p>
        </p:txBody>
      </p:sp>
      <p:graphicFrame>
        <p:nvGraphicFramePr>
          <p:cNvPr id="2050" name="Object 3">
            <a:hlinkClick r:id="" action="ppaction://ole?verb=0"/>
            <a:extLst>
              <a:ext uri="{FF2B5EF4-FFF2-40B4-BE49-F238E27FC236}">
                <a16:creationId xmlns:a16="http://schemas.microsoft.com/office/drawing/2014/main" xmlns="" id="{E36FC653-2F78-1136-1123-D1D9F987E91D}"/>
              </a:ext>
            </a:extLst>
          </p:cNvPr>
          <p:cNvGraphicFramePr>
            <a:graphicFrameLocks/>
          </p:cNvGraphicFramePr>
          <p:nvPr/>
        </p:nvGraphicFramePr>
        <p:xfrm>
          <a:off x="7597776" y="1600201"/>
          <a:ext cx="2244725" cy="4410075"/>
        </p:xfrm>
        <a:graphic>
          <a:graphicData uri="http://schemas.openxmlformats.org/presentationml/2006/ole">
            <mc:AlternateContent xmlns:mc="http://schemas.openxmlformats.org/markup-compatibility/2006">
              <mc:Choice xmlns:v="urn:schemas-microsoft-com:vml" Requires="v">
                <p:oleObj spid="_x0000_s3074" name="Bitmap Image" r:id="rId4" imgW="2242800" imgH="4408200" progId="Paint.Picture">
                  <p:embed/>
                </p:oleObj>
              </mc:Choice>
              <mc:Fallback>
                <p:oleObj name="Bitmap Image" r:id="rId4" imgW="2242800" imgH="4408200" progId="Paint.Picture">
                  <p:embed/>
                  <p:pic>
                    <p:nvPicPr>
                      <p:cNvPr id="2050" name="Object 3">
                        <a:hlinkClick r:id="" action="ppaction://ole?verb=0"/>
                        <a:extLst>
                          <a:ext uri="{FF2B5EF4-FFF2-40B4-BE49-F238E27FC236}">
                            <a16:creationId xmlns:a16="http://schemas.microsoft.com/office/drawing/2014/main" xmlns="" id="{E36FC653-2F78-1136-1123-D1D9F987E91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776" y="1600201"/>
                        <a:ext cx="224472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4">
            <a:hlinkClick r:id="" action="ppaction://ole?verb=0"/>
            <a:extLst>
              <a:ext uri="{FF2B5EF4-FFF2-40B4-BE49-F238E27FC236}">
                <a16:creationId xmlns:a16="http://schemas.microsoft.com/office/drawing/2014/main" xmlns="" id="{5BCF3A6D-FE78-5ECE-802B-4A94BEFA00D9}"/>
              </a:ext>
            </a:extLst>
          </p:cNvPr>
          <p:cNvGraphicFramePr>
            <a:graphicFrameLocks/>
          </p:cNvGraphicFramePr>
          <p:nvPr/>
        </p:nvGraphicFramePr>
        <p:xfrm>
          <a:off x="5205414" y="1685925"/>
          <a:ext cx="2090737" cy="4514850"/>
        </p:xfrm>
        <a:graphic>
          <a:graphicData uri="http://schemas.openxmlformats.org/presentationml/2006/ole">
            <mc:AlternateContent xmlns:mc="http://schemas.openxmlformats.org/markup-compatibility/2006">
              <mc:Choice xmlns:v="urn:schemas-microsoft-com:vml" Requires="v">
                <p:oleObj spid="_x0000_s3075" name="Bitmap Image" r:id="rId6" imgW="2089080" imgH="4512960" progId="Paint.Picture">
                  <p:embed/>
                </p:oleObj>
              </mc:Choice>
              <mc:Fallback>
                <p:oleObj name="Bitmap Image" r:id="rId6" imgW="2089080" imgH="4512960" progId="Paint.Picture">
                  <p:embed/>
                  <p:pic>
                    <p:nvPicPr>
                      <p:cNvPr id="2051" name="Object 4">
                        <a:hlinkClick r:id="" action="ppaction://ole?verb=0"/>
                        <a:extLst>
                          <a:ext uri="{FF2B5EF4-FFF2-40B4-BE49-F238E27FC236}">
                            <a16:creationId xmlns:a16="http://schemas.microsoft.com/office/drawing/2014/main" xmlns="" id="{5BCF3A6D-FE78-5ECE-802B-4A94BEFA00D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5414" y="1685925"/>
                        <a:ext cx="2090737"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Line 5">
            <a:extLst>
              <a:ext uri="{FF2B5EF4-FFF2-40B4-BE49-F238E27FC236}">
                <a16:creationId xmlns:a16="http://schemas.microsoft.com/office/drawing/2014/main" xmlns="" id="{B932DC3C-EB44-3E0B-ED3F-EC3267BDA5E5}"/>
              </a:ext>
            </a:extLst>
          </p:cNvPr>
          <p:cNvSpPr>
            <a:spLocks noChangeShapeType="1"/>
          </p:cNvSpPr>
          <p:nvPr/>
        </p:nvSpPr>
        <p:spPr bwMode="auto">
          <a:xfrm>
            <a:off x="2500313" y="5749925"/>
            <a:ext cx="29067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54" name="Line 6">
            <a:extLst>
              <a:ext uri="{FF2B5EF4-FFF2-40B4-BE49-F238E27FC236}">
                <a16:creationId xmlns:a16="http://schemas.microsoft.com/office/drawing/2014/main" xmlns="" id="{72B6D2B0-504B-EA4F-466A-D0249A0E621B}"/>
              </a:ext>
            </a:extLst>
          </p:cNvPr>
          <p:cNvSpPr>
            <a:spLocks noChangeShapeType="1"/>
          </p:cNvSpPr>
          <p:nvPr/>
        </p:nvSpPr>
        <p:spPr bwMode="auto">
          <a:xfrm>
            <a:off x="6083300" y="5749925"/>
            <a:ext cx="35433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55" name="Line 7">
            <a:extLst>
              <a:ext uri="{FF2B5EF4-FFF2-40B4-BE49-F238E27FC236}">
                <a16:creationId xmlns:a16="http://schemas.microsoft.com/office/drawing/2014/main" xmlns="" id="{D2739B4E-AC61-0AE4-B400-48A9A1B61A69}"/>
              </a:ext>
            </a:extLst>
          </p:cNvPr>
          <p:cNvSpPr>
            <a:spLocks noChangeShapeType="1"/>
          </p:cNvSpPr>
          <p:nvPr/>
        </p:nvSpPr>
        <p:spPr bwMode="auto">
          <a:xfrm flipH="1">
            <a:off x="2284413" y="1700213"/>
            <a:ext cx="35036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56" name="Line 8">
            <a:extLst>
              <a:ext uri="{FF2B5EF4-FFF2-40B4-BE49-F238E27FC236}">
                <a16:creationId xmlns:a16="http://schemas.microsoft.com/office/drawing/2014/main" xmlns="" id="{8EF82B78-C3C5-7D7C-174C-A96D534D7CBF}"/>
              </a:ext>
            </a:extLst>
          </p:cNvPr>
          <p:cNvSpPr>
            <a:spLocks noChangeShapeType="1"/>
          </p:cNvSpPr>
          <p:nvPr/>
        </p:nvSpPr>
        <p:spPr bwMode="auto">
          <a:xfrm flipH="1">
            <a:off x="2941639" y="2562225"/>
            <a:ext cx="2435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57" name="Line 9">
            <a:extLst>
              <a:ext uri="{FF2B5EF4-FFF2-40B4-BE49-F238E27FC236}">
                <a16:creationId xmlns:a16="http://schemas.microsoft.com/office/drawing/2014/main" xmlns="" id="{FB3B27D1-D438-053A-DFF8-7CFA5C420B07}"/>
              </a:ext>
            </a:extLst>
          </p:cNvPr>
          <p:cNvSpPr>
            <a:spLocks noChangeShapeType="1"/>
          </p:cNvSpPr>
          <p:nvPr/>
        </p:nvSpPr>
        <p:spPr bwMode="auto">
          <a:xfrm flipH="1">
            <a:off x="3546475" y="3251200"/>
            <a:ext cx="17795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58" name="Line 10">
            <a:extLst>
              <a:ext uri="{FF2B5EF4-FFF2-40B4-BE49-F238E27FC236}">
                <a16:creationId xmlns:a16="http://schemas.microsoft.com/office/drawing/2014/main" xmlns="" id="{51D48E90-13C4-2FDF-063C-3081AE311FF9}"/>
              </a:ext>
            </a:extLst>
          </p:cNvPr>
          <p:cNvSpPr>
            <a:spLocks noChangeShapeType="1"/>
          </p:cNvSpPr>
          <p:nvPr/>
        </p:nvSpPr>
        <p:spPr bwMode="auto">
          <a:xfrm>
            <a:off x="4268789" y="3768725"/>
            <a:ext cx="9302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59" name="Line 11">
            <a:extLst>
              <a:ext uri="{FF2B5EF4-FFF2-40B4-BE49-F238E27FC236}">
                <a16:creationId xmlns:a16="http://schemas.microsoft.com/office/drawing/2014/main" xmlns="" id="{7C405A06-FCE8-D94F-2A49-A406BCA2C5F1}"/>
              </a:ext>
            </a:extLst>
          </p:cNvPr>
          <p:cNvSpPr>
            <a:spLocks noChangeShapeType="1"/>
          </p:cNvSpPr>
          <p:nvPr/>
        </p:nvSpPr>
        <p:spPr bwMode="auto">
          <a:xfrm>
            <a:off x="4762501" y="4629150"/>
            <a:ext cx="6318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60" name="Rectangle 12">
            <a:extLst>
              <a:ext uri="{FF2B5EF4-FFF2-40B4-BE49-F238E27FC236}">
                <a16:creationId xmlns:a16="http://schemas.microsoft.com/office/drawing/2014/main" xmlns="" id="{BA4E71AB-BCB8-F7D4-766C-A542FBEF04A0}"/>
              </a:ext>
            </a:extLst>
          </p:cNvPr>
          <p:cNvSpPr>
            <a:spLocks noChangeArrowheads="1"/>
          </p:cNvSpPr>
          <p:nvPr/>
        </p:nvSpPr>
        <p:spPr bwMode="auto">
          <a:xfrm>
            <a:off x="2386013" y="2371726"/>
            <a:ext cx="39113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3200" b="1">
                <a:latin typeface="Modern" pitchFamily="50"/>
              </a:rPr>
              <a:t>1</a:t>
            </a:r>
          </a:p>
        </p:txBody>
      </p:sp>
      <p:sp>
        <p:nvSpPr>
          <p:cNvPr id="2061" name="Rectangle 13">
            <a:extLst>
              <a:ext uri="{FF2B5EF4-FFF2-40B4-BE49-F238E27FC236}">
                <a16:creationId xmlns:a16="http://schemas.microsoft.com/office/drawing/2014/main" xmlns="" id="{B81861A0-9A18-EB88-6A21-2C89705FC45C}"/>
              </a:ext>
            </a:extLst>
          </p:cNvPr>
          <p:cNvSpPr>
            <a:spLocks noChangeArrowheads="1"/>
          </p:cNvSpPr>
          <p:nvPr/>
        </p:nvSpPr>
        <p:spPr bwMode="auto">
          <a:xfrm>
            <a:off x="3043238" y="3233739"/>
            <a:ext cx="39113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3200" b="1">
                <a:latin typeface="Modern" pitchFamily="50"/>
              </a:rPr>
              <a:t>2</a:t>
            </a:r>
          </a:p>
        </p:txBody>
      </p:sp>
      <p:sp>
        <p:nvSpPr>
          <p:cNvPr id="2062" name="Rectangle 14">
            <a:extLst>
              <a:ext uri="{FF2B5EF4-FFF2-40B4-BE49-F238E27FC236}">
                <a16:creationId xmlns:a16="http://schemas.microsoft.com/office/drawing/2014/main" xmlns="" id="{4FCDC8B1-DD0E-BCB0-5216-FD4DAA9C979C}"/>
              </a:ext>
            </a:extLst>
          </p:cNvPr>
          <p:cNvSpPr>
            <a:spLocks noChangeArrowheads="1"/>
          </p:cNvSpPr>
          <p:nvPr/>
        </p:nvSpPr>
        <p:spPr bwMode="auto">
          <a:xfrm>
            <a:off x="3617913" y="3922713"/>
            <a:ext cx="52705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3200" b="1">
                <a:latin typeface="Modern" pitchFamily="50"/>
              </a:rPr>
              <a:t>3</a:t>
            </a:r>
          </a:p>
        </p:txBody>
      </p:sp>
      <p:sp>
        <p:nvSpPr>
          <p:cNvPr id="2063" name="Rectangle 15">
            <a:extLst>
              <a:ext uri="{FF2B5EF4-FFF2-40B4-BE49-F238E27FC236}">
                <a16:creationId xmlns:a16="http://schemas.microsoft.com/office/drawing/2014/main" xmlns="" id="{AF92551C-065E-7F8F-37CA-4F6D5522C3ED}"/>
              </a:ext>
            </a:extLst>
          </p:cNvPr>
          <p:cNvSpPr>
            <a:spLocks noChangeArrowheads="1"/>
          </p:cNvSpPr>
          <p:nvPr/>
        </p:nvSpPr>
        <p:spPr bwMode="auto">
          <a:xfrm>
            <a:off x="4151313" y="4440239"/>
            <a:ext cx="39113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3200" b="1">
                <a:latin typeface="Modern" pitchFamily="50"/>
              </a:rPr>
              <a:t>4</a:t>
            </a:r>
          </a:p>
        </p:txBody>
      </p:sp>
      <p:sp>
        <p:nvSpPr>
          <p:cNvPr id="2064" name="Rectangle 16">
            <a:extLst>
              <a:ext uri="{FF2B5EF4-FFF2-40B4-BE49-F238E27FC236}">
                <a16:creationId xmlns:a16="http://schemas.microsoft.com/office/drawing/2014/main" xmlns="" id="{E93BB88E-A19D-250E-A89C-56097EF12118}"/>
              </a:ext>
            </a:extLst>
          </p:cNvPr>
          <p:cNvSpPr>
            <a:spLocks noChangeArrowheads="1"/>
          </p:cNvSpPr>
          <p:nvPr/>
        </p:nvSpPr>
        <p:spPr bwMode="auto">
          <a:xfrm>
            <a:off x="4645025" y="4956176"/>
            <a:ext cx="39113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3200" b="1">
                <a:latin typeface="Modern" pitchFamily="50"/>
              </a:rPr>
              <a:t>5</a:t>
            </a:r>
          </a:p>
        </p:txBody>
      </p:sp>
      <p:sp>
        <p:nvSpPr>
          <p:cNvPr id="2065" name="Rectangle 17">
            <a:extLst>
              <a:ext uri="{FF2B5EF4-FFF2-40B4-BE49-F238E27FC236}">
                <a16:creationId xmlns:a16="http://schemas.microsoft.com/office/drawing/2014/main" xmlns="" id="{93AF3128-A1A8-5131-9D1E-5BC27D85B3B9}"/>
              </a:ext>
            </a:extLst>
          </p:cNvPr>
          <p:cNvSpPr>
            <a:spLocks noChangeArrowheads="1"/>
          </p:cNvSpPr>
          <p:nvPr/>
        </p:nvSpPr>
        <p:spPr bwMode="auto">
          <a:xfrm>
            <a:off x="6773863" y="3663951"/>
            <a:ext cx="39113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3200" b="1">
                <a:latin typeface="Modern" pitchFamily="50"/>
              </a:rPr>
              <a:t>7</a:t>
            </a:r>
          </a:p>
        </p:txBody>
      </p:sp>
      <p:sp>
        <p:nvSpPr>
          <p:cNvPr id="2066" name="Rectangle 18">
            <a:extLst>
              <a:ext uri="{FF2B5EF4-FFF2-40B4-BE49-F238E27FC236}">
                <a16:creationId xmlns:a16="http://schemas.microsoft.com/office/drawing/2014/main" xmlns="" id="{C44C5C62-056E-9FF8-FB4C-F1B32C46A587}"/>
              </a:ext>
            </a:extLst>
          </p:cNvPr>
          <p:cNvSpPr>
            <a:spLocks noChangeArrowheads="1"/>
          </p:cNvSpPr>
          <p:nvPr/>
        </p:nvSpPr>
        <p:spPr bwMode="auto">
          <a:xfrm>
            <a:off x="7267575" y="4956176"/>
            <a:ext cx="39113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3200" b="1">
                <a:latin typeface="Modern" pitchFamily="50"/>
              </a:rPr>
              <a:t>6</a:t>
            </a:r>
          </a:p>
        </p:txBody>
      </p:sp>
      <p:sp>
        <p:nvSpPr>
          <p:cNvPr id="2067" name="Line 19">
            <a:extLst>
              <a:ext uri="{FF2B5EF4-FFF2-40B4-BE49-F238E27FC236}">
                <a16:creationId xmlns:a16="http://schemas.microsoft.com/office/drawing/2014/main" xmlns="" id="{6A3E6B20-EF4C-439B-C5CF-EBA9EF62897A}"/>
              </a:ext>
            </a:extLst>
          </p:cNvPr>
          <p:cNvSpPr>
            <a:spLocks noChangeShapeType="1"/>
          </p:cNvSpPr>
          <p:nvPr/>
        </p:nvSpPr>
        <p:spPr bwMode="auto">
          <a:xfrm>
            <a:off x="6978651" y="4370388"/>
            <a:ext cx="17827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68" name="Line 20">
            <a:extLst>
              <a:ext uri="{FF2B5EF4-FFF2-40B4-BE49-F238E27FC236}">
                <a16:creationId xmlns:a16="http://schemas.microsoft.com/office/drawing/2014/main" xmlns="" id="{FAB77625-DDDC-6048-A6FF-1780067A9E34}"/>
              </a:ext>
            </a:extLst>
          </p:cNvPr>
          <p:cNvSpPr>
            <a:spLocks noChangeShapeType="1"/>
          </p:cNvSpPr>
          <p:nvPr/>
        </p:nvSpPr>
        <p:spPr bwMode="auto">
          <a:xfrm flipH="1">
            <a:off x="6800851" y="3595688"/>
            <a:ext cx="98901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69" name="Line 21">
            <a:extLst>
              <a:ext uri="{FF2B5EF4-FFF2-40B4-BE49-F238E27FC236}">
                <a16:creationId xmlns:a16="http://schemas.microsoft.com/office/drawing/2014/main" xmlns="" id="{53B65C2C-04D4-52E6-F0AD-09F192728504}"/>
              </a:ext>
            </a:extLst>
          </p:cNvPr>
          <p:cNvSpPr>
            <a:spLocks noChangeShapeType="1"/>
          </p:cNvSpPr>
          <p:nvPr/>
        </p:nvSpPr>
        <p:spPr bwMode="auto">
          <a:xfrm flipV="1">
            <a:off x="2608263" y="1617663"/>
            <a:ext cx="0" cy="8556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0" name="Line 22">
            <a:extLst>
              <a:ext uri="{FF2B5EF4-FFF2-40B4-BE49-F238E27FC236}">
                <a16:creationId xmlns:a16="http://schemas.microsoft.com/office/drawing/2014/main" xmlns="" id="{377D4CCF-8D04-54F3-A5FE-E941F5A77D3F}"/>
              </a:ext>
            </a:extLst>
          </p:cNvPr>
          <p:cNvSpPr>
            <a:spLocks noChangeShapeType="1"/>
          </p:cNvSpPr>
          <p:nvPr/>
        </p:nvSpPr>
        <p:spPr bwMode="auto">
          <a:xfrm flipV="1">
            <a:off x="4414838" y="3686176"/>
            <a:ext cx="0" cy="85566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1" name="Line 23">
            <a:extLst>
              <a:ext uri="{FF2B5EF4-FFF2-40B4-BE49-F238E27FC236}">
                <a16:creationId xmlns:a16="http://schemas.microsoft.com/office/drawing/2014/main" xmlns="" id="{A642081B-05B5-8168-5EE1-992E9685E96F}"/>
              </a:ext>
            </a:extLst>
          </p:cNvPr>
          <p:cNvSpPr>
            <a:spLocks noChangeShapeType="1"/>
          </p:cNvSpPr>
          <p:nvPr/>
        </p:nvSpPr>
        <p:spPr bwMode="auto">
          <a:xfrm flipV="1">
            <a:off x="3265488" y="2479676"/>
            <a:ext cx="0" cy="85566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2" name="Line 24">
            <a:extLst>
              <a:ext uri="{FF2B5EF4-FFF2-40B4-BE49-F238E27FC236}">
                <a16:creationId xmlns:a16="http://schemas.microsoft.com/office/drawing/2014/main" xmlns="" id="{5E30B0F8-690A-1B3B-6D36-0C73D5952603}"/>
              </a:ext>
            </a:extLst>
          </p:cNvPr>
          <p:cNvSpPr>
            <a:spLocks noChangeShapeType="1"/>
          </p:cNvSpPr>
          <p:nvPr/>
        </p:nvSpPr>
        <p:spPr bwMode="auto">
          <a:xfrm flipV="1">
            <a:off x="3840163" y="3168651"/>
            <a:ext cx="0" cy="85566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3" name="Line 25">
            <a:extLst>
              <a:ext uri="{FF2B5EF4-FFF2-40B4-BE49-F238E27FC236}">
                <a16:creationId xmlns:a16="http://schemas.microsoft.com/office/drawing/2014/main" xmlns="" id="{FE846E21-0D06-B579-7D65-4911962C63B1}"/>
              </a:ext>
            </a:extLst>
          </p:cNvPr>
          <p:cNvSpPr>
            <a:spLocks noChangeShapeType="1"/>
          </p:cNvSpPr>
          <p:nvPr/>
        </p:nvSpPr>
        <p:spPr bwMode="auto">
          <a:xfrm flipV="1">
            <a:off x="4867275" y="4546600"/>
            <a:ext cx="0" cy="5984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4" name="Line 26">
            <a:extLst>
              <a:ext uri="{FF2B5EF4-FFF2-40B4-BE49-F238E27FC236}">
                <a16:creationId xmlns:a16="http://schemas.microsoft.com/office/drawing/2014/main" xmlns="" id="{11AB6F95-1849-D65D-B038-E0B0DBC2A59E}"/>
              </a:ext>
            </a:extLst>
          </p:cNvPr>
          <p:cNvSpPr>
            <a:spLocks noChangeShapeType="1"/>
          </p:cNvSpPr>
          <p:nvPr/>
        </p:nvSpPr>
        <p:spPr bwMode="auto">
          <a:xfrm>
            <a:off x="2608263" y="3006725"/>
            <a:ext cx="0" cy="26543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5" name="Line 27">
            <a:extLst>
              <a:ext uri="{FF2B5EF4-FFF2-40B4-BE49-F238E27FC236}">
                <a16:creationId xmlns:a16="http://schemas.microsoft.com/office/drawing/2014/main" xmlns="" id="{94ED2DF7-5B66-42D7-A3B0-EB2AB65FC179}"/>
              </a:ext>
            </a:extLst>
          </p:cNvPr>
          <p:cNvSpPr>
            <a:spLocks noChangeShapeType="1"/>
          </p:cNvSpPr>
          <p:nvPr/>
        </p:nvSpPr>
        <p:spPr bwMode="auto">
          <a:xfrm>
            <a:off x="3265488" y="3868739"/>
            <a:ext cx="0" cy="179228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6" name="Line 28">
            <a:extLst>
              <a:ext uri="{FF2B5EF4-FFF2-40B4-BE49-F238E27FC236}">
                <a16:creationId xmlns:a16="http://schemas.microsoft.com/office/drawing/2014/main" xmlns="" id="{A4455B62-E93E-BD35-35F6-CDA56AA56123}"/>
              </a:ext>
            </a:extLst>
          </p:cNvPr>
          <p:cNvSpPr>
            <a:spLocks noChangeShapeType="1"/>
          </p:cNvSpPr>
          <p:nvPr/>
        </p:nvSpPr>
        <p:spPr bwMode="auto">
          <a:xfrm>
            <a:off x="3860800" y="4557713"/>
            <a:ext cx="0" cy="11033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7" name="Line 29">
            <a:extLst>
              <a:ext uri="{FF2B5EF4-FFF2-40B4-BE49-F238E27FC236}">
                <a16:creationId xmlns:a16="http://schemas.microsoft.com/office/drawing/2014/main" xmlns="" id="{6F754622-B13B-6CA2-B9A8-FD52016D1CF4}"/>
              </a:ext>
            </a:extLst>
          </p:cNvPr>
          <p:cNvSpPr>
            <a:spLocks noChangeShapeType="1"/>
          </p:cNvSpPr>
          <p:nvPr/>
        </p:nvSpPr>
        <p:spPr bwMode="auto">
          <a:xfrm>
            <a:off x="4414838" y="4987925"/>
            <a:ext cx="0" cy="6731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8" name="Line 30">
            <a:extLst>
              <a:ext uri="{FF2B5EF4-FFF2-40B4-BE49-F238E27FC236}">
                <a16:creationId xmlns:a16="http://schemas.microsoft.com/office/drawing/2014/main" xmlns="" id="{91DC172E-0746-960A-2C96-80F8BC1C8503}"/>
              </a:ext>
            </a:extLst>
          </p:cNvPr>
          <p:cNvSpPr>
            <a:spLocks noChangeShapeType="1"/>
          </p:cNvSpPr>
          <p:nvPr/>
        </p:nvSpPr>
        <p:spPr bwMode="auto">
          <a:xfrm>
            <a:off x="4887913" y="5591175"/>
            <a:ext cx="0" cy="69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79" name="Line 31">
            <a:extLst>
              <a:ext uri="{FF2B5EF4-FFF2-40B4-BE49-F238E27FC236}">
                <a16:creationId xmlns:a16="http://schemas.microsoft.com/office/drawing/2014/main" xmlns="" id="{929762AE-35B0-FEE2-1ADA-DC888B879CD7}"/>
              </a:ext>
            </a:extLst>
          </p:cNvPr>
          <p:cNvSpPr>
            <a:spLocks noChangeShapeType="1"/>
          </p:cNvSpPr>
          <p:nvPr/>
        </p:nvSpPr>
        <p:spPr bwMode="auto">
          <a:xfrm flipH="1">
            <a:off x="7437439" y="5591175"/>
            <a:ext cx="187325" cy="69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80" name="Rectangle 32">
            <a:extLst>
              <a:ext uri="{FF2B5EF4-FFF2-40B4-BE49-F238E27FC236}">
                <a16:creationId xmlns:a16="http://schemas.microsoft.com/office/drawing/2014/main" xmlns="" id="{F33A2ED6-9BCA-26D0-E6B4-EF8E0B781DAA}"/>
              </a:ext>
            </a:extLst>
          </p:cNvPr>
          <p:cNvSpPr>
            <a:spLocks noChangeArrowheads="1"/>
          </p:cNvSpPr>
          <p:nvPr/>
        </p:nvSpPr>
        <p:spPr bwMode="auto">
          <a:xfrm>
            <a:off x="7091363" y="3298825"/>
            <a:ext cx="55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6000"/>
              <a:t>{</a:t>
            </a:r>
          </a:p>
        </p:txBody>
      </p:sp>
      <p:sp>
        <p:nvSpPr>
          <p:cNvPr id="2081" name="Line 33">
            <a:extLst>
              <a:ext uri="{FF2B5EF4-FFF2-40B4-BE49-F238E27FC236}">
                <a16:creationId xmlns:a16="http://schemas.microsoft.com/office/drawing/2014/main" xmlns="" id="{F51CAA6E-8C58-83E4-5BAD-112A118EF8E6}"/>
              </a:ext>
            </a:extLst>
          </p:cNvPr>
          <p:cNvSpPr>
            <a:spLocks noChangeShapeType="1"/>
          </p:cNvSpPr>
          <p:nvPr/>
        </p:nvSpPr>
        <p:spPr bwMode="auto">
          <a:xfrm>
            <a:off x="7226300" y="3962400"/>
            <a:ext cx="571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082" name="Line 34">
            <a:extLst>
              <a:ext uri="{FF2B5EF4-FFF2-40B4-BE49-F238E27FC236}">
                <a16:creationId xmlns:a16="http://schemas.microsoft.com/office/drawing/2014/main" xmlns="" id="{C9719FF1-440A-BED8-DC34-930A15D0683E}"/>
              </a:ext>
            </a:extLst>
          </p:cNvPr>
          <p:cNvSpPr>
            <a:spLocks noChangeShapeType="1"/>
          </p:cNvSpPr>
          <p:nvPr/>
        </p:nvSpPr>
        <p:spPr bwMode="auto">
          <a:xfrm flipV="1">
            <a:off x="7494588" y="4286250"/>
            <a:ext cx="0" cy="8572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11A41-FBEC-5E45-0C7E-82DD62681D1C}"/>
              </a:ext>
            </a:extLst>
          </p:cNvPr>
          <p:cNvSpPr>
            <a:spLocks noGrp="1"/>
          </p:cNvSpPr>
          <p:nvPr>
            <p:ph type="title"/>
          </p:nvPr>
        </p:nvSpPr>
        <p:spPr>
          <a:xfrm>
            <a:off x="304800" y="365125"/>
            <a:ext cx="11677650" cy="1325563"/>
          </a:xfrm>
        </p:spPr>
        <p:txBody>
          <a:bodyPr/>
          <a:lstStyle/>
          <a:p>
            <a:r>
              <a:rPr lang="en-GB" dirty="0"/>
              <a:t>Domestic Storage Room – Edinburgh Community</a:t>
            </a:r>
          </a:p>
        </p:txBody>
      </p:sp>
      <p:pic>
        <p:nvPicPr>
          <p:cNvPr id="11266" name="Picture 2" descr="Image preview">
            <a:extLst>
              <a:ext uri="{FF2B5EF4-FFF2-40B4-BE49-F238E27FC236}">
                <a16:creationId xmlns:a16="http://schemas.microsoft.com/office/drawing/2014/main" xmlns="" id="{8D6F1837-4747-2890-607D-AF8D195B68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825" y="1981199"/>
            <a:ext cx="3321844"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30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624" y="327056"/>
            <a:ext cx="8640960" cy="857250"/>
          </a:xfrm>
        </p:spPr>
        <p:txBody>
          <a:bodyPr>
            <a:noAutofit/>
          </a:bodyPr>
          <a:lstStyle/>
          <a:p>
            <a:pPr algn="ctr">
              <a:defRPr/>
            </a:pPr>
            <a:r>
              <a:rPr lang="en-GB" sz="4000" dirty="0">
                <a:latin typeface="+mn-lt"/>
              </a:rPr>
              <a:t>Importance of Ergonomics / Human Factors at concept design stage </a:t>
            </a:r>
            <a:endParaRPr lang="en-US" sz="4000" dirty="0">
              <a:latin typeface="+mn-lt"/>
            </a:endParaRPr>
          </a:p>
        </p:txBody>
      </p:sp>
      <p:sp>
        <p:nvSpPr>
          <p:cNvPr id="5" name="Curved Right Arrow 4"/>
          <p:cNvSpPr/>
          <p:nvPr/>
        </p:nvSpPr>
        <p:spPr>
          <a:xfrm rot="18110221">
            <a:off x="5832874" y="2071690"/>
            <a:ext cx="335756" cy="4136231"/>
          </a:xfrm>
          <a:prstGeom prst="curvedRightArrow">
            <a:avLst>
              <a:gd name="adj1" fmla="val 25000"/>
              <a:gd name="adj2" fmla="val 82239"/>
              <a:gd name="adj3" fmla="val 2036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cxnSp>
        <p:nvCxnSpPr>
          <p:cNvPr id="8" name="Straight Connector 7"/>
          <p:cNvCxnSpPr/>
          <p:nvPr/>
        </p:nvCxnSpPr>
        <p:spPr>
          <a:xfrm>
            <a:off x="3557588" y="2349103"/>
            <a:ext cx="0" cy="2937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68404" y="2511029"/>
            <a:ext cx="0" cy="277534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40054" y="2511029"/>
            <a:ext cx="0" cy="277534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773591" y="2511029"/>
            <a:ext cx="0" cy="277534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Curved Right Arrow 16"/>
          <p:cNvSpPr/>
          <p:nvPr/>
        </p:nvSpPr>
        <p:spPr>
          <a:xfrm rot="14225322">
            <a:off x="5991226" y="2141937"/>
            <a:ext cx="335756" cy="4136231"/>
          </a:xfrm>
          <a:prstGeom prst="curvedRightArrow">
            <a:avLst>
              <a:gd name="adj1" fmla="val 25000"/>
              <a:gd name="adj2" fmla="val 82239"/>
              <a:gd name="adj3" fmla="val 2036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sp>
        <p:nvSpPr>
          <p:cNvPr id="13321" name="TextBox 17"/>
          <p:cNvSpPr txBox="1">
            <a:spLocks noChangeArrowheads="1"/>
          </p:cNvSpPr>
          <p:nvPr/>
        </p:nvSpPr>
        <p:spPr bwMode="auto">
          <a:xfrm>
            <a:off x="3977545" y="5373293"/>
            <a:ext cx="816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1800" dirty="0">
                <a:latin typeface="+mn-lt"/>
              </a:rPr>
              <a:t>Design</a:t>
            </a:r>
          </a:p>
          <a:p>
            <a:pPr algn="ctr">
              <a:spcBef>
                <a:spcPct val="0"/>
              </a:spcBef>
              <a:buFontTx/>
              <a:buNone/>
            </a:pPr>
            <a:r>
              <a:rPr lang="en-GB" altLang="en-US" sz="1800" dirty="0">
                <a:latin typeface="+mn-lt"/>
              </a:rPr>
              <a:t>Phase</a:t>
            </a:r>
            <a:endParaRPr lang="en-US" altLang="en-US" sz="1800" dirty="0">
              <a:latin typeface="+mn-lt"/>
            </a:endParaRPr>
          </a:p>
        </p:txBody>
      </p:sp>
      <p:sp>
        <p:nvSpPr>
          <p:cNvPr id="13322" name="Rectangle 18"/>
          <p:cNvSpPr>
            <a:spLocks noChangeArrowheads="1"/>
          </p:cNvSpPr>
          <p:nvPr/>
        </p:nvSpPr>
        <p:spPr bwMode="auto">
          <a:xfrm>
            <a:off x="5339916" y="5373293"/>
            <a:ext cx="15661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1800" dirty="0">
                <a:latin typeface="+mn-lt"/>
              </a:rPr>
              <a:t>Manufacturing Planning</a:t>
            </a:r>
            <a:endParaRPr lang="en-US" altLang="en-US" sz="1800" dirty="0">
              <a:latin typeface="+mn-lt"/>
            </a:endParaRPr>
          </a:p>
        </p:txBody>
      </p:sp>
      <p:sp>
        <p:nvSpPr>
          <p:cNvPr id="13323" name="TextBox 19"/>
          <p:cNvSpPr txBox="1">
            <a:spLocks noChangeArrowheads="1"/>
          </p:cNvSpPr>
          <p:nvPr/>
        </p:nvSpPr>
        <p:spPr bwMode="auto">
          <a:xfrm>
            <a:off x="6930775" y="5373293"/>
            <a:ext cx="1638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1800" dirty="0">
                <a:latin typeface="+mn-lt"/>
              </a:rPr>
              <a:t>Existing</a:t>
            </a:r>
          </a:p>
          <a:p>
            <a:pPr algn="ctr">
              <a:spcBef>
                <a:spcPct val="0"/>
              </a:spcBef>
              <a:buFontTx/>
              <a:buNone/>
            </a:pPr>
            <a:r>
              <a:rPr lang="en-GB" altLang="en-US" sz="1800" dirty="0">
                <a:latin typeface="+mn-lt"/>
              </a:rPr>
              <a:t>Layout / Design</a:t>
            </a:r>
            <a:endParaRPr lang="en-US" altLang="en-US" sz="1800" dirty="0">
              <a:latin typeface="+mn-lt"/>
            </a:endParaRPr>
          </a:p>
        </p:txBody>
      </p:sp>
      <p:cxnSp>
        <p:nvCxnSpPr>
          <p:cNvPr id="24" name="Straight Arrow Connector 23"/>
          <p:cNvCxnSpPr/>
          <p:nvPr/>
        </p:nvCxnSpPr>
        <p:spPr>
          <a:xfrm>
            <a:off x="3557587" y="5286375"/>
            <a:ext cx="480655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5" name="TextBox 24"/>
          <p:cNvSpPr txBox="1">
            <a:spLocks noChangeArrowheads="1"/>
          </p:cNvSpPr>
          <p:nvPr/>
        </p:nvSpPr>
        <p:spPr bwMode="auto">
          <a:xfrm>
            <a:off x="8526068" y="5147073"/>
            <a:ext cx="649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1800" dirty="0">
                <a:latin typeface="+mn-lt"/>
              </a:rPr>
              <a:t>Time</a:t>
            </a:r>
            <a:endParaRPr lang="en-US" altLang="en-US" sz="1800" dirty="0">
              <a:latin typeface="+mn-lt"/>
            </a:endParaRPr>
          </a:p>
        </p:txBody>
      </p:sp>
      <p:sp>
        <p:nvSpPr>
          <p:cNvPr id="13326" name="TextBox 25"/>
          <p:cNvSpPr txBox="1">
            <a:spLocks noChangeArrowheads="1"/>
          </p:cNvSpPr>
          <p:nvPr/>
        </p:nvSpPr>
        <p:spPr bwMode="auto">
          <a:xfrm>
            <a:off x="3802398" y="1872522"/>
            <a:ext cx="1058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1800" dirty="0">
                <a:latin typeface="+mn-lt"/>
              </a:rPr>
              <a:t>Ability to</a:t>
            </a:r>
          </a:p>
          <a:p>
            <a:pPr algn="ctr">
              <a:spcBef>
                <a:spcPct val="0"/>
              </a:spcBef>
              <a:buFontTx/>
              <a:buNone/>
            </a:pPr>
            <a:r>
              <a:rPr lang="en-GB" altLang="en-US" sz="1800" dirty="0">
                <a:latin typeface="+mn-lt"/>
              </a:rPr>
              <a:t>Influence</a:t>
            </a:r>
            <a:endParaRPr lang="en-US" altLang="en-US" sz="1800" dirty="0">
              <a:latin typeface="+mn-lt"/>
            </a:endParaRPr>
          </a:p>
        </p:txBody>
      </p:sp>
      <p:sp>
        <p:nvSpPr>
          <p:cNvPr id="13327" name="TextBox 27"/>
          <p:cNvSpPr txBox="1">
            <a:spLocks noChangeArrowheads="1"/>
          </p:cNvSpPr>
          <p:nvPr/>
        </p:nvSpPr>
        <p:spPr bwMode="auto">
          <a:xfrm>
            <a:off x="6965109" y="1897982"/>
            <a:ext cx="15693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1800" dirty="0">
                <a:latin typeface="+mn-lt"/>
              </a:rPr>
              <a:t>Cost of </a:t>
            </a:r>
          </a:p>
          <a:p>
            <a:pPr algn="ctr">
              <a:spcBef>
                <a:spcPct val="0"/>
              </a:spcBef>
              <a:buFontTx/>
              <a:buNone/>
            </a:pPr>
            <a:r>
              <a:rPr lang="en-GB" altLang="en-US" sz="1800" dirty="0">
                <a:latin typeface="+mn-lt"/>
              </a:rPr>
              <a:t>Design Change</a:t>
            </a:r>
            <a:endParaRPr lang="en-US" altLang="en-US" sz="1800" dirty="0">
              <a:latin typeface="+mn-lt"/>
            </a:endParaRPr>
          </a:p>
        </p:txBody>
      </p:sp>
    </p:spTree>
    <p:extLst>
      <p:ext uri="{BB962C8B-B14F-4D97-AF65-F5344CB8AC3E}">
        <p14:creationId xmlns:p14="http://schemas.microsoft.com/office/powerpoint/2010/main" val="3635362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4BC93B-3C3D-48C4-A5B7-2264854893B3}"/>
              </a:ext>
            </a:extLst>
          </p:cNvPr>
          <p:cNvSpPr>
            <a:spLocks noGrp="1"/>
          </p:cNvSpPr>
          <p:nvPr>
            <p:ph type="title"/>
          </p:nvPr>
        </p:nvSpPr>
        <p:spPr>
          <a:xfrm>
            <a:off x="2152650" y="260648"/>
            <a:ext cx="7886700" cy="759618"/>
          </a:xfrm>
        </p:spPr>
        <p:txBody>
          <a:bodyPr/>
          <a:lstStyle/>
          <a:p>
            <a:pPr algn="ctr"/>
            <a:r>
              <a:rPr lang="en-GB" dirty="0">
                <a:latin typeface="+mn-lt"/>
              </a:rPr>
              <a:t>Industrial Exoskeleton Devices</a:t>
            </a:r>
          </a:p>
        </p:txBody>
      </p:sp>
      <p:pic>
        <p:nvPicPr>
          <p:cNvPr id="3" name="Picture 2">
            <a:extLst>
              <a:ext uri="{FF2B5EF4-FFF2-40B4-BE49-F238E27FC236}">
                <a16:creationId xmlns:a16="http://schemas.microsoft.com/office/drawing/2014/main" xmlns="" id="{637D7F0F-6244-4034-B073-616DA32A03D5}"/>
              </a:ext>
            </a:extLst>
          </p:cNvPr>
          <p:cNvPicPr>
            <a:picLocks noChangeAspect="1"/>
          </p:cNvPicPr>
          <p:nvPr/>
        </p:nvPicPr>
        <p:blipFill>
          <a:blip r:embed="rId2"/>
          <a:stretch>
            <a:fillRect/>
          </a:stretch>
        </p:blipFill>
        <p:spPr>
          <a:xfrm>
            <a:off x="2636540" y="1124744"/>
            <a:ext cx="6918920" cy="5172872"/>
          </a:xfrm>
          <a:prstGeom prst="rect">
            <a:avLst/>
          </a:prstGeom>
          <a:ln>
            <a:solidFill>
              <a:schemeClr val="tx1"/>
            </a:solidFill>
          </a:ln>
        </p:spPr>
      </p:pic>
    </p:spTree>
    <p:extLst>
      <p:ext uri="{BB962C8B-B14F-4D97-AF65-F5344CB8AC3E}">
        <p14:creationId xmlns:p14="http://schemas.microsoft.com/office/powerpoint/2010/main" val="808056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580B0-CC75-4273-90EE-2B25E426CFB9}"/>
              </a:ext>
            </a:extLst>
          </p:cNvPr>
          <p:cNvSpPr>
            <a:spLocks noGrp="1"/>
          </p:cNvSpPr>
          <p:nvPr>
            <p:ph type="title"/>
          </p:nvPr>
        </p:nvSpPr>
        <p:spPr>
          <a:xfrm>
            <a:off x="2152650" y="188640"/>
            <a:ext cx="7886700" cy="759618"/>
          </a:xfrm>
        </p:spPr>
        <p:txBody>
          <a:bodyPr>
            <a:normAutofit/>
          </a:bodyPr>
          <a:lstStyle/>
          <a:p>
            <a:pPr algn="ctr"/>
            <a:r>
              <a:rPr lang="en-GB" sz="3600" dirty="0">
                <a:latin typeface="+mn-lt"/>
              </a:rPr>
              <a:t>Recent Exoskeleton Articles</a:t>
            </a:r>
          </a:p>
        </p:txBody>
      </p:sp>
      <p:sp>
        <p:nvSpPr>
          <p:cNvPr id="3" name="Content Placeholder 2">
            <a:extLst>
              <a:ext uri="{FF2B5EF4-FFF2-40B4-BE49-F238E27FC236}">
                <a16:creationId xmlns:a16="http://schemas.microsoft.com/office/drawing/2014/main" xmlns="" id="{9A582A82-F1DB-4DE0-8AA8-2119A975FBB7}"/>
              </a:ext>
            </a:extLst>
          </p:cNvPr>
          <p:cNvSpPr>
            <a:spLocks noGrp="1"/>
          </p:cNvSpPr>
          <p:nvPr>
            <p:ph idx="1"/>
          </p:nvPr>
        </p:nvSpPr>
        <p:spPr>
          <a:xfrm>
            <a:off x="1847528" y="1196752"/>
            <a:ext cx="8568952" cy="5400600"/>
          </a:xfrm>
        </p:spPr>
        <p:txBody>
          <a:bodyPr>
            <a:normAutofit lnSpcReduction="10000"/>
          </a:bodyPr>
          <a:lstStyle/>
          <a:p>
            <a:r>
              <a:rPr lang="en-US" dirty="0">
                <a:hlinkClick r:id="rId2"/>
              </a:rPr>
              <a:t>https://www.bbc.co.uk/news/technology-44628872</a:t>
            </a:r>
            <a:endParaRPr lang="en-US" dirty="0"/>
          </a:p>
          <a:p>
            <a:r>
              <a:rPr lang="en-US" u="sng" dirty="0">
                <a:hlinkClick r:id="rId3"/>
              </a:rPr>
              <a:t>https://www.cyberdyne.jp/english/</a:t>
            </a:r>
            <a:endParaRPr lang="en-GB" dirty="0"/>
          </a:p>
          <a:p>
            <a:pPr marL="0" indent="0">
              <a:buNone/>
            </a:pPr>
            <a:endParaRPr lang="en-GB" dirty="0"/>
          </a:p>
          <a:p>
            <a:pPr marL="0" indent="0">
              <a:buNone/>
            </a:pPr>
            <a:r>
              <a:rPr lang="en-GB" dirty="0"/>
              <a:t>Current Picture</a:t>
            </a:r>
          </a:p>
          <a:p>
            <a:pPr marL="0" indent="0">
              <a:buNone/>
            </a:pPr>
            <a:r>
              <a:rPr lang="en-US" dirty="0"/>
              <a:t>Exoskeleton devices </a:t>
            </a:r>
            <a:r>
              <a:rPr lang="en-US" u="sng" dirty="0"/>
              <a:t>combine</a:t>
            </a:r>
            <a:r>
              <a:rPr lang="en-US" dirty="0"/>
              <a:t> increased worker’s strength capability with decreased risks associated with musculoskeletal disorders but;</a:t>
            </a:r>
          </a:p>
          <a:p>
            <a:r>
              <a:rPr lang="en-US" dirty="0"/>
              <a:t>upper limb exoskeleton system increases both muscle and joint loading on the lower back</a:t>
            </a:r>
            <a:endParaRPr lang="en-GB" dirty="0"/>
          </a:p>
          <a:p>
            <a:r>
              <a:rPr lang="en-US" dirty="0"/>
              <a:t>Need to consider whole person – physical demands can be reduced but what about mental side – workers still need to think, process information and make decisions</a:t>
            </a:r>
            <a:endParaRPr lang="en-GB" dirty="0"/>
          </a:p>
        </p:txBody>
      </p:sp>
    </p:spTree>
    <p:extLst>
      <p:ext uri="{BB962C8B-B14F-4D97-AF65-F5344CB8AC3E}">
        <p14:creationId xmlns:p14="http://schemas.microsoft.com/office/powerpoint/2010/main" val="1949358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987" name="Group 259">
            <a:extLst>
              <a:ext uri="{FF2B5EF4-FFF2-40B4-BE49-F238E27FC236}">
                <a16:creationId xmlns:a16="http://schemas.microsoft.com/office/drawing/2014/main" xmlns="" id="{F1EDE97D-FE55-ACE0-99FD-83CACABEA813}"/>
              </a:ext>
            </a:extLst>
          </p:cNvPr>
          <p:cNvGraphicFramePr>
            <a:graphicFrameLocks noGrp="1"/>
          </p:cNvGraphicFramePr>
          <p:nvPr/>
        </p:nvGraphicFramePr>
        <p:xfrm>
          <a:off x="1676400" y="2133601"/>
          <a:ext cx="8763000" cy="4351339"/>
        </p:xfrm>
        <a:graphic>
          <a:graphicData uri="http://schemas.openxmlformats.org/drawingml/2006/table">
            <a:tbl>
              <a:tblPr/>
              <a:tblGrid>
                <a:gridCol w="2190750">
                  <a:extLst>
                    <a:ext uri="{9D8B030D-6E8A-4147-A177-3AD203B41FA5}">
                      <a16:colId xmlns:a16="http://schemas.microsoft.com/office/drawing/2014/main" xmlns="" val="2118365754"/>
                    </a:ext>
                  </a:extLst>
                </a:gridCol>
                <a:gridCol w="2190750">
                  <a:extLst>
                    <a:ext uri="{9D8B030D-6E8A-4147-A177-3AD203B41FA5}">
                      <a16:colId xmlns:a16="http://schemas.microsoft.com/office/drawing/2014/main" xmlns="" val="1942967613"/>
                    </a:ext>
                  </a:extLst>
                </a:gridCol>
                <a:gridCol w="2190750">
                  <a:extLst>
                    <a:ext uri="{9D8B030D-6E8A-4147-A177-3AD203B41FA5}">
                      <a16:colId xmlns:a16="http://schemas.microsoft.com/office/drawing/2014/main" xmlns="" val="2590045983"/>
                    </a:ext>
                  </a:extLst>
                </a:gridCol>
                <a:gridCol w="2190750">
                  <a:extLst>
                    <a:ext uri="{9D8B030D-6E8A-4147-A177-3AD203B41FA5}">
                      <a16:colId xmlns:a16="http://schemas.microsoft.com/office/drawing/2014/main" xmlns="" val="2794498319"/>
                    </a:ext>
                  </a:extLst>
                </a:gridCol>
              </a:tblGrid>
              <a:tr h="5334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1" i="0" u="none" strike="noStrike" cap="none" normalizeH="0" baseline="0">
                          <a:ln>
                            <a:noFill/>
                          </a:ln>
                          <a:solidFill>
                            <a:schemeClr val="tx1"/>
                          </a:solidFill>
                          <a:effectLst/>
                          <a:latin typeface="Times New Roman" panose="02020603050405020304" pitchFamily="18" charset="0"/>
                        </a:rPr>
                        <a:t>Disease</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1" i="0" u="none" strike="noStrike" cap="none" normalizeH="0" baseline="0">
                          <a:ln>
                            <a:noFill/>
                          </a:ln>
                          <a:solidFill>
                            <a:schemeClr val="tx1"/>
                          </a:solidFill>
                          <a:effectLst/>
                          <a:latin typeface="Times New Roman" panose="02020603050405020304" pitchFamily="18" charset="0"/>
                        </a:rPr>
                        <a:t>Prevalence Estimate (1000s)</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202045405"/>
                  </a:ext>
                </a:extLst>
              </a:tr>
              <a:tr h="5334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1" i="0" u="none" strike="noStrike" cap="none" normalizeH="0" baseline="0">
                          <a:ln>
                            <a:noFill/>
                          </a:ln>
                          <a:solidFill>
                            <a:schemeClr val="tx1"/>
                          </a:solidFill>
                          <a:effectLst/>
                          <a:latin typeface="Times New Roman" panose="02020603050405020304" pitchFamily="18" charset="0"/>
                        </a:rPr>
                        <a:t>1995</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1" i="0" u="none" strike="noStrike" cap="none" normalizeH="0" baseline="0">
                          <a:ln>
                            <a:noFill/>
                          </a:ln>
                          <a:solidFill>
                            <a:schemeClr val="tx1"/>
                          </a:solidFill>
                          <a:effectLst/>
                          <a:latin typeface="Times New Roman" panose="02020603050405020304" pitchFamily="18" charset="0"/>
                        </a:rPr>
                        <a:t>1998/1999</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1" i="0" u="none" strike="noStrike" cap="none" normalizeH="0" baseline="0">
                          <a:ln>
                            <a:noFill/>
                          </a:ln>
                          <a:solidFill>
                            <a:schemeClr val="tx1"/>
                          </a:solidFill>
                          <a:effectLst/>
                          <a:latin typeface="Times New Roman" panose="02020603050405020304" pitchFamily="18" charset="0"/>
                        </a:rPr>
                        <a:t>2001/2002</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286826474"/>
                  </a:ext>
                </a:extLst>
              </a:tr>
              <a:tr h="912813">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1800" b="1" i="0" u="none" strike="noStrike" cap="none" normalizeH="0" baseline="0">
                          <a:ln>
                            <a:noFill/>
                          </a:ln>
                          <a:solidFill>
                            <a:schemeClr val="tx1"/>
                          </a:solidFill>
                          <a:effectLst/>
                          <a:latin typeface="Times New Roman" panose="02020603050405020304" pitchFamily="18" charset="0"/>
                        </a:rPr>
                        <a:t>Musculoskeletal Disorders (including manual handling)</a:t>
                      </a:r>
                      <a:endParaRPr kumimoji="0" lang="en-US" altLang="en-US" sz="18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980</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562</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632</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2144382505"/>
                  </a:ext>
                </a:extLst>
              </a:tr>
              <a:tr h="5334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1600" b="1" i="0" u="none" strike="noStrike" cap="none" normalizeH="0" baseline="0">
                          <a:ln>
                            <a:noFill/>
                          </a:ln>
                          <a:solidFill>
                            <a:schemeClr val="tx1"/>
                          </a:solidFill>
                          <a:effectLst/>
                          <a:latin typeface="Times New Roman" panose="02020603050405020304" pitchFamily="18" charset="0"/>
                        </a:rPr>
                        <a:t>Stress / Depression</a:t>
                      </a:r>
                      <a:endParaRPr kumimoji="0" lang="en-US" altLang="en-US" sz="16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284</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467</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495</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503075928"/>
                  </a:ext>
                </a:extLst>
              </a:tr>
              <a:tr h="608013">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1600" b="1" i="0" u="none" strike="noStrike" cap="none" normalizeH="0" baseline="0">
                          <a:ln>
                            <a:noFill/>
                          </a:ln>
                          <a:solidFill>
                            <a:schemeClr val="tx1"/>
                          </a:solidFill>
                          <a:effectLst/>
                          <a:latin typeface="Times New Roman" panose="02020603050405020304" pitchFamily="18" charset="0"/>
                        </a:rPr>
                        <a:t>Breathing or Lung Problems</a:t>
                      </a:r>
                      <a:endParaRPr kumimoji="0" lang="en-US" altLang="en-US" sz="16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108</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52</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58</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21849316"/>
                  </a:ext>
                </a:extLst>
              </a:tr>
              <a:tr h="687388">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1600" b="1" i="0" u="none" strike="noStrike" cap="none" normalizeH="0" baseline="0">
                          <a:ln>
                            <a:noFill/>
                          </a:ln>
                          <a:solidFill>
                            <a:schemeClr val="tx1"/>
                          </a:solidFill>
                          <a:effectLst/>
                          <a:latin typeface="Times New Roman" panose="02020603050405020304" pitchFamily="18" charset="0"/>
                        </a:rPr>
                        <a:t>Skin Problems</a:t>
                      </a:r>
                      <a:endParaRPr kumimoji="0" lang="en-US" altLang="en-US" sz="16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61</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30</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30</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44559765"/>
                  </a:ext>
                </a:extLst>
              </a:tr>
              <a:tr h="541338">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1600" b="1" i="0" u="none" strike="noStrike" cap="none" normalizeH="0" baseline="0">
                          <a:ln>
                            <a:noFill/>
                          </a:ln>
                          <a:solidFill>
                            <a:schemeClr val="tx1"/>
                          </a:solidFill>
                          <a:effectLst/>
                          <a:latin typeface="Times New Roman" panose="02020603050405020304" pitchFamily="18" charset="0"/>
                        </a:rPr>
                        <a:t>Hearing Problems</a:t>
                      </a:r>
                      <a:endParaRPr kumimoji="0" lang="en-US" altLang="en-US" sz="16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44</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20</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21</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027282280"/>
                  </a:ext>
                </a:extLst>
              </a:tr>
            </a:tbl>
          </a:graphicData>
        </a:graphic>
      </p:graphicFrame>
      <p:sp>
        <p:nvSpPr>
          <p:cNvPr id="73976" name="Rectangle 248">
            <a:extLst>
              <a:ext uri="{FF2B5EF4-FFF2-40B4-BE49-F238E27FC236}">
                <a16:creationId xmlns:a16="http://schemas.microsoft.com/office/drawing/2014/main" xmlns="" id="{2ACBB09E-0979-5E24-E46D-AF51E0A7AB6B}"/>
              </a:ext>
            </a:extLst>
          </p:cNvPr>
          <p:cNvSpPr>
            <a:spLocks noGrp="1" noChangeArrowheads="1"/>
          </p:cNvSpPr>
          <p:nvPr>
            <p:ph type="title"/>
          </p:nvPr>
        </p:nvSpPr>
        <p:spPr>
          <a:xfrm>
            <a:off x="1981200" y="381000"/>
            <a:ext cx="8153400" cy="1524000"/>
          </a:xfrm>
        </p:spPr>
        <p:txBody>
          <a:bodyPr>
            <a:normAutofit fontScale="90000"/>
          </a:bodyPr>
          <a:lstStyle/>
          <a:p>
            <a:r>
              <a:rPr lang="en-GB" altLang="en-US" sz="2800"/>
              <a:t>Estimated 12 month prevalence of self-reported work</a:t>
            </a:r>
            <a:br>
              <a:rPr lang="en-GB" altLang="en-US" sz="2800"/>
            </a:br>
            <a:r>
              <a:rPr lang="en-GB" altLang="en-US" sz="2800"/>
              <a:t>related illnesses by disease (Hodgson et al 1998,</a:t>
            </a:r>
            <a:br>
              <a:rPr lang="en-GB" altLang="en-US" sz="2800"/>
            </a:br>
            <a:r>
              <a:rPr lang="en-GB" altLang="en-US" sz="2800"/>
              <a:t>Jones et al 2000 and 2002)</a:t>
            </a:r>
            <a:br>
              <a:rPr lang="en-GB" altLang="en-US" sz="2800"/>
            </a:br>
            <a:endParaRPr lang="en-US" altLang="en-US"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xmlns="" id="{61798265-4125-3106-18E0-B6E9051C2823}"/>
              </a:ext>
            </a:extLst>
          </p:cNvPr>
          <p:cNvSpPr>
            <a:spLocks noGrp="1" noChangeArrowheads="1"/>
          </p:cNvSpPr>
          <p:nvPr>
            <p:ph type="title"/>
          </p:nvPr>
        </p:nvSpPr>
        <p:spPr>
          <a:xfrm>
            <a:off x="2209800" y="228600"/>
            <a:ext cx="7772400" cy="1143000"/>
          </a:xfrm>
        </p:spPr>
        <p:txBody>
          <a:bodyPr/>
          <a:lstStyle/>
          <a:p>
            <a:r>
              <a:rPr lang="en-GB" altLang="en-US" sz="3200"/>
              <a:t>The work relatedness of back disorders: overview of the risk factors</a:t>
            </a:r>
            <a:endParaRPr lang="en-US" altLang="en-US" sz="3200"/>
          </a:p>
        </p:txBody>
      </p:sp>
      <p:graphicFrame>
        <p:nvGraphicFramePr>
          <p:cNvPr id="94297" name="Group 89">
            <a:extLst>
              <a:ext uri="{FF2B5EF4-FFF2-40B4-BE49-F238E27FC236}">
                <a16:creationId xmlns:a16="http://schemas.microsoft.com/office/drawing/2014/main" xmlns="" id="{CD6AF01B-180F-F43F-2AC2-D0ECCA3CC133}"/>
              </a:ext>
            </a:extLst>
          </p:cNvPr>
          <p:cNvGraphicFramePr>
            <a:graphicFrameLocks noGrp="1"/>
          </p:cNvGraphicFramePr>
          <p:nvPr/>
        </p:nvGraphicFramePr>
        <p:xfrm>
          <a:off x="2209800" y="1397000"/>
          <a:ext cx="8077200" cy="4998720"/>
        </p:xfrm>
        <a:graphic>
          <a:graphicData uri="http://schemas.openxmlformats.org/drawingml/2006/table">
            <a:tbl>
              <a:tblPr/>
              <a:tblGrid>
                <a:gridCol w="2692400">
                  <a:extLst>
                    <a:ext uri="{9D8B030D-6E8A-4147-A177-3AD203B41FA5}">
                      <a16:colId xmlns:a16="http://schemas.microsoft.com/office/drawing/2014/main" xmlns="" val="1058991543"/>
                    </a:ext>
                  </a:extLst>
                </a:gridCol>
                <a:gridCol w="2692400">
                  <a:extLst>
                    <a:ext uri="{9D8B030D-6E8A-4147-A177-3AD203B41FA5}">
                      <a16:colId xmlns:a16="http://schemas.microsoft.com/office/drawing/2014/main" xmlns="" val="157980200"/>
                    </a:ext>
                  </a:extLst>
                </a:gridCol>
                <a:gridCol w="2692400">
                  <a:extLst>
                    <a:ext uri="{9D8B030D-6E8A-4147-A177-3AD203B41FA5}">
                      <a16:colId xmlns:a16="http://schemas.microsoft.com/office/drawing/2014/main" xmlns="" val="2611567623"/>
                    </a:ext>
                  </a:extLst>
                </a:gridCol>
              </a:tblGrid>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Category of risk factor</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Risk factor</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Evidence</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026273797"/>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Physical factors</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69704414"/>
                  </a:ext>
                </a:extLst>
              </a:tr>
              <a:tr h="569913">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Heavy manual labour</a:t>
                      </a:r>
                      <a:endParaRPr kumimoji="0" lang="en-US" altLang="en-US" sz="2000" b="0" i="0" u="none" strike="noStrike" cap="none" normalizeH="0" baseline="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03412195"/>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Manual material handling</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059912574"/>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Awkward postures</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61985777"/>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Static work</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+/0</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70449221"/>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Whole body vibration</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5662306"/>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Slipping and falling</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88916299"/>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xmlns="" id="{46B4CEDF-3DFB-2915-055E-25381FA7080D}"/>
              </a:ext>
            </a:extLst>
          </p:cNvPr>
          <p:cNvSpPr>
            <a:spLocks noGrp="1" noChangeArrowheads="1"/>
          </p:cNvSpPr>
          <p:nvPr>
            <p:ph type="title"/>
          </p:nvPr>
        </p:nvSpPr>
        <p:spPr>
          <a:xfrm>
            <a:off x="2209800" y="152400"/>
            <a:ext cx="7772400" cy="990600"/>
          </a:xfrm>
        </p:spPr>
        <p:txBody>
          <a:bodyPr/>
          <a:lstStyle/>
          <a:p>
            <a:r>
              <a:rPr lang="en-GB" altLang="en-US" sz="3200"/>
              <a:t>The work relatedness of back disorders: overview of the risk factors</a:t>
            </a:r>
            <a:endParaRPr lang="en-US" altLang="en-US" sz="3200"/>
          </a:p>
        </p:txBody>
      </p:sp>
      <p:graphicFrame>
        <p:nvGraphicFramePr>
          <p:cNvPr id="100427" name="Group 75">
            <a:extLst>
              <a:ext uri="{FF2B5EF4-FFF2-40B4-BE49-F238E27FC236}">
                <a16:creationId xmlns:a16="http://schemas.microsoft.com/office/drawing/2014/main" xmlns="" id="{7FFA4136-C441-3E77-4A59-4C632F1010AC}"/>
              </a:ext>
            </a:extLst>
          </p:cNvPr>
          <p:cNvGraphicFramePr>
            <a:graphicFrameLocks noGrp="1"/>
          </p:cNvGraphicFramePr>
          <p:nvPr/>
        </p:nvGraphicFramePr>
        <p:xfrm>
          <a:off x="2362200" y="1219200"/>
          <a:ext cx="7848600" cy="5131118"/>
        </p:xfrm>
        <a:graphic>
          <a:graphicData uri="http://schemas.openxmlformats.org/drawingml/2006/table">
            <a:tbl>
              <a:tblPr/>
              <a:tblGrid>
                <a:gridCol w="2616200">
                  <a:extLst>
                    <a:ext uri="{9D8B030D-6E8A-4147-A177-3AD203B41FA5}">
                      <a16:colId xmlns:a16="http://schemas.microsoft.com/office/drawing/2014/main" xmlns="" val="3212398507"/>
                    </a:ext>
                  </a:extLst>
                </a:gridCol>
                <a:gridCol w="2616200">
                  <a:extLst>
                    <a:ext uri="{9D8B030D-6E8A-4147-A177-3AD203B41FA5}">
                      <a16:colId xmlns:a16="http://schemas.microsoft.com/office/drawing/2014/main" xmlns="" val="2856038235"/>
                    </a:ext>
                  </a:extLst>
                </a:gridCol>
                <a:gridCol w="2616200">
                  <a:extLst>
                    <a:ext uri="{9D8B030D-6E8A-4147-A177-3AD203B41FA5}">
                      <a16:colId xmlns:a16="http://schemas.microsoft.com/office/drawing/2014/main" xmlns="" val="3503778978"/>
                    </a:ext>
                  </a:extLst>
                </a:gridCol>
              </a:tblGrid>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Category of risk factor</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Risk factor</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800" b="0" i="0" u="none" strike="noStrike" cap="none" normalizeH="0" baseline="0">
                          <a:ln>
                            <a:noFill/>
                          </a:ln>
                          <a:solidFill>
                            <a:schemeClr val="tx1"/>
                          </a:solidFill>
                          <a:effectLst/>
                          <a:latin typeface="Times New Roman" panose="02020603050405020304" pitchFamily="18" charset="0"/>
                        </a:rPr>
                        <a:t>Evidence</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14844451"/>
                  </a:ext>
                </a:extLst>
              </a:tr>
              <a:tr h="630238">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Individual factors</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28552297"/>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Age</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 / 0</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98854702"/>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Socio-economic status</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70700270"/>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Smoking</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13967727"/>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Medical history</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05055192"/>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Gender</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 / 0</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880630089"/>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Anthropometry</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 / 0</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144603902"/>
                  </a:ext>
                </a:extLst>
              </a:tr>
              <a:tr h="508000">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0" i="0" u="none" strike="noStrike" cap="none" normalizeH="0" baseline="0">
                          <a:ln>
                            <a:noFill/>
                          </a:ln>
                          <a:solidFill>
                            <a:schemeClr val="tx1"/>
                          </a:solidFill>
                          <a:effectLst/>
                          <a:latin typeface="Times New Roman" panose="02020603050405020304" pitchFamily="18" charset="0"/>
                        </a:rPr>
                        <a:t>Physical activity</a:t>
                      </a:r>
                      <a:endParaRPr kumimoji="0" lang="en-US" altLang="en-US"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panose="02020603050405020304" pitchFamily="18" charset="0"/>
                        </a:defRPr>
                      </a:lvl1pPr>
                      <a:lvl2pPr>
                        <a:spcBef>
                          <a:spcPct val="20000"/>
                        </a:spcBef>
                        <a:buSzPct val="100000"/>
                        <a:defRPr sz="2400">
                          <a:solidFill>
                            <a:schemeClr val="tx1"/>
                          </a:solidFill>
                          <a:latin typeface="Times New Roman" panose="02020603050405020304" pitchFamily="18" charset="0"/>
                        </a:defRPr>
                      </a:lvl2pPr>
                      <a:lvl3pPr>
                        <a:spcBef>
                          <a:spcPct val="20000"/>
                        </a:spcBef>
                        <a:buSzPct val="100000"/>
                        <a:defRPr sz="2000">
                          <a:solidFill>
                            <a:schemeClr val="tx1"/>
                          </a:solidFill>
                          <a:latin typeface="Times New Roman" panose="02020603050405020304" pitchFamily="18" charset="0"/>
                        </a:defRPr>
                      </a:lvl3pPr>
                      <a:lvl4pPr>
                        <a:spcBef>
                          <a:spcPct val="20000"/>
                        </a:spcBef>
                        <a:buSzPct val="100000"/>
                        <a:defRPr>
                          <a:solidFill>
                            <a:schemeClr val="tx1"/>
                          </a:solidFill>
                          <a:latin typeface="Times New Roman" panose="02020603050405020304" pitchFamily="18" charset="0"/>
                        </a:defRPr>
                      </a:lvl4pPr>
                      <a:lvl5pPr>
                        <a:spcBef>
                          <a:spcPct val="20000"/>
                        </a:spcBef>
                        <a:buSzPct val="100000"/>
                        <a:defRPr>
                          <a:solidFill>
                            <a:schemeClr val="tx1"/>
                          </a:solidFill>
                          <a:latin typeface="Times New Roman" panose="02020603050405020304" pitchFamily="18" charset="0"/>
                        </a:defRPr>
                      </a:lvl5pPr>
                      <a:lvl6pPr eaLnBrk="0" fontAlgn="base" hangingPunct="0">
                        <a:spcBef>
                          <a:spcPct val="20000"/>
                        </a:spcBef>
                        <a:spcAft>
                          <a:spcPct val="0"/>
                        </a:spcAft>
                        <a:buSzPct val="100000"/>
                        <a:defRPr>
                          <a:solidFill>
                            <a:schemeClr val="tx1"/>
                          </a:solidFill>
                          <a:latin typeface="Times New Roman" panose="02020603050405020304" pitchFamily="18" charset="0"/>
                        </a:defRPr>
                      </a:lvl6pPr>
                      <a:lvl7pPr eaLnBrk="0" fontAlgn="base" hangingPunct="0">
                        <a:spcBef>
                          <a:spcPct val="20000"/>
                        </a:spcBef>
                        <a:spcAft>
                          <a:spcPct val="0"/>
                        </a:spcAft>
                        <a:buSzPct val="100000"/>
                        <a:defRPr>
                          <a:solidFill>
                            <a:schemeClr val="tx1"/>
                          </a:solidFill>
                          <a:latin typeface="Times New Roman" panose="02020603050405020304" pitchFamily="18" charset="0"/>
                        </a:defRPr>
                      </a:lvl7pPr>
                      <a:lvl8pPr eaLnBrk="0" fontAlgn="base" hangingPunct="0">
                        <a:spcBef>
                          <a:spcPct val="20000"/>
                        </a:spcBef>
                        <a:spcAft>
                          <a:spcPct val="0"/>
                        </a:spcAft>
                        <a:buSzPct val="100000"/>
                        <a:defRPr>
                          <a:solidFill>
                            <a:schemeClr val="tx1"/>
                          </a:solidFill>
                          <a:latin typeface="Times New Roman" panose="02020603050405020304" pitchFamily="18" charset="0"/>
                        </a:defRPr>
                      </a:lvl8pPr>
                      <a:lvl9pPr eaLnBrk="0" fontAlgn="base" hangingPunct="0">
                        <a:spcBef>
                          <a:spcPct val="20000"/>
                        </a:spcBef>
                        <a:spcAft>
                          <a:spcPct val="0"/>
                        </a:spcAft>
                        <a:buSzPct val="100000"/>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altLang="en-US" sz="2000" b="1" i="0" u="none" strike="noStrike" cap="none" normalizeH="0" baseline="0">
                          <a:ln>
                            <a:noFill/>
                          </a:ln>
                          <a:solidFill>
                            <a:schemeClr val="tx1"/>
                          </a:solidFill>
                          <a:effectLst/>
                          <a:latin typeface="Times New Roman" panose="02020603050405020304" pitchFamily="18" charset="0"/>
                        </a:rPr>
                        <a:t>+ / 0</a:t>
                      </a:r>
                      <a:endParaRPr kumimoji="0" lang="en-US" altLang="en-US"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071783415"/>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050"/>
          <p:cNvSpPr>
            <a:spLocks noGrp="1" noChangeArrowheads="1"/>
          </p:cNvSpPr>
          <p:nvPr>
            <p:ph type="title"/>
          </p:nvPr>
        </p:nvSpPr>
        <p:spPr>
          <a:xfrm>
            <a:off x="1828800" y="228600"/>
            <a:ext cx="8686800" cy="1143000"/>
          </a:xfrm>
        </p:spPr>
        <p:txBody>
          <a:bodyPr/>
          <a:lstStyle/>
          <a:p>
            <a:r>
              <a:rPr lang="en-GB" sz="2800"/>
              <a:t>Estimated 12 month prevalence of self-reported work related illnesses by disease Great Britain (per 1,000)</a:t>
            </a:r>
            <a:endParaRPr lang="en-US" sz="2800"/>
          </a:p>
        </p:txBody>
      </p:sp>
      <p:graphicFrame>
        <p:nvGraphicFramePr>
          <p:cNvPr id="102492" name="Group 2140"/>
          <p:cNvGraphicFramePr>
            <a:graphicFrameLocks noGrp="1"/>
          </p:cNvGraphicFramePr>
          <p:nvPr/>
        </p:nvGraphicFramePr>
        <p:xfrm>
          <a:off x="1752600" y="1600200"/>
          <a:ext cx="8686800" cy="4358640"/>
        </p:xfrm>
        <a:graphic>
          <a:graphicData uri="http://schemas.openxmlformats.org/drawingml/2006/table">
            <a:tbl>
              <a:tblPr/>
              <a:tblGrid>
                <a:gridCol w="1828800">
                  <a:extLst>
                    <a:ext uri="{9D8B030D-6E8A-4147-A177-3AD203B41FA5}">
                      <a16:colId xmlns:a16="http://schemas.microsoft.com/office/drawing/2014/main" xmlns="" val="20000"/>
                    </a:ext>
                  </a:extLst>
                </a:gridCol>
                <a:gridCol w="1620838">
                  <a:extLst>
                    <a:ext uri="{9D8B030D-6E8A-4147-A177-3AD203B41FA5}">
                      <a16:colId xmlns:a16="http://schemas.microsoft.com/office/drawing/2014/main" xmlns="" val="20001"/>
                    </a:ext>
                  </a:extLst>
                </a:gridCol>
                <a:gridCol w="1719262">
                  <a:extLst>
                    <a:ext uri="{9D8B030D-6E8A-4147-A177-3AD203B41FA5}">
                      <a16:colId xmlns:a16="http://schemas.microsoft.com/office/drawing/2014/main" xmlns="" val="20002"/>
                    </a:ext>
                  </a:extLst>
                </a:gridCol>
                <a:gridCol w="1720850">
                  <a:extLst>
                    <a:ext uri="{9D8B030D-6E8A-4147-A177-3AD203B41FA5}">
                      <a16:colId xmlns:a16="http://schemas.microsoft.com/office/drawing/2014/main" xmlns="" val="20003"/>
                    </a:ext>
                  </a:extLst>
                </a:gridCol>
                <a:gridCol w="1797050">
                  <a:extLst>
                    <a:ext uri="{9D8B030D-6E8A-4147-A177-3AD203B41FA5}">
                      <a16:colId xmlns:a16="http://schemas.microsoft.com/office/drawing/2014/main" xmlns="" val="20004"/>
                    </a:ext>
                  </a:extLst>
                </a:gridCol>
              </a:tblGrid>
              <a:tr h="42068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1" i="0" u="none" strike="noStrike" cap="none" normalizeH="0" baseline="0">
                          <a:ln>
                            <a:noFill/>
                          </a:ln>
                          <a:solidFill>
                            <a:schemeClr val="tx1"/>
                          </a:solidFill>
                          <a:effectLst/>
                          <a:latin typeface="Times New Roman" pitchFamily="18" charset="0"/>
                        </a:rPr>
                        <a:t>Disease</a:t>
                      </a:r>
                      <a:endParaRPr kumimoji="0" lang="en-US" sz="2800" b="1"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1" i="0" u="none" strike="noStrike" cap="none" normalizeH="0" baseline="0">
                          <a:ln>
                            <a:noFill/>
                          </a:ln>
                          <a:solidFill>
                            <a:schemeClr val="tx1"/>
                          </a:solidFill>
                          <a:effectLst/>
                          <a:latin typeface="Times New Roman" pitchFamily="18" charset="0"/>
                        </a:rPr>
                        <a:t>2001/02</a:t>
                      </a:r>
                      <a:endParaRPr kumimoji="0" lang="en-US" sz="2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1" i="0" u="none" strike="noStrike" cap="none" normalizeH="0" baseline="0">
                          <a:ln>
                            <a:noFill/>
                          </a:ln>
                          <a:solidFill>
                            <a:schemeClr val="tx1"/>
                          </a:solidFill>
                          <a:effectLst/>
                          <a:latin typeface="Times New Roman" pitchFamily="18" charset="0"/>
                        </a:rPr>
                        <a:t>2003/04</a:t>
                      </a:r>
                      <a:endParaRPr kumimoji="0" lang="en-US" sz="2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1" i="0" u="none" strike="noStrike" cap="none" normalizeH="0" baseline="0">
                          <a:ln>
                            <a:noFill/>
                          </a:ln>
                          <a:solidFill>
                            <a:schemeClr val="tx1"/>
                          </a:solidFill>
                          <a:effectLst/>
                          <a:latin typeface="Times New Roman" pitchFamily="18" charset="0"/>
                        </a:rPr>
                        <a:t>2004/05</a:t>
                      </a:r>
                      <a:endParaRPr kumimoji="0" lang="en-US" sz="2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1" i="0" u="none" strike="noStrike" cap="none" normalizeH="0" baseline="0">
                          <a:ln>
                            <a:noFill/>
                          </a:ln>
                          <a:solidFill>
                            <a:schemeClr val="tx1"/>
                          </a:solidFill>
                          <a:effectLst/>
                          <a:latin typeface="Times New Roman" pitchFamily="18" charset="0"/>
                        </a:rPr>
                        <a:t>2005/06</a:t>
                      </a:r>
                      <a:endParaRPr kumimoji="0" lang="en-US" sz="28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12763">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8102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1800" b="1" i="0" u="none" strike="noStrike" cap="none" normalizeH="0" baseline="0">
                          <a:ln>
                            <a:noFill/>
                          </a:ln>
                          <a:solidFill>
                            <a:schemeClr val="tx1"/>
                          </a:solidFill>
                          <a:effectLst/>
                          <a:latin typeface="Times New Roman" pitchFamily="18" charset="0"/>
                        </a:rPr>
                        <a:t>Musculoskeletal Disorders mainly affecting the back</a:t>
                      </a:r>
                      <a:endParaRPr kumimoji="0" lang="en-US" sz="1800" b="1"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507</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468</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452</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437</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2"/>
                  </a:ext>
                </a:extLst>
              </a:tr>
              <a:tr h="51593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1600" b="1" i="0" u="none" strike="noStrike" cap="none" normalizeH="0" baseline="0">
                          <a:ln>
                            <a:noFill/>
                          </a:ln>
                          <a:solidFill>
                            <a:schemeClr val="tx1"/>
                          </a:solidFill>
                          <a:effectLst/>
                          <a:latin typeface="Times New Roman" pitchFamily="18" charset="0"/>
                        </a:rPr>
                        <a:t>Stress / Depression</a:t>
                      </a:r>
                      <a:endParaRPr kumimoji="0" lang="en-US" sz="1600" b="1"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548</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557</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509</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420</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3"/>
                  </a:ext>
                </a:extLst>
              </a:tr>
              <a:tr h="51593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1600" b="1" i="0" u="none" strike="noStrike" cap="none" normalizeH="0" baseline="0">
                          <a:ln>
                            <a:noFill/>
                          </a:ln>
                          <a:solidFill>
                            <a:schemeClr val="tx1"/>
                          </a:solidFill>
                          <a:effectLst/>
                          <a:latin typeface="Times New Roman" pitchFamily="18" charset="0"/>
                        </a:rPr>
                        <a:t>Breathing or Lung Problems</a:t>
                      </a:r>
                      <a:endParaRPr kumimoji="0" lang="en-US" sz="1600" b="1"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166</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183</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137</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156</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12763">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1600" b="1" i="0" u="none" strike="noStrike" cap="none" normalizeH="0" baseline="0">
                          <a:ln>
                            <a:noFill/>
                          </a:ln>
                          <a:solidFill>
                            <a:schemeClr val="tx1"/>
                          </a:solidFill>
                          <a:effectLst/>
                          <a:latin typeface="Times New Roman" pitchFamily="18" charset="0"/>
                        </a:rPr>
                        <a:t>Skin Problems</a:t>
                      </a:r>
                      <a:endParaRPr kumimoji="0" lang="en-US" sz="1600" b="1"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38</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31</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29</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27</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1593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1600" b="1" i="0" u="none" strike="noStrike" cap="none" normalizeH="0" baseline="0">
                          <a:ln>
                            <a:noFill/>
                          </a:ln>
                          <a:solidFill>
                            <a:schemeClr val="tx1"/>
                          </a:solidFill>
                          <a:effectLst/>
                          <a:latin typeface="Times New Roman" pitchFamily="18" charset="0"/>
                        </a:rPr>
                        <a:t>Hearing Problems</a:t>
                      </a:r>
                      <a:endParaRPr kumimoji="0" lang="en-US" sz="1600" b="1"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88</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81</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74</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GB" sz="2800" b="0" i="0" u="none" strike="noStrike" cap="none" normalizeH="0" baseline="0">
                          <a:ln>
                            <a:noFill/>
                          </a:ln>
                          <a:solidFill>
                            <a:schemeClr val="tx1"/>
                          </a:solidFill>
                          <a:effectLst/>
                          <a:latin typeface="Times New Roman" pitchFamily="18" charset="0"/>
                        </a:rPr>
                        <a:t>68</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38348" y="0"/>
            <a:ext cx="7772400" cy="738206"/>
          </a:xfrm>
        </p:spPr>
        <p:txBody>
          <a:bodyPr/>
          <a:lstStyle/>
          <a:p>
            <a:r>
              <a:rPr lang="en-GB" dirty="0"/>
              <a:t>Summary</a:t>
            </a:r>
            <a:endParaRPr lang="en-US" dirty="0"/>
          </a:p>
        </p:txBody>
      </p:sp>
      <p:sp>
        <p:nvSpPr>
          <p:cNvPr id="83971" name="Rectangle 3"/>
          <p:cNvSpPr>
            <a:spLocks noGrp="1" noChangeArrowheads="1"/>
          </p:cNvSpPr>
          <p:nvPr>
            <p:ph type="body" idx="1"/>
          </p:nvPr>
        </p:nvSpPr>
        <p:spPr>
          <a:xfrm>
            <a:off x="1881126" y="714356"/>
            <a:ext cx="8786874" cy="4648200"/>
          </a:xfrm>
        </p:spPr>
        <p:txBody>
          <a:bodyPr/>
          <a:lstStyle/>
          <a:p>
            <a:pPr>
              <a:lnSpc>
                <a:spcPct val="90000"/>
              </a:lnSpc>
            </a:pPr>
            <a:r>
              <a:rPr lang="en-GB" dirty="0"/>
              <a:t>Back discomfort is the most common ill-health problem at work</a:t>
            </a:r>
          </a:p>
          <a:p>
            <a:pPr>
              <a:lnSpc>
                <a:spcPct val="90000"/>
              </a:lnSpc>
            </a:pPr>
            <a:r>
              <a:rPr lang="en-GB" dirty="0"/>
              <a:t>Physical activities such as awkward postures, manual handling and sitting are risk factors but others exist</a:t>
            </a:r>
          </a:p>
          <a:p>
            <a:pPr>
              <a:lnSpc>
                <a:spcPct val="90000"/>
              </a:lnSpc>
            </a:pPr>
            <a:r>
              <a:rPr lang="en-GB" dirty="0"/>
              <a:t>Job risk factors are more than just the load!</a:t>
            </a:r>
          </a:p>
          <a:p>
            <a:pPr>
              <a:lnSpc>
                <a:spcPct val="90000"/>
              </a:lnSpc>
            </a:pPr>
            <a:r>
              <a:rPr lang="en-GB" dirty="0"/>
              <a:t>Apply these sound principles outside your work</a:t>
            </a:r>
          </a:p>
          <a:p>
            <a:pPr>
              <a:lnSpc>
                <a:spcPct val="90000"/>
              </a:lnSpc>
            </a:pPr>
            <a:r>
              <a:rPr lang="en-GB" dirty="0"/>
              <a:t>Latest evidence shows that most back problems are not serious so stay active </a:t>
            </a:r>
          </a:p>
          <a:p>
            <a:pPr>
              <a:lnSpc>
                <a:spcPct val="90000"/>
              </a:lnSpc>
            </a:pPr>
            <a:r>
              <a:rPr lang="en-US" dirty="0"/>
              <a:t>If you start to experience any discomfort at work please report early</a:t>
            </a:r>
          </a:p>
        </p:txBody>
      </p:sp>
      <p:graphicFrame>
        <p:nvGraphicFramePr>
          <p:cNvPr id="83972" name="Object 4"/>
          <p:cNvGraphicFramePr>
            <a:graphicFrameLocks noChangeAspect="1"/>
          </p:cNvGraphicFramePr>
          <p:nvPr/>
        </p:nvGraphicFramePr>
        <p:xfrm>
          <a:off x="5238745" y="4786322"/>
          <a:ext cx="2498727" cy="1873828"/>
        </p:xfrm>
        <a:graphic>
          <a:graphicData uri="http://schemas.openxmlformats.org/presentationml/2006/ole">
            <mc:AlternateContent xmlns:mc="http://schemas.openxmlformats.org/markup-compatibility/2006">
              <mc:Choice xmlns:v="urn:schemas-microsoft-com:vml" Requires="v">
                <p:oleObj spid="_x0000_s4098" name="Presentation" r:id="rId3" imgW="4570378" imgH="3427445" progId="PowerPoint.Show.8">
                  <p:embed/>
                </p:oleObj>
              </mc:Choice>
              <mc:Fallback>
                <p:oleObj name="Presentation" r:id="rId3" imgW="4570378" imgH="3427445" progId="PowerPoint.Show.8">
                  <p:embed/>
                  <p:pic>
                    <p:nvPicPr>
                      <p:cNvPr id="8397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45" y="4786322"/>
                        <a:ext cx="2498727" cy="187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xmlns="" id="{83C1A977-7B37-BD35-607C-93E0EEE71956}"/>
              </a:ext>
            </a:extLst>
          </p:cNvPr>
          <p:cNvSpPr>
            <a:spLocks noGrp="1" noChangeArrowheads="1"/>
          </p:cNvSpPr>
          <p:nvPr>
            <p:ph type="title"/>
          </p:nvPr>
        </p:nvSpPr>
        <p:spPr>
          <a:xfrm>
            <a:off x="2209800" y="533400"/>
            <a:ext cx="7772400" cy="914400"/>
          </a:xfrm>
        </p:spPr>
        <p:txBody>
          <a:bodyPr/>
          <a:lstStyle/>
          <a:p>
            <a:r>
              <a:rPr lang="en-GB" altLang="en-US"/>
              <a:t>Forceful and sudden movements</a:t>
            </a:r>
            <a:endParaRPr lang="en-US" altLang="en-US"/>
          </a:p>
        </p:txBody>
      </p:sp>
      <p:pic>
        <p:nvPicPr>
          <p:cNvPr id="27651" name="Picture 8">
            <a:extLst>
              <a:ext uri="{FF2B5EF4-FFF2-40B4-BE49-F238E27FC236}">
                <a16:creationId xmlns:a16="http://schemas.microsoft.com/office/drawing/2014/main" xmlns="" id="{A11F71BF-16C0-F17B-1AC7-DC7F73F95F0B}"/>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124200" y="1676400"/>
            <a:ext cx="57912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xmlns="" id="{13E509CB-A1F5-2440-C72A-FEDA049F7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1" y="2057400"/>
            <a:ext cx="5133975" cy="3962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67" name="Rectangle 3">
            <a:extLst>
              <a:ext uri="{FF2B5EF4-FFF2-40B4-BE49-F238E27FC236}">
                <a16:creationId xmlns:a16="http://schemas.microsoft.com/office/drawing/2014/main" xmlns="" id="{830A4A92-84B6-4F27-306A-7FCC9283CC29}"/>
              </a:ext>
            </a:extLst>
          </p:cNvPr>
          <p:cNvSpPr>
            <a:spLocks noGrp="1" noChangeArrowheads="1"/>
          </p:cNvSpPr>
          <p:nvPr>
            <p:ph type="title"/>
          </p:nvPr>
        </p:nvSpPr>
        <p:spPr/>
        <p:txBody>
          <a:bodyPr/>
          <a:lstStyle/>
          <a:p>
            <a:r>
              <a:rPr lang="en-GB" altLang="en-US"/>
              <a:t>Team handling</a:t>
            </a:r>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0A68CFCB-1155-C3C2-0CE7-24D2FC952203}"/>
              </a:ext>
            </a:extLst>
          </p:cNvPr>
          <p:cNvPicPr>
            <a:picLocks noChangeAspect="1" noChangeArrowheads="1"/>
          </p:cNvPicPr>
          <p:nvPr/>
        </p:nvPicPr>
        <p:blipFill>
          <a:blip r:embed="rId2" cstate="print"/>
          <a:srcRect/>
          <a:stretch>
            <a:fillRect/>
          </a:stretch>
        </p:blipFill>
        <p:spPr bwMode="auto">
          <a:xfrm>
            <a:off x="4438196" y="835252"/>
            <a:ext cx="3736975" cy="5391046"/>
          </a:xfrm>
          <a:prstGeom prst="rect">
            <a:avLst/>
          </a:prstGeom>
          <a:noFill/>
          <a:ln w="9525">
            <a:noFill/>
            <a:miter lim="800000"/>
            <a:headEnd/>
            <a:tailEnd/>
          </a:ln>
        </p:spPr>
      </p:pic>
    </p:spTree>
    <p:extLst>
      <p:ext uri="{BB962C8B-B14F-4D97-AF65-F5344CB8AC3E}">
        <p14:creationId xmlns:p14="http://schemas.microsoft.com/office/powerpoint/2010/main" val="51468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7FF8D-1B23-9F6D-4C7B-29ED6ABAEBC9}"/>
              </a:ext>
            </a:extLst>
          </p:cNvPr>
          <p:cNvSpPr>
            <a:spLocks noGrp="1"/>
          </p:cNvSpPr>
          <p:nvPr>
            <p:ph type="title"/>
          </p:nvPr>
        </p:nvSpPr>
        <p:spPr>
          <a:xfrm>
            <a:off x="2682240" y="203995"/>
            <a:ext cx="6827520" cy="1325563"/>
          </a:xfrm>
        </p:spPr>
        <p:txBody>
          <a:bodyPr>
            <a:normAutofit/>
          </a:bodyPr>
          <a:lstStyle/>
          <a:p>
            <a:pPr algn="ctr"/>
            <a:r>
              <a:rPr lang="en-GB" sz="4000" dirty="0">
                <a:latin typeface="+mn-lt"/>
              </a:rPr>
              <a:t>Engaging the end user!</a:t>
            </a:r>
          </a:p>
        </p:txBody>
      </p:sp>
      <p:pic>
        <p:nvPicPr>
          <p:cNvPr id="12290" name="Picture 2" descr="Image preview">
            <a:extLst>
              <a:ext uri="{FF2B5EF4-FFF2-40B4-BE49-F238E27FC236}">
                <a16:creationId xmlns:a16="http://schemas.microsoft.com/office/drawing/2014/main" xmlns="" id="{759F1ACD-88C7-C7E7-36E8-58BEB2DC0D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438400"/>
            <a:ext cx="4953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preview">
            <a:extLst>
              <a:ext uri="{FF2B5EF4-FFF2-40B4-BE49-F238E27FC236}">
                <a16:creationId xmlns:a16="http://schemas.microsoft.com/office/drawing/2014/main" xmlns="" id="{AB78DD81-D96B-4315-CD88-3A04FC26C5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047875"/>
            <a:ext cx="3371850"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C68B3AC6-B6E0-72D7-0008-622AD98576B5}"/>
              </a:ext>
            </a:extLst>
          </p:cNvPr>
          <p:cNvSpPr/>
          <p:nvPr/>
        </p:nvSpPr>
        <p:spPr>
          <a:xfrm>
            <a:off x="7787640" y="3429000"/>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xmlns="" id="{F8D1D619-0534-9CD1-220F-B98990F15CC5}"/>
              </a:ext>
            </a:extLst>
          </p:cNvPr>
          <p:cNvSpPr/>
          <p:nvPr/>
        </p:nvSpPr>
        <p:spPr>
          <a:xfrm>
            <a:off x="8183880" y="3475034"/>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xmlns="" id="{73168381-B3EA-ADA2-9ED0-6FCFD8141569}"/>
              </a:ext>
            </a:extLst>
          </p:cNvPr>
          <p:cNvSpPr/>
          <p:nvPr/>
        </p:nvSpPr>
        <p:spPr>
          <a:xfrm>
            <a:off x="8465820" y="3488272"/>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xmlns="" id="{8543E58D-E16C-7E74-FDD7-22D238AAADC3}"/>
              </a:ext>
            </a:extLst>
          </p:cNvPr>
          <p:cNvSpPr/>
          <p:nvPr/>
        </p:nvSpPr>
        <p:spPr>
          <a:xfrm>
            <a:off x="8694420" y="3488271"/>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336F2F9B-8775-C34B-1238-8ED3989B8EB1}"/>
              </a:ext>
            </a:extLst>
          </p:cNvPr>
          <p:cNvSpPr/>
          <p:nvPr/>
        </p:nvSpPr>
        <p:spPr>
          <a:xfrm>
            <a:off x="10271760" y="3335244"/>
            <a:ext cx="228600" cy="1875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80691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362200" y="381000"/>
            <a:ext cx="7772400" cy="762000"/>
          </a:xfrm>
        </p:spPr>
        <p:txBody>
          <a:bodyPr/>
          <a:lstStyle/>
          <a:p>
            <a:r>
              <a:rPr lang="en-GB"/>
              <a:t>Desirable Ageing Effects</a:t>
            </a:r>
          </a:p>
        </p:txBody>
      </p:sp>
      <p:sp>
        <p:nvSpPr>
          <p:cNvPr id="11267" name="Rectangle 3"/>
          <p:cNvSpPr>
            <a:spLocks noGrp="1" noChangeArrowheads="1"/>
          </p:cNvSpPr>
          <p:nvPr>
            <p:ph type="body" idx="1"/>
          </p:nvPr>
        </p:nvSpPr>
        <p:spPr>
          <a:xfrm>
            <a:off x="1847850" y="1371601"/>
            <a:ext cx="8134350" cy="4360863"/>
          </a:xfrm>
        </p:spPr>
        <p:txBody>
          <a:bodyPr>
            <a:normAutofit lnSpcReduction="10000"/>
          </a:bodyPr>
          <a:lstStyle/>
          <a:p>
            <a:pPr>
              <a:lnSpc>
                <a:spcPct val="90000"/>
              </a:lnSpc>
            </a:pPr>
            <a:r>
              <a:rPr lang="en-GB"/>
              <a:t>Less turnover, higher loyalty</a:t>
            </a:r>
          </a:p>
          <a:p>
            <a:pPr>
              <a:lnSpc>
                <a:spcPct val="90000"/>
              </a:lnSpc>
            </a:pPr>
            <a:r>
              <a:rPr lang="en-GB"/>
              <a:t>Work ethic, commitment</a:t>
            </a:r>
          </a:p>
          <a:p>
            <a:pPr>
              <a:lnSpc>
                <a:spcPct val="90000"/>
              </a:lnSpc>
            </a:pPr>
            <a:r>
              <a:rPr lang="en-GB"/>
              <a:t>Experience, knowledge</a:t>
            </a:r>
          </a:p>
          <a:p>
            <a:pPr>
              <a:lnSpc>
                <a:spcPct val="90000"/>
              </a:lnSpc>
            </a:pPr>
            <a:r>
              <a:rPr lang="en-GB"/>
              <a:t>Less Absenteeism</a:t>
            </a:r>
          </a:p>
          <a:p>
            <a:pPr>
              <a:lnSpc>
                <a:spcPct val="90000"/>
              </a:lnSpc>
            </a:pPr>
            <a:r>
              <a:rPr lang="en-GB"/>
              <a:t>Higher dedication to work</a:t>
            </a:r>
          </a:p>
          <a:p>
            <a:pPr>
              <a:lnSpc>
                <a:spcPct val="90000"/>
              </a:lnSpc>
            </a:pPr>
            <a:r>
              <a:rPr lang="en-GB"/>
              <a:t>Positive work values</a:t>
            </a:r>
          </a:p>
          <a:p>
            <a:pPr>
              <a:lnSpc>
                <a:spcPct val="90000"/>
              </a:lnSpc>
            </a:pPr>
            <a:r>
              <a:rPr lang="en-GB"/>
              <a:t>Better communicators, mentors</a:t>
            </a:r>
          </a:p>
          <a:p>
            <a:pPr>
              <a:lnSpc>
                <a:spcPct val="90000"/>
              </a:lnSpc>
            </a:pPr>
            <a:r>
              <a:rPr lang="en-GB"/>
              <a:t>Acquire and learn new skills</a:t>
            </a:r>
          </a:p>
          <a:p>
            <a:pPr>
              <a:lnSpc>
                <a:spcPct val="90000"/>
              </a:lnSpc>
            </a:pPr>
            <a:r>
              <a:rPr lang="en-GB"/>
              <a:t>‘Older and wiser’</a:t>
            </a:r>
          </a:p>
          <a:p>
            <a:pPr>
              <a:lnSpc>
                <a:spcPct val="90000"/>
              </a:lnSpc>
            </a:pPr>
            <a:endParaRPr lang="en-GB">
              <a:solidFill>
                <a:schemeClr val="tx2"/>
              </a:solidFill>
            </a:endParaRPr>
          </a:p>
        </p:txBody>
      </p:sp>
      <p:pic>
        <p:nvPicPr>
          <p:cNvPr id="11268" name="Picture 4" descr="http://www.chalkhill.com/assets/images/estate/photo_tall_est_arch_redwineaging.jpg"/>
          <p:cNvPicPr>
            <a:picLocks noChangeAspect="1" noChangeArrowheads="1"/>
          </p:cNvPicPr>
          <p:nvPr/>
        </p:nvPicPr>
        <p:blipFill>
          <a:blip r:embed="rId2" cstate="print"/>
          <a:srcRect/>
          <a:stretch>
            <a:fillRect/>
          </a:stretch>
        </p:blipFill>
        <p:spPr bwMode="auto">
          <a:xfrm>
            <a:off x="7239000" y="1600200"/>
            <a:ext cx="2565400" cy="37719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77752" y="-99392"/>
            <a:ext cx="9036496" cy="648072"/>
          </a:xfrm>
        </p:spPr>
        <p:txBody>
          <a:bodyPr>
            <a:normAutofit/>
          </a:bodyPr>
          <a:lstStyle/>
          <a:p>
            <a:pPr eaLnBrk="1" hangingPunct="1"/>
            <a:r>
              <a:rPr lang="en-GB" sz="2400" dirty="0"/>
              <a:t>Correct work height for three types of tasks when sitting or standing</a:t>
            </a:r>
            <a:endParaRPr lang="en-US" sz="2400" dirty="0"/>
          </a:p>
        </p:txBody>
      </p:sp>
      <p:graphicFrame>
        <p:nvGraphicFramePr>
          <p:cNvPr id="4" name="Table 3"/>
          <p:cNvGraphicFramePr>
            <a:graphicFrameLocks noGrp="1"/>
          </p:cNvGraphicFramePr>
          <p:nvPr/>
        </p:nvGraphicFramePr>
        <p:xfrm>
          <a:off x="1577752" y="533475"/>
          <a:ext cx="9036496" cy="2442756"/>
        </p:xfrm>
        <a:graphic>
          <a:graphicData uri="http://schemas.openxmlformats.org/drawingml/2006/table">
            <a:tbl>
              <a:tblPr firstRow="1" bandRow="1">
                <a:tableStyleId>{5C22544A-7EE6-4342-B048-85BDC9FD1C3A}</a:tableStyleId>
              </a:tblPr>
              <a:tblGrid>
                <a:gridCol w="4518248">
                  <a:extLst>
                    <a:ext uri="{9D8B030D-6E8A-4147-A177-3AD203B41FA5}">
                      <a16:colId xmlns:a16="http://schemas.microsoft.com/office/drawing/2014/main" xmlns="" val="20000"/>
                    </a:ext>
                  </a:extLst>
                </a:gridCol>
                <a:gridCol w="4518248">
                  <a:extLst>
                    <a:ext uri="{9D8B030D-6E8A-4147-A177-3AD203B41FA5}">
                      <a16:colId xmlns:a16="http://schemas.microsoft.com/office/drawing/2014/main" xmlns="" val="20001"/>
                    </a:ext>
                  </a:extLst>
                </a:gridCol>
              </a:tblGrid>
              <a:tr h="366092">
                <a:tc>
                  <a:txBody>
                    <a:bodyPr/>
                    <a:lstStyle/>
                    <a:p>
                      <a:pPr algn="ctr"/>
                      <a:r>
                        <a:rPr lang="en-GB" sz="1800" dirty="0"/>
                        <a:t>Type of Task</a:t>
                      </a:r>
                      <a:endParaRPr lang="en-US" sz="1800" dirty="0"/>
                    </a:p>
                  </a:txBody>
                  <a:tcPr/>
                </a:tc>
                <a:tc>
                  <a:txBody>
                    <a:bodyPr/>
                    <a:lstStyle/>
                    <a:p>
                      <a:pPr algn="ctr"/>
                      <a:r>
                        <a:rPr lang="en-GB" sz="1800" dirty="0"/>
                        <a:t>Work Height</a:t>
                      </a:r>
                      <a:endParaRPr lang="en-US" sz="1800" dirty="0"/>
                    </a:p>
                  </a:txBody>
                  <a:tcPr/>
                </a:tc>
                <a:extLst>
                  <a:ext uri="{0D108BD9-81ED-4DB2-BD59-A6C34878D82A}">
                    <a16:rowId xmlns:a16="http://schemas.microsoft.com/office/drawing/2014/main" xmlns="" val="10000"/>
                  </a:ext>
                </a:extLst>
              </a:tr>
              <a:tr h="642288">
                <a:tc>
                  <a:txBody>
                    <a:bodyPr/>
                    <a:lstStyle/>
                    <a:p>
                      <a:pPr algn="ctr"/>
                      <a:r>
                        <a:rPr lang="en-GB" sz="1800" dirty="0"/>
                        <a:t>Use of eyes: frequent</a:t>
                      </a:r>
                    </a:p>
                    <a:p>
                      <a:pPr algn="ctr"/>
                      <a:r>
                        <a:rPr lang="en-GB" sz="1800" dirty="0"/>
                        <a:t>Use of hands / arms: infrequent</a:t>
                      </a:r>
                      <a:endParaRPr lang="en-US" sz="1800" dirty="0"/>
                    </a:p>
                  </a:txBody>
                  <a:tcPr/>
                </a:tc>
                <a:tc>
                  <a:txBody>
                    <a:bodyPr/>
                    <a:lstStyle/>
                    <a:p>
                      <a:pPr algn="ctr"/>
                      <a:r>
                        <a:rPr lang="en-GB" sz="1800" dirty="0">
                          <a:solidFill>
                            <a:srgbClr val="FF0000"/>
                          </a:solidFill>
                        </a:rPr>
                        <a:t>10-30cm below eye height</a:t>
                      </a:r>
                      <a:endParaRPr lang="en-US" sz="1800" dirty="0">
                        <a:solidFill>
                          <a:srgbClr val="FF0000"/>
                        </a:solidFill>
                      </a:endParaRPr>
                    </a:p>
                  </a:txBody>
                  <a:tcPr/>
                </a:tc>
                <a:extLst>
                  <a:ext uri="{0D108BD9-81ED-4DB2-BD59-A6C34878D82A}">
                    <a16:rowId xmlns:a16="http://schemas.microsoft.com/office/drawing/2014/main" xmlns="" val="10001"/>
                  </a:ext>
                </a:extLst>
              </a:tr>
              <a:tr h="668219">
                <a:tc>
                  <a:txBody>
                    <a:bodyPr/>
                    <a:lstStyle/>
                    <a:p>
                      <a:pPr algn="ctr"/>
                      <a:r>
                        <a:rPr lang="en-GB" sz="1800" dirty="0"/>
                        <a:t>Use of eyes: frequent</a:t>
                      </a:r>
                    </a:p>
                    <a:p>
                      <a:pPr algn="ctr"/>
                      <a:r>
                        <a:rPr lang="en-GB" sz="1800" dirty="0"/>
                        <a:t>Use of hands / arms: frequent</a:t>
                      </a:r>
                      <a:endParaRPr lang="en-US" sz="1800" dirty="0"/>
                    </a:p>
                  </a:txBody>
                  <a:tcPr/>
                </a:tc>
                <a:tc>
                  <a:txBody>
                    <a:bodyPr/>
                    <a:lstStyle/>
                    <a:p>
                      <a:pPr algn="ctr"/>
                      <a:r>
                        <a:rPr lang="en-GB" sz="1800" dirty="0">
                          <a:solidFill>
                            <a:srgbClr val="FF0000"/>
                          </a:solidFill>
                        </a:rPr>
                        <a:t>0-15cm above elbow height</a:t>
                      </a:r>
                      <a:endParaRPr lang="en-US" sz="1800" dirty="0">
                        <a:solidFill>
                          <a:srgbClr val="FF0000"/>
                        </a:solidFill>
                      </a:endParaRPr>
                    </a:p>
                  </a:txBody>
                  <a:tcPr/>
                </a:tc>
                <a:extLst>
                  <a:ext uri="{0D108BD9-81ED-4DB2-BD59-A6C34878D82A}">
                    <a16:rowId xmlns:a16="http://schemas.microsoft.com/office/drawing/2014/main" xmlns="" val="10002"/>
                  </a:ext>
                </a:extLst>
              </a:tr>
              <a:tr h="766157">
                <a:tc>
                  <a:txBody>
                    <a:bodyPr/>
                    <a:lstStyle/>
                    <a:p>
                      <a:pPr algn="ctr"/>
                      <a:r>
                        <a:rPr lang="en-GB" sz="1800" dirty="0"/>
                        <a:t>Use of eyes: infrequent</a:t>
                      </a:r>
                    </a:p>
                    <a:p>
                      <a:pPr algn="ctr"/>
                      <a:r>
                        <a:rPr lang="en-GB" sz="1800" dirty="0"/>
                        <a:t>Use of hands / arms: infrequent</a:t>
                      </a:r>
                      <a:endParaRPr lang="en-US" sz="1800" dirty="0"/>
                    </a:p>
                  </a:txBody>
                  <a:tcPr/>
                </a:tc>
                <a:tc>
                  <a:txBody>
                    <a:bodyPr/>
                    <a:lstStyle/>
                    <a:p>
                      <a:pPr algn="ctr"/>
                      <a:r>
                        <a:rPr lang="en-GB" sz="1800" dirty="0">
                          <a:solidFill>
                            <a:srgbClr val="FF0000"/>
                          </a:solidFill>
                        </a:rPr>
                        <a:t>0-30cm below elbow height</a:t>
                      </a:r>
                      <a:endParaRPr lang="en-US" sz="1800" dirty="0">
                        <a:solidFill>
                          <a:srgbClr val="FF0000"/>
                        </a:solidFill>
                      </a:endParaRPr>
                    </a:p>
                  </a:txBody>
                  <a:tcPr/>
                </a:tc>
                <a:extLst>
                  <a:ext uri="{0D108BD9-81ED-4DB2-BD59-A6C34878D82A}">
                    <a16:rowId xmlns:a16="http://schemas.microsoft.com/office/drawing/2014/main" xmlns="" val="10003"/>
                  </a:ext>
                </a:extLst>
              </a:tr>
            </a:tbl>
          </a:graphicData>
        </a:graphic>
      </p:graphicFrame>
      <p:pic>
        <p:nvPicPr>
          <p:cNvPr id="2" name="Picture 1">
            <a:extLst>
              <a:ext uri="{FF2B5EF4-FFF2-40B4-BE49-F238E27FC236}">
                <a16:creationId xmlns:a16="http://schemas.microsoft.com/office/drawing/2014/main" xmlns="" id="{540CAE9A-7D8D-401F-950E-B8D16DD2A990}"/>
              </a:ext>
            </a:extLst>
          </p:cNvPr>
          <p:cNvPicPr>
            <a:picLocks noChangeAspect="1"/>
          </p:cNvPicPr>
          <p:nvPr/>
        </p:nvPicPr>
        <p:blipFill>
          <a:blip r:embed="rId2"/>
          <a:stretch>
            <a:fillRect/>
          </a:stretch>
        </p:blipFill>
        <p:spPr>
          <a:xfrm>
            <a:off x="2541533" y="3068960"/>
            <a:ext cx="6921604" cy="3672408"/>
          </a:xfrm>
          <a:prstGeom prst="rect">
            <a:avLst/>
          </a:prstGeom>
          <a:ln>
            <a:solidFill>
              <a:schemeClr val="tx1"/>
            </a:solidFill>
          </a:ln>
        </p:spPr>
      </p:pic>
      <p:sp>
        <p:nvSpPr>
          <p:cNvPr id="5" name="Oval 4">
            <a:extLst>
              <a:ext uri="{FF2B5EF4-FFF2-40B4-BE49-F238E27FC236}">
                <a16:creationId xmlns:a16="http://schemas.microsoft.com/office/drawing/2014/main" xmlns="" id="{15A086E2-F4EC-43E6-AB58-CEA2D6E1185B}"/>
              </a:ext>
            </a:extLst>
          </p:cNvPr>
          <p:cNvSpPr/>
          <p:nvPr/>
        </p:nvSpPr>
        <p:spPr>
          <a:xfrm>
            <a:off x="2423592" y="3140968"/>
            <a:ext cx="2160240" cy="20882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9394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972EBF-EA09-4741-84E9-CCB6BC97B711}"/>
              </a:ext>
            </a:extLst>
          </p:cNvPr>
          <p:cNvSpPr>
            <a:spLocks noGrp="1"/>
          </p:cNvSpPr>
          <p:nvPr>
            <p:ph type="title"/>
          </p:nvPr>
        </p:nvSpPr>
        <p:spPr>
          <a:xfrm>
            <a:off x="1981200" y="6008"/>
            <a:ext cx="8229600" cy="902713"/>
          </a:xfrm>
        </p:spPr>
        <p:txBody>
          <a:bodyPr>
            <a:normAutofit/>
          </a:bodyPr>
          <a:lstStyle/>
          <a:p>
            <a:r>
              <a:rPr lang="en-GB" sz="3600" dirty="0"/>
              <a:t>Useful resources</a:t>
            </a:r>
          </a:p>
        </p:txBody>
      </p:sp>
      <p:sp>
        <p:nvSpPr>
          <p:cNvPr id="3" name="Content Placeholder 2">
            <a:extLst>
              <a:ext uri="{FF2B5EF4-FFF2-40B4-BE49-F238E27FC236}">
                <a16:creationId xmlns:a16="http://schemas.microsoft.com/office/drawing/2014/main" xmlns="" id="{8C43AFBF-AECB-49D5-AF08-D21A8E39418C}"/>
              </a:ext>
            </a:extLst>
          </p:cNvPr>
          <p:cNvSpPr>
            <a:spLocks noGrp="1"/>
          </p:cNvSpPr>
          <p:nvPr>
            <p:ph idx="1"/>
          </p:nvPr>
        </p:nvSpPr>
        <p:spPr>
          <a:xfrm>
            <a:off x="1703512" y="908720"/>
            <a:ext cx="8784976" cy="5832648"/>
          </a:xfrm>
        </p:spPr>
        <p:txBody>
          <a:bodyPr/>
          <a:lstStyle/>
          <a:p>
            <a:r>
              <a:rPr lang="en-GB" sz="2400" dirty="0"/>
              <a:t>Bodyspace – Pheasant, S 2</a:t>
            </a:r>
            <a:r>
              <a:rPr lang="en-GB" sz="2400" baseline="30000" dirty="0"/>
              <a:t>nd</a:t>
            </a:r>
            <a:r>
              <a:rPr lang="en-GB" sz="2400" dirty="0"/>
              <a:t> Edition Taylor &amp; Francis 1986</a:t>
            </a:r>
          </a:p>
          <a:p>
            <a:r>
              <a:rPr lang="en-GB" sz="2400" dirty="0"/>
              <a:t>Ergonomic Design for People at Work – Volume 1 and 2. Eastman Kodak Company. Wiley</a:t>
            </a:r>
          </a:p>
          <a:p>
            <a:r>
              <a:rPr lang="en-GB" sz="2400" dirty="0"/>
              <a:t>Ergonomic Design Guidelines Auburn Engineers, Inc 1997</a:t>
            </a:r>
          </a:p>
          <a:p>
            <a:r>
              <a:rPr lang="en-GB" sz="2400" dirty="0"/>
              <a:t>Ergonomics for Beginners – A quick reference guide 3</a:t>
            </a:r>
            <a:r>
              <a:rPr lang="en-GB" sz="2400" baseline="30000" dirty="0"/>
              <a:t>rd</a:t>
            </a:r>
            <a:r>
              <a:rPr lang="en-GB" sz="2400" dirty="0"/>
              <a:t> Edition CRC Press</a:t>
            </a:r>
          </a:p>
          <a:p>
            <a:r>
              <a:rPr lang="en-GB" sz="2400" dirty="0" err="1"/>
              <a:t>Humantech</a:t>
            </a:r>
            <a:r>
              <a:rPr lang="en-GB" sz="2400" dirty="0"/>
              <a:t> – The Handbook of Ergonomic Guidelines</a:t>
            </a:r>
          </a:p>
          <a:p>
            <a:r>
              <a:rPr lang="en-GB" sz="2400" dirty="0"/>
              <a:t>The Ergonomics of Workspaces and Machines – a design manual 2</a:t>
            </a:r>
            <a:r>
              <a:rPr lang="en-GB" sz="2400" baseline="30000" dirty="0"/>
              <a:t>nd</a:t>
            </a:r>
            <a:r>
              <a:rPr lang="en-GB" sz="2400" dirty="0"/>
              <a:t> Edition Corlett and Clark,  Taylor &amp; Francis</a:t>
            </a:r>
          </a:p>
          <a:p>
            <a:endParaRPr lang="en-GB" dirty="0"/>
          </a:p>
        </p:txBody>
      </p:sp>
    </p:spTree>
    <p:extLst>
      <p:ext uri="{BB962C8B-B14F-4D97-AF65-F5344CB8AC3E}">
        <p14:creationId xmlns:p14="http://schemas.microsoft.com/office/powerpoint/2010/main" val="2290297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717800" y="309564"/>
            <a:ext cx="6757988" cy="966787"/>
          </a:xfrm>
          <a:prstGeom prst="rect">
            <a:avLst/>
          </a:prstGeom>
          <a:noFill/>
          <a:ln w="12700">
            <a:noFill/>
            <a:miter lim="800000"/>
            <a:headEnd/>
            <a:tailEnd/>
          </a:ln>
        </p:spPr>
        <p:txBody>
          <a:bodyPr lIns="90487" tIns="44450" rIns="90487" bIns="44450" anchor="ctr">
            <a:spAutoFit/>
          </a:bodyPr>
          <a:lstStyle/>
          <a:p>
            <a:pPr algn="ctr">
              <a:lnSpc>
                <a:spcPct val="90000"/>
              </a:lnSpc>
            </a:pPr>
            <a:r>
              <a:rPr lang="en-US" sz="3600" dirty="0">
                <a:solidFill>
                  <a:srgbClr val="0C42D7"/>
                </a:solidFill>
              </a:rPr>
              <a:t>The Scope of Ergonomics</a:t>
            </a:r>
            <a:br>
              <a:rPr lang="en-US" sz="3600" dirty="0">
                <a:solidFill>
                  <a:srgbClr val="0C42D7"/>
                </a:solidFill>
              </a:rPr>
            </a:br>
            <a:r>
              <a:rPr lang="en-US" sz="2800" dirty="0">
                <a:solidFill>
                  <a:srgbClr val="0C42D7"/>
                </a:solidFill>
              </a:rPr>
              <a:t>Six Focal Areas</a:t>
            </a:r>
          </a:p>
        </p:txBody>
      </p:sp>
      <p:grpSp>
        <p:nvGrpSpPr>
          <p:cNvPr id="52227" name="Group 3"/>
          <p:cNvGrpSpPr>
            <a:grpSpLocks/>
          </p:cNvGrpSpPr>
          <p:nvPr/>
        </p:nvGrpSpPr>
        <p:grpSpPr bwMode="auto">
          <a:xfrm>
            <a:off x="1676400" y="1371601"/>
            <a:ext cx="8439150" cy="5235575"/>
            <a:chOff x="96" y="864"/>
            <a:chExt cx="5316" cy="3298"/>
          </a:xfrm>
        </p:grpSpPr>
        <p:sp>
          <p:nvSpPr>
            <p:cNvPr id="52228" name="Rectangle 4"/>
            <p:cNvSpPr>
              <a:spLocks noChangeArrowheads="1"/>
            </p:cNvSpPr>
            <p:nvPr/>
          </p:nvSpPr>
          <p:spPr bwMode="auto">
            <a:xfrm>
              <a:off x="1952" y="4002"/>
              <a:ext cx="1853" cy="160"/>
            </a:xfrm>
            <a:prstGeom prst="rect">
              <a:avLst/>
            </a:prstGeom>
            <a:noFill/>
            <a:ln w="12700">
              <a:noFill/>
              <a:miter lim="800000"/>
              <a:headEnd/>
              <a:tailEnd/>
            </a:ln>
          </p:spPr>
          <p:txBody>
            <a:bodyPr lIns="63500" tIns="25400" rIns="63500" bIns="25400">
              <a:spAutoFit/>
            </a:bodyPr>
            <a:lstStyle/>
            <a:p>
              <a:pPr algn="ctr">
                <a:lnSpc>
                  <a:spcPct val="94000"/>
                </a:lnSpc>
                <a:spcBef>
                  <a:spcPct val="47000"/>
                </a:spcBef>
              </a:pPr>
              <a:r>
                <a:rPr lang="en-US" sz="1400">
                  <a:solidFill>
                    <a:schemeClr val="accent1"/>
                  </a:solidFill>
                  <a:latin typeface="Helvetica" charset="0"/>
                </a:rPr>
                <a:t>5.  Working Environment</a:t>
              </a:r>
            </a:p>
          </p:txBody>
        </p:sp>
        <p:sp>
          <p:nvSpPr>
            <p:cNvPr id="52229" name="Rectangle 5"/>
            <p:cNvSpPr>
              <a:spLocks noChangeArrowheads="1"/>
            </p:cNvSpPr>
            <p:nvPr/>
          </p:nvSpPr>
          <p:spPr bwMode="auto">
            <a:xfrm>
              <a:off x="96" y="2064"/>
              <a:ext cx="1875" cy="157"/>
            </a:xfrm>
            <a:prstGeom prst="rect">
              <a:avLst/>
            </a:prstGeom>
            <a:noFill/>
            <a:ln w="12700">
              <a:noFill/>
              <a:miter lim="800000"/>
              <a:headEnd/>
              <a:tailEnd/>
            </a:ln>
          </p:spPr>
          <p:txBody>
            <a:bodyPr lIns="63500" tIns="25400" rIns="63500" bIns="25400">
              <a:spAutoFit/>
            </a:bodyPr>
            <a:lstStyle/>
            <a:p>
              <a:pPr algn="ctr">
                <a:lnSpc>
                  <a:spcPct val="93000"/>
                </a:lnSpc>
                <a:spcBef>
                  <a:spcPct val="46000"/>
                </a:spcBef>
              </a:pPr>
              <a:r>
                <a:rPr lang="en-US" sz="1400">
                  <a:solidFill>
                    <a:schemeClr val="accent1"/>
                  </a:solidFill>
                  <a:latin typeface="Helvetica" charset="0"/>
                </a:rPr>
                <a:t>1.  Musculoskeletal Disorders</a:t>
              </a:r>
            </a:p>
          </p:txBody>
        </p:sp>
        <p:sp>
          <p:nvSpPr>
            <p:cNvPr id="52230" name="Rectangle 6"/>
            <p:cNvSpPr>
              <a:spLocks noChangeArrowheads="1"/>
            </p:cNvSpPr>
            <p:nvPr/>
          </p:nvSpPr>
          <p:spPr bwMode="auto">
            <a:xfrm>
              <a:off x="2160" y="1680"/>
              <a:ext cx="1337" cy="160"/>
            </a:xfrm>
            <a:prstGeom prst="rect">
              <a:avLst/>
            </a:prstGeom>
            <a:noFill/>
            <a:ln w="12700">
              <a:noFill/>
              <a:miter lim="800000"/>
              <a:headEnd/>
              <a:tailEnd/>
            </a:ln>
          </p:spPr>
          <p:txBody>
            <a:bodyPr lIns="63500" tIns="25400" rIns="63500" bIns="25400">
              <a:spAutoFit/>
            </a:bodyPr>
            <a:lstStyle/>
            <a:p>
              <a:pPr algn="ctr">
                <a:lnSpc>
                  <a:spcPct val="94000"/>
                </a:lnSpc>
                <a:spcBef>
                  <a:spcPct val="47000"/>
                </a:spcBef>
              </a:pPr>
              <a:r>
                <a:rPr lang="en-US" sz="1400">
                  <a:solidFill>
                    <a:schemeClr val="accent1"/>
                  </a:solidFill>
                  <a:latin typeface="Helvetica" charset="0"/>
                </a:rPr>
                <a:t>2.  Workplace Design</a:t>
              </a:r>
            </a:p>
          </p:txBody>
        </p:sp>
        <p:grpSp>
          <p:nvGrpSpPr>
            <p:cNvPr id="52231" name="Group 7"/>
            <p:cNvGrpSpPr>
              <a:grpSpLocks/>
            </p:cNvGrpSpPr>
            <p:nvPr/>
          </p:nvGrpSpPr>
          <p:grpSpPr bwMode="auto">
            <a:xfrm>
              <a:off x="313" y="864"/>
              <a:ext cx="5099" cy="3090"/>
              <a:chOff x="313" y="864"/>
              <a:chExt cx="5099" cy="3090"/>
            </a:xfrm>
          </p:grpSpPr>
          <p:sp>
            <p:nvSpPr>
              <p:cNvPr id="52232" name="Line 8"/>
              <p:cNvSpPr>
                <a:spLocks noChangeShapeType="1"/>
              </p:cNvSpPr>
              <p:nvPr/>
            </p:nvSpPr>
            <p:spPr bwMode="auto">
              <a:xfrm flipV="1">
                <a:off x="2880" y="1824"/>
                <a:ext cx="0" cy="192"/>
              </a:xfrm>
              <a:prstGeom prst="line">
                <a:avLst/>
              </a:prstGeom>
              <a:noFill/>
              <a:ln w="12700">
                <a:solidFill>
                  <a:schemeClr val="tx1"/>
                </a:solidFill>
                <a:round/>
                <a:headEnd/>
                <a:tailEnd/>
              </a:ln>
            </p:spPr>
            <p:txBody>
              <a:bodyPr wrap="none" anchor="ctr"/>
              <a:lstStyle/>
              <a:p>
                <a:endParaRPr lang="en-US"/>
              </a:p>
            </p:txBody>
          </p:sp>
          <p:sp>
            <p:nvSpPr>
              <p:cNvPr id="52233" name="Line 9"/>
              <p:cNvSpPr>
                <a:spLocks noChangeShapeType="1"/>
              </p:cNvSpPr>
              <p:nvPr/>
            </p:nvSpPr>
            <p:spPr bwMode="auto">
              <a:xfrm>
                <a:off x="2880" y="2740"/>
                <a:ext cx="0" cy="152"/>
              </a:xfrm>
              <a:prstGeom prst="line">
                <a:avLst/>
              </a:prstGeom>
              <a:noFill/>
              <a:ln w="12700">
                <a:solidFill>
                  <a:schemeClr val="tx1"/>
                </a:solidFill>
                <a:round/>
                <a:headEnd/>
                <a:tailEnd/>
              </a:ln>
            </p:spPr>
            <p:txBody>
              <a:bodyPr wrap="none" anchor="ctr"/>
              <a:lstStyle/>
              <a:p>
                <a:endParaRPr lang="en-US"/>
              </a:p>
            </p:txBody>
          </p:sp>
          <p:grpSp>
            <p:nvGrpSpPr>
              <p:cNvPr id="52234" name="Group 10"/>
              <p:cNvGrpSpPr>
                <a:grpSpLocks/>
              </p:cNvGrpSpPr>
              <p:nvPr/>
            </p:nvGrpSpPr>
            <p:grpSpPr bwMode="auto">
              <a:xfrm>
                <a:off x="313" y="864"/>
                <a:ext cx="5099" cy="3090"/>
                <a:chOff x="313" y="864"/>
                <a:chExt cx="5099" cy="3090"/>
              </a:xfrm>
            </p:grpSpPr>
            <p:sp>
              <p:nvSpPr>
                <p:cNvPr id="52235" name="Line 11"/>
                <p:cNvSpPr>
                  <a:spLocks noChangeShapeType="1"/>
                </p:cNvSpPr>
                <p:nvPr/>
              </p:nvSpPr>
              <p:spPr bwMode="auto">
                <a:xfrm>
                  <a:off x="1636" y="1956"/>
                  <a:ext cx="2456" cy="840"/>
                </a:xfrm>
                <a:prstGeom prst="line">
                  <a:avLst/>
                </a:prstGeom>
                <a:noFill/>
                <a:ln w="12700">
                  <a:solidFill>
                    <a:schemeClr val="tx1"/>
                  </a:solidFill>
                  <a:round/>
                  <a:headEnd/>
                  <a:tailEnd/>
                </a:ln>
              </p:spPr>
              <p:txBody>
                <a:bodyPr wrap="none" anchor="ctr"/>
                <a:lstStyle/>
                <a:p>
                  <a:endParaRPr lang="en-US"/>
                </a:p>
              </p:txBody>
            </p:sp>
            <p:sp>
              <p:nvSpPr>
                <p:cNvPr id="52236" name="Line 12"/>
                <p:cNvSpPr>
                  <a:spLocks noChangeShapeType="1"/>
                </p:cNvSpPr>
                <p:nvPr/>
              </p:nvSpPr>
              <p:spPr bwMode="auto">
                <a:xfrm flipV="1">
                  <a:off x="1636" y="1904"/>
                  <a:ext cx="2488" cy="960"/>
                </a:xfrm>
                <a:prstGeom prst="line">
                  <a:avLst/>
                </a:prstGeom>
                <a:noFill/>
                <a:ln w="12700">
                  <a:solidFill>
                    <a:schemeClr val="tx1"/>
                  </a:solidFill>
                  <a:round/>
                  <a:headEnd/>
                  <a:tailEnd/>
                </a:ln>
              </p:spPr>
              <p:txBody>
                <a:bodyPr wrap="none" anchor="ctr"/>
                <a:lstStyle/>
                <a:p>
                  <a:endParaRPr lang="en-US"/>
                </a:p>
              </p:txBody>
            </p:sp>
            <p:grpSp>
              <p:nvGrpSpPr>
                <p:cNvPr id="52237" name="Group 13"/>
                <p:cNvGrpSpPr>
                  <a:grpSpLocks/>
                </p:cNvGrpSpPr>
                <p:nvPr/>
              </p:nvGrpSpPr>
              <p:grpSpPr bwMode="auto">
                <a:xfrm>
                  <a:off x="3738" y="1170"/>
                  <a:ext cx="1674" cy="1040"/>
                  <a:chOff x="3742" y="1170"/>
                  <a:chExt cx="1674" cy="1040"/>
                </a:xfrm>
              </p:grpSpPr>
              <p:sp>
                <p:nvSpPr>
                  <p:cNvPr id="52249" name="Rectangle 14"/>
                  <p:cNvSpPr>
                    <a:spLocks noChangeArrowheads="1"/>
                  </p:cNvSpPr>
                  <p:nvPr/>
                </p:nvSpPr>
                <p:spPr bwMode="auto">
                  <a:xfrm>
                    <a:off x="3742" y="2050"/>
                    <a:ext cx="1674" cy="160"/>
                  </a:xfrm>
                  <a:prstGeom prst="rect">
                    <a:avLst/>
                  </a:prstGeom>
                  <a:noFill/>
                  <a:ln w="12700">
                    <a:noFill/>
                    <a:miter lim="800000"/>
                    <a:headEnd/>
                    <a:tailEnd/>
                  </a:ln>
                </p:spPr>
                <p:txBody>
                  <a:bodyPr lIns="63500" tIns="25400" rIns="63500" bIns="25400">
                    <a:spAutoFit/>
                  </a:bodyPr>
                  <a:lstStyle/>
                  <a:p>
                    <a:pPr algn="ctr">
                      <a:lnSpc>
                        <a:spcPct val="94000"/>
                      </a:lnSpc>
                      <a:spcBef>
                        <a:spcPct val="47000"/>
                      </a:spcBef>
                    </a:pPr>
                    <a:r>
                      <a:rPr lang="en-US" sz="1400" dirty="0">
                        <a:solidFill>
                          <a:schemeClr val="accent1"/>
                        </a:solidFill>
                        <a:latin typeface="Helvetica" charset="0"/>
                      </a:rPr>
                      <a:t>3.  Manual Handling</a:t>
                    </a:r>
                  </a:p>
                </p:txBody>
              </p:sp>
              <p:pic>
                <p:nvPicPr>
                  <p:cNvPr id="52250" name="Picture 15"/>
                  <p:cNvPicPr>
                    <a:picLocks noChangeArrowheads="1"/>
                  </p:cNvPicPr>
                  <p:nvPr/>
                </p:nvPicPr>
                <p:blipFill>
                  <a:blip r:embed="rId2"/>
                  <a:srcRect/>
                  <a:stretch>
                    <a:fillRect/>
                  </a:stretch>
                </p:blipFill>
                <p:spPr bwMode="auto">
                  <a:xfrm>
                    <a:off x="4358" y="1170"/>
                    <a:ext cx="472" cy="800"/>
                  </a:xfrm>
                  <a:prstGeom prst="rect">
                    <a:avLst/>
                  </a:prstGeom>
                  <a:noFill/>
                  <a:ln w="12700">
                    <a:noFill/>
                    <a:miter lim="800000"/>
                    <a:headEnd/>
                    <a:tailEnd/>
                  </a:ln>
                </p:spPr>
              </p:pic>
            </p:grpSp>
            <p:grpSp>
              <p:nvGrpSpPr>
                <p:cNvPr id="52238" name="Group 16"/>
                <p:cNvGrpSpPr>
                  <a:grpSpLocks/>
                </p:cNvGrpSpPr>
                <p:nvPr/>
              </p:nvGrpSpPr>
              <p:grpSpPr bwMode="auto">
                <a:xfrm>
                  <a:off x="3925" y="2587"/>
                  <a:ext cx="1337" cy="1249"/>
                  <a:chOff x="3925" y="2587"/>
                  <a:chExt cx="1337" cy="1249"/>
                </a:xfrm>
              </p:grpSpPr>
              <p:sp>
                <p:nvSpPr>
                  <p:cNvPr id="52247" name="Rectangle 17"/>
                  <p:cNvSpPr>
                    <a:spLocks noChangeArrowheads="1"/>
                  </p:cNvSpPr>
                  <p:nvPr/>
                </p:nvSpPr>
                <p:spPr bwMode="auto">
                  <a:xfrm>
                    <a:off x="3925" y="3676"/>
                    <a:ext cx="1337" cy="160"/>
                  </a:xfrm>
                  <a:prstGeom prst="rect">
                    <a:avLst/>
                  </a:prstGeom>
                  <a:noFill/>
                  <a:ln w="12700">
                    <a:noFill/>
                    <a:miter lim="800000"/>
                    <a:headEnd/>
                    <a:tailEnd/>
                  </a:ln>
                </p:spPr>
                <p:txBody>
                  <a:bodyPr lIns="63500" tIns="25400" rIns="63500" bIns="25400">
                    <a:spAutoFit/>
                  </a:bodyPr>
                  <a:lstStyle/>
                  <a:p>
                    <a:pPr algn="ctr">
                      <a:lnSpc>
                        <a:spcPct val="94000"/>
                      </a:lnSpc>
                      <a:spcBef>
                        <a:spcPct val="47000"/>
                      </a:spcBef>
                    </a:pPr>
                    <a:r>
                      <a:rPr lang="en-US" sz="1400">
                        <a:solidFill>
                          <a:schemeClr val="accent1"/>
                        </a:solidFill>
                        <a:latin typeface="Helvetica" charset="0"/>
                      </a:rPr>
                      <a:t>4.  Fatigue</a:t>
                    </a:r>
                  </a:p>
                </p:txBody>
              </p:sp>
              <p:pic>
                <p:nvPicPr>
                  <p:cNvPr id="52248" name="Picture 18"/>
                  <p:cNvPicPr>
                    <a:picLocks noChangeArrowheads="1"/>
                  </p:cNvPicPr>
                  <p:nvPr/>
                </p:nvPicPr>
                <p:blipFill>
                  <a:blip r:embed="rId3"/>
                  <a:srcRect/>
                  <a:stretch>
                    <a:fillRect/>
                  </a:stretch>
                </p:blipFill>
                <p:spPr bwMode="auto">
                  <a:xfrm>
                    <a:off x="4189" y="2587"/>
                    <a:ext cx="768" cy="1024"/>
                  </a:xfrm>
                  <a:prstGeom prst="rect">
                    <a:avLst/>
                  </a:prstGeom>
                  <a:noFill/>
                  <a:ln w="12700">
                    <a:noFill/>
                    <a:miter lim="800000"/>
                    <a:headEnd/>
                    <a:tailEnd/>
                  </a:ln>
                </p:spPr>
              </p:pic>
            </p:grpSp>
            <p:pic>
              <p:nvPicPr>
                <p:cNvPr id="52239" name="Picture 19"/>
                <p:cNvPicPr>
                  <a:picLocks noChangeArrowheads="1"/>
                </p:cNvPicPr>
                <p:nvPr/>
              </p:nvPicPr>
              <p:blipFill>
                <a:blip r:embed="rId4"/>
                <a:srcRect/>
                <a:stretch>
                  <a:fillRect/>
                </a:stretch>
              </p:blipFill>
              <p:spPr bwMode="auto">
                <a:xfrm>
                  <a:off x="2212" y="2946"/>
                  <a:ext cx="1368" cy="1008"/>
                </a:xfrm>
                <a:prstGeom prst="rect">
                  <a:avLst/>
                </a:prstGeom>
                <a:noFill/>
                <a:ln w="12700">
                  <a:noFill/>
                  <a:miter lim="800000"/>
                  <a:headEnd/>
                  <a:tailEnd/>
                </a:ln>
              </p:spPr>
            </p:pic>
            <p:grpSp>
              <p:nvGrpSpPr>
                <p:cNvPr id="52240" name="Group 20"/>
                <p:cNvGrpSpPr>
                  <a:grpSpLocks/>
                </p:cNvGrpSpPr>
                <p:nvPr/>
              </p:nvGrpSpPr>
              <p:grpSpPr bwMode="auto">
                <a:xfrm>
                  <a:off x="313" y="2570"/>
                  <a:ext cx="1434" cy="1208"/>
                  <a:chOff x="313" y="2570"/>
                  <a:chExt cx="1434" cy="1208"/>
                </a:xfrm>
              </p:grpSpPr>
              <p:sp>
                <p:nvSpPr>
                  <p:cNvPr id="52245" name="Rectangle 21"/>
                  <p:cNvSpPr>
                    <a:spLocks noChangeArrowheads="1"/>
                  </p:cNvSpPr>
                  <p:nvPr/>
                </p:nvSpPr>
                <p:spPr bwMode="auto">
                  <a:xfrm>
                    <a:off x="313" y="3618"/>
                    <a:ext cx="1434" cy="160"/>
                  </a:xfrm>
                  <a:prstGeom prst="rect">
                    <a:avLst/>
                  </a:prstGeom>
                  <a:noFill/>
                  <a:ln w="12700">
                    <a:noFill/>
                    <a:miter lim="800000"/>
                    <a:headEnd/>
                    <a:tailEnd/>
                  </a:ln>
                </p:spPr>
                <p:txBody>
                  <a:bodyPr lIns="63500" tIns="25400" rIns="63500" bIns="25400">
                    <a:spAutoFit/>
                  </a:bodyPr>
                  <a:lstStyle/>
                  <a:p>
                    <a:pPr algn="ctr">
                      <a:lnSpc>
                        <a:spcPct val="94000"/>
                      </a:lnSpc>
                      <a:spcBef>
                        <a:spcPct val="47000"/>
                      </a:spcBef>
                    </a:pPr>
                    <a:r>
                      <a:rPr lang="en-US" sz="1400">
                        <a:solidFill>
                          <a:schemeClr val="accent1"/>
                        </a:solidFill>
                        <a:latin typeface="Helvetica" charset="0"/>
                      </a:rPr>
                      <a:t>6.  Human Error</a:t>
                    </a:r>
                  </a:p>
                </p:txBody>
              </p:sp>
              <p:pic>
                <p:nvPicPr>
                  <p:cNvPr id="52246" name="Picture 22"/>
                  <p:cNvPicPr>
                    <a:picLocks noChangeArrowheads="1"/>
                  </p:cNvPicPr>
                  <p:nvPr/>
                </p:nvPicPr>
                <p:blipFill>
                  <a:blip r:embed="rId5"/>
                  <a:srcRect/>
                  <a:stretch>
                    <a:fillRect/>
                  </a:stretch>
                </p:blipFill>
                <p:spPr bwMode="auto">
                  <a:xfrm>
                    <a:off x="466" y="2570"/>
                    <a:ext cx="1112" cy="992"/>
                  </a:xfrm>
                  <a:prstGeom prst="rect">
                    <a:avLst/>
                  </a:prstGeom>
                  <a:noFill/>
                  <a:ln w="12700">
                    <a:noFill/>
                    <a:miter lim="800000"/>
                    <a:headEnd/>
                    <a:tailEnd/>
                  </a:ln>
                </p:spPr>
              </p:pic>
            </p:grpSp>
            <p:pic>
              <p:nvPicPr>
                <p:cNvPr id="52241" name="Picture 23"/>
                <p:cNvPicPr>
                  <a:picLocks noChangeArrowheads="1"/>
                </p:cNvPicPr>
                <p:nvPr/>
              </p:nvPicPr>
              <p:blipFill>
                <a:blip r:embed="rId6"/>
                <a:srcRect/>
                <a:stretch>
                  <a:fillRect/>
                </a:stretch>
              </p:blipFill>
              <p:spPr bwMode="auto">
                <a:xfrm>
                  <a:off x="716" y="1056"/>
                  <a:ext cx="834" cy="932"/>
                </a:xfrm>
                <a:prstGeom prst="rect">
                  <a:avLst/>
                </a:prstGeom>
                <a:noFill/>
                <a:ln w="12700">
                  <a:noFill/>
                  <a:miter lim="800000"/>
                  <a:headEnd/>
                  <a:tailEnd/>
                </a:ln>
              </p:spPr>
            </p:pic>
            <p:sp>
              <p:nvSpPr>
                <p:cNvPr id="52242" name="Oval 24"/>
                <p:cNvSpPr>
                  <a:spLocks noChangeArrowheads="1"/>
                </p:cNvSpPr>
                <p:nvPr/>
              </p:nvSpPr>
              <p:spPr bwMode="auto">
                <a:xfrm>
                  <a:off x="1968" y="2036"/>
                  <a:ext cx="1848" cy="680"/>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52243" name="Rectangle 25"/>
                <p:cNvSpPr>
                  <a:spLocks noChangeArrowheads="1"/>
                </p:cNvSpPr>
                <p:nvPr/>
              </p:nvSpPr>
              <p:spPr bwMode="auto">
                <a:xfrm>
                  <a:off x="2121" y="2212"/>
                  <a:ext cx="1409" cy="328"/>
                </a:xfrm>
                <a:prstGeom prst="rect">
                  <a:avLst/>
                </a:prstGeom>
                <a:noFill/>
                <a:ln w="12700">
                  <a:noFill/>
                  <a:miter lim="800000"/>
                  <a:headEnd/>
                  <a:tailEnd/>
                </a:ln>
              </p:spPr>
              <p:txBody>
                <a:bodyPr wrap="none" lIns="90487" tIns="44450" rIns="90487" bIns="44450">
                  <a:spAutoFit/>
                </a:bodyPr>
                <a:lstStyle/>
                <a:p>
                  <a:r>
                    <a:rPr lang="en-US" sz="2800">
                      <a:solidFill>
                        <a:schemeClr val="bg1"/>
                      </a:solidFill>
                    </a:rPr>
                    <a:t>ERGONOMICS</a:t>
                  </a:r>
                </a:p>
              </p:txBody>
            </p:sp>
            <p:pic>
              <p:nvPicPr>
                <p:cNvPr id="52244" name="Picture 26"/>
                <p:cNvPicPr>
                  <a:picLocks noChangeArrowheads="1"/>
                </p:cNvPicPr>
                <p:nvPr/>
              </p:nvPicPr>
              <p:blipFill>
                <a:blip r:embed="rId7"/>
                <a:srcRect/>
                <a:stretch>
                  <a:fillRect/>
                </a:stretch>
              </p:blipFill>
              <p:spPr bwMode="auto">
                <a:xfrm>
                  <a:off x="2348" y="864"/>
                  <a:ext cx="1008" cy="796"/>
                </a:xfrm>
                <a:prstGeom prst="rect">
                  <a:avLst/>
                </a:prstGeom>
                <a:noFill/>
                <a:ln w="12700">
                  <a:noFill/>
                  <a:miter lim="800000"/>
                  <a:headEnd/>
                  <a:tailEnd/>
                </a:ln>
              </p:spPr>
            </p:pic>
          </p:grpSp>
        </p:grpSp>
      </p:grpSp>
      <p:pic>
        <p:nvPicPr>
          <p:cNvPr id="3" name="Picture 2">
            <a:extLst>
              <a:ext uri="{FF2B5EF4-FFF2-40B4-BE49-F238E27FC236}">
                <a16:creationId xmlns:a16="http://schemas.microsoft.com/office/drawing/2014/main" xmlns="" id="{FD791D3A-4D20-F4C6-C712-0FE99590500B}"/>
              </a:ext>
            </a:extLst>
          </p:cNvPr>
          <p:cNvPicPr>
            <a:picLocks noChangeAspect="1"/>
          </p:cNvPicPr>
          <p:nvPr/>
        </p:nvPicPr>
        <p:blipFill>
          <a:blip r:embed="rId8"/>
          <a:stretch>
            <a:fillRect/>
          </a:stretch>
        </p:blipFill>
        <p:spPr>
          <a:xfrm>
            <a:off x="9393238" y="1897857"/>
            <a:ext cx="1381125" cy="130492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89C29-95B7-F57C-D144-154166297F42}"/>
              </a:ext>
            </a:extLst>
          </p:cNvPr>
          <p:cNvSpPr>
            <a:spLocks noGrp="1"/>
          </p:cNvSpPr>
          <p:nvPr>
            <p:ph type="title"/>
          </p:nvPr>
        </p:nvSpPr>
        <p:spPr/>
        <p:txBody>
          <a:bodyPr/>
          <a:lstStyle/>
          <a:p>
            <a:endParaRPr lang="en-GB"/>
          </a:p>
        </p:txBody>
      </p:sp>
      <p:pic>
        <p:nvPicPr>
          <p:cNvPr id="17410" name="Picture 2" descr="Image preview">
            <a:extLst>
              <a:ext uri="{FF2B5EF4-FFF2-40B4-BE49-F238E27FC236}">
                <a16:creationId xmlns:a16="http://schemas.microsoft.com/office/drawing/2014/main" xmlns="" id="{61F7423D-2051-B579-0C85-FB2EF2C5B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950" y="2463799"/>
            <a:ext cx="2607469"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preview">
            <a:extLst>
              <a:ext uri="{FF2B5EF4-FFF2-40B4-BE49-F238E27FC236}">
                <a16:creationId xmlns:a16="http://schemas.microsoft.com/office/drawing/2014/main" xmlns="" id="{F987ECBA-8337-D844-CF1C-55EA3A0E77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3628" y="2057400"/>
            <a:ext cx="3098006" cy="413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992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188640"/>
            <a:ext cx="8229600" cy="724942"/>
          </a:xfrm>
        </p:spPr>
        <p:txBody>
          <a:bodyPr>
            <a:normAutofit/>
          </a:bodyPr>
          <a:lstStyle/>
          <a:p>
            <a:r>
              <a:rPr lang="en-GB" sz="4000" dirty="0"/>
              <a:t>Do I sit that person or stand them? </a:t>
            </a:r>
            <a:endParaRPr lang="en-US" sz="4000" dirty="0"/>
          </a:p>
        </p:txBody>
      </p:sp>
      <p:sp>
        <p:nvSpPr>
          <p:cNvPr id="4" name="Text Placeholder 3"/>
          <p:cNvSpPr>
            <a:spLocks noGrp="1"/>
          </p:cNvSpPr>
          <p:nvPr>
            <p:ph type="body" idx="1"/>
          </p:nvPr>
        </p:nvSpPr>
        <p:spPr>
          <a:xfrm>
            <a:off x="1919536" y="908720"/>
            <a:ext cx="4040188" cy="639762"/>
          </a:xfrm>
        </p:spPr>
        <p:txBody>
          <a:bodyPr/>
          <a:lstStyle/>
          <a:p>
            <a:pPr algn="ctr"/>
            <a:r>
              <a:rPr lang="en-GB" dirty="0"/>
              <a:t>Sitting</a:t>
            </a:r>
            <a:endParaRPr lang="en-US" dirty="0"/>
          </a:p>
        </p:txBody>
      </p:sp>
      <p:sp>
        <p:nvSpPr>
          <p:cNvPr id="5" name="Content Placeholder 4"/>
          <p:cNvSpPr>
            <a:spLocks noGrp="1"/>
          </p:cNvSpPr>
          <p:nvPr>
            <p:ph sz="half" idx="2"/>
          </p:nvPr>
        </p:nvSpPr>
        <p:spPr>
          <a:xfrm>
            <a:off x="1847528" y="1484784"/>
            <a:ext cx="4040188" cy="3951288"/>
          </a:xfrm>
        </p:spPr>
        <p:txBody>
          <a:bodyPr>
            <a:noAutofit/>
          </a:bodyPr>
          <a:lstStyle/>
          <a:p>
            <a:r>
              <a:rPr lang="en-GB" dirty="0"/>
              <a:t>All items needed in the short-term cycle can be supplied and handled within the seated work space</a:t>
            </a:r>
          </a:p>
          <a:p>
            <a:r>
              <a:rPr lang="en-GB" dirty="0"/>
              <a:t>Hands not required to work 15cm (on average) above work surface</a:t>
            </a:r>
          </a:p>
          <a:p>
            <a:r>
              <a:rPr lang="en-GB" dirty="0"/>
              <a:t>No large forces required (weights &lt;4.5kg)</a:t>
            </a:r>
          </a:p>
          <a:p>
            <a:r>
              <a:rPr lang="en-GB" dirty="0"/>
              <a:t>Precision or visionally demanding tasks done for majority of the shift</a:t>
            </a:r>
            <a:endParaRPr lang="en-US" dirty="0"/>
          </a:p>
        </p:txBody>
      </p:sp>
      <p:sp>
        <p:nvSpPr>
          <p:cNvPr id="6" name="Text Placeholder 5"/>
          <p:cNvSpPr>
            <a:spLocks noGrp="1"/>
          </p:cNvSpPr>
          <p:nvPr>
            <p:ph type="body" sz="quarter" idx="3"/>
          </p:nvPr>
        </p:nvSpPr>
        <p:spPr>
          <a:xfrm>
            <a:off x="6168009" y="908720"/>
            <a:ext cx="4041775" cy="639762"/>
          </a:xfrm>
        </p:spPr>
        <p:txBody>
          <a:bodyPr/>
          <a:lstStyle/>
          <a:p>
            <a:pPr algn="ctr"/>
            <a:r>
              <a:rPr lang="en-GB" dirty="0"/>
              <a:t>Standing</a:t>
            </a:r>
            <a:endParaRPr lang="en-US" dirty="0"/>
          </a:p>
        </p:txBody>
      </p:sp>
      <p:sp>
        <p:nvSpPr>
          <p:cNvPr id="7" name="Content Placeholder 6"/>
          <p:cNvSpPr>
            <a:spLocks noGrp="1"/>
          </p:cNvSpPr>
          <p:nvPr>
            <p:ph sz="quarter" idx="4"/>
          </p:nvPr>
        </p:nvSpPr>
        <p:spPr>
          <a:xfrm>
            <a:off x="6168009" y="1565944"/>
            <a:ext cx="4041775" cy="3951288"/>
          </a:xfrm>
        </p:spPr>
        <p:txBody>
          <a:bodyPr>
            <a:normAutofit fontScale="92500" lnSpcReduction="20000"/>
          </a:bodyPr>
          <a:lstStyle/>
          <a:p>
            <a:r>
              <a:rPr lang="en-GB" dirty="0"/>
              <a:t>No knee clearance for seated operation</a:t>
            </a:r>
          </a:p>
          <a:p>
            <a:r>
              <a:rPr lang="en-GB" dirty="0"/>
              <a:t>Objects handled &gt;4.5kg</a:t>
            </a:r>
          </a:p>
          <a:p>
            <a:r>
              <a:rPr lang="en-GB" dirty="0"/>
              <a:t>High, low or extended reaches frequently required</a:t>
            </a:r>
          </a:p>
          <a:p>
            <a:r>
              <a:rPr lang="en-GB" dirty="0"/>
              <a:t>Operations physically separated and require frequent movement</a:t>
            </a:r>
          </a:p>
          <a:p>
            <a:r>
              <a:rPr lang="en-GB" dirty="0"/>
              <a:t>Downward forces exerted  &gt;4.5kg </a:t>
            </a:r>
          </a:p>
          <a:p>
            <a:endParaRPr lang="en-US" dirty="0"/>
          </a:p>
        </p:txBody>
      </p:sp>
    </p:spTree>
    <p:extLst>
      <p:ext uri="{BB962C8B-B14F-4D97-AF65-F5344CB8AC3E}">
        <p14:creationId xmlns:p14="http://schemas.microsoft.com/office/powerpoint/2010/main" val="924770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88640"/>
            <a:ext cx="8229600" cy="868958"/>
          </a:xfrm>
        </p:spPr>
        <p:txBody>
          <a:bodyPr/>
          <a:lstStyle/>
          <a:p>
            <a:r>
              <a:rPr lang="en-GB" dirty="0"/>
              <a:t>Still not decided?</a:t>
            </a:r>
            <a:endParaRPr lang="en-US" dirty="0"/>
          </a:p>
        </p:txBody>
      </p:sp>
      <p:sp>
        <p:nvSpPr>
          <p:cNvPr id="3" name="Text Placeholder 2"/>
          <p:cNvSpPr>
            <a:spLocks noGrp="1"/>
          </p:cNvSpPr>
          <p:nvPr>
            <p:ph type="body" idx="1"/>
          </p:nvPr>
        </p:nvSpPr>
        <p:spPr>
          <a:xfrm>
            <a:off x="1991544" y="908720"/>
            <a:ext cx="4040188" cy="639762"/>
          </a:xfrm>
        </p:spPr>
        <p:txBody>
          <a:bodyPr/>
          <a:lstStyle/>
          <a:p>
            <a:pPr algn="ctr"/>
            <a:r>
              <a:rPr lang="en-GB" dirty="0"/>
              <a:t>Sit / stand workstations</a:t>
            </a:r>
            <a:endParaRPr lang="en-US" dirty="0"/>
          </a:p>
        </p:txBody>
      </p:sp>
      <p:sp>
        <p:nvSpPr>
          <p:cNvPr id="4" name="Content Placeholder 3"/>
          <p:cNvSpPr>
            <a:spLocks noGrp="1"/>
          </p:cNvSpPr>
          <p:nvPr>
            <p:ph sz="half" idx="2"/>
          </p:nvPr>
        </p:nvSpPr>
        <p:spPr>
          <a:xfrm>
            <a:off x="1991544" y="1556792"/>
            <a:ext cx="4040188" cy="3951288"/>
          </a:xfrm>
        </p:spPr>
        <p:txBody>
          <a:bodyPr>
            <a:normAutofit fontScale="92500" lnSpcReduction="10000"/>
          </a:bodyPr>
          <a:lstStyle/>
          <a:p>
            <a:r>
              <a:rPr lang="en-GB" dirty="0"/>
              <a:t>Repetitive operations with frequent reaches &gt;0.41cm forward and / or &gt; 15cm above work surface</a:t>
            </a:r>
          </a:p>
          <a:p>
            <a:r>
              <a:rPr lang="en-GB" dirty="0"/>
              <a:t>Multiple tasks are performed – some best sitting others best standing</a:t>
            </a:r>
            <a:endParaRPr lang="en-US" dirty="0"/>
          </a:p>
        </p:txBody>
      </p:sp>
      <p:sp>
        <p:nvSpPr>
          <p:cNvPr id="5" name="Text Placeholder 4"/>
          <p:cNvSpPr>
            <a:spLocks noGrp="1"/>
          </p:cNvSpPr>
          <p:nvPr>
            <p:ph type="body" sz="quarter" idx="3"/>
          </p:nvPr>
        </p:nvSpPr>
        <p:spPr>
          <a:xfrm>
            <a:off x="6168009" y="1052736"/>
            <a:ext cx="4041775" cy="495746"/>
          </a:xfrm>
        </p:spPr>
        <p:txBody>
          <a:bodyPr/>
          <a:lstStyle/>
          <a:p>
            <a:pPr algn="ctr"/>
            <a:r>
              <a:rPr lang="en-GB" dirty="0">
                <a:solidFill>
                  <a:srgbClr val="FF0000"/>
                </a:solidFill>
              </a:rPr>
              <a:t>Priority Rules</a:t>
            </a:r>
            <a:endParaRPr lang="en-US" dirty="0">
              <a:solidFill>
                <a:srgbClr val="FF0000"/>
              </a:solidFill>
            </a:endParaRPr>
          </a:p>
        </p:txBody>
      </p:sp>
      <p:sp>
        <p:nvSpPr>
          <p:cNvPr id="6" name="Content Placeholder 5"/>
          <p:cNvSpPr>
            <a:spLocks noGrp="1"/>
          </p:cNvSpPr>
          <p:nvPr>
            <p:ph sz="quarter" idx="4"/>
          </p:nvPr>
        </p:nvSpPr>
        <p:spPr>
          <a:xfrm>
            <a:off x="6240017" y="1628800"/>
            <a:ext cx="4041775" cy="3951288"/>
          </a:xfrm>
        </p:spPr>
        <p:txBody>
          <a:bodyPr>
            <a:normAutofit fontScale="92500" lnSpcReduction="10000"/>
          </a:bodyPr>
          <a:lstStyle/>
          <a:p>
            <a:r>
              <a:rPr lang="en-GB" dirty="0">
                <a:solidFill>
                  <a:srgbClr val="FF0000"/>
                </a:solidFill>
              </a:rPr>
              <a:t>Duration of each task assessed and those that make up majority take precedence</a:t>
            </a:r>
          </a:p>
          <a:p>
            <a:r>
              <a:rPr lang="en-GB" dirty="0">
                <a:solidFill>
                  <a:srgbClr val="FF0000"/>
                </a:solidFill>
              </a:rPr>
              <a:t> If critical visual tasks involved, workplace should be geared for them</a:t>
            </a:r>
          </a:p>
          <a:p>
            <a:r>
              <a:rPr lang="en-GB" dirty="0">
                <a:solidFill>
                  <a:srgbClr val="FF0000"/>
                </a:solidFill>
              </a:rPr>
              <a:t>If extended reaches and exertions are frequent then workplace should optimise them</a:t>
            </a:r>
          </a:p>
          <a:p>
            <a:endParaRPr lang="en-US" dirty="0"/>
          </a:p>
        </p:txBody>
      </p:sp>
    </p:spTree>
    <p:extLst>
      <p:ext uri="{BB962C8B-B14F-4D97-AF65-F5344CB8AC3E}">
        <p14:creationId xmlns:p14="http://schemas.microsoft.com/office/powerpoint/2010/main" val="35835435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09800" y="457200"/>
            <a:ext cx="8229600" cy="685800"/>
          </a:xfrm>
        </p:spPr>
        <p:txBody>
          <a:bodyPr>
            <a:normAutofit fontScale="90000"/>
          </a:bodyPr>
          <a:lstStyle/>
          <a:p>
            <a:r>
              <a:rPr lang="en-GB"/>
              <a:t>FOM – Position Paper August 2004</a:t>
            </a:r>
          </a:p>
        </p:txBody>
      </p:sp>
      <p:sp>
        <p:nvSpPr>
          <p:cNvPr id="26627" name="Rectangle 3"/>
          <p:cNvSpPr>
            <a:spLocks noGrp="1" noChangeArrowheads="1"/>
          </p:cNvSpPr>
          <p:nvPr>
            <p:ph type="body" idx="1"/>
          </p:nvPr>
        </p:nvSpPr>
        <p:spPr>
          <a:xfrm>
            <a:off x="1828800" y="1295400"/>
            <a:ext cx="8610600" cy="3124200"/>
          </a:xfrm>
          <a:ln>
            <a:solidFill>
              <a:schemeClr val="tx1"/>
            </a:solidFill>
          </a:ln>
        </p:spPr>
        <p:txBody>
          <a:bodyPr/>
          <a:lstStyle/>
          <a:p>
            <a:pPr algn="ctr">
              <a:buFont typeface="Monotype Sorts" pitchFamily="2" charset="2"/>
              <a:buNone/>
            </a:pPr>
            <a:r>
              <a:rPr lang="en-GB" dirty="0"/>
              <a:t>‘Work has a positive impact on health and older workers have a right to work safely. Badly designed working conditions and a lack of training are the main factors that turn ageing into a handicap, rather than the natural process of ageing itself’ </a:t>
            </a:r>
          </a:p>
          <a:p>
            <a:pPr algn="ctr">
              <a:buFont typeface="Monotype Sorts" pitchFamily="2" charset="2"/>
              <a:buNone/>
            </a:pPr>
            <a:r>
              <a:rPr lang="en-GB" dirty="0"/>
              <a:t>(http://www.facoccmed.ac.uk/pubspol/policy.jsp)</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7C597B-625F-1AD2-0A40-A17F42738CB5}"/>
              </a:ext>
            </a:extLst>
          </p:cNvPr>
          <p:cNvSpPr>
            <a:spLocks noGrp="1"/>
          </p:cNvSpPr>
          <p:nvPr>
            <p:ph type="title"/>
          </p:nvPr>
        </p:nvSpPr>
        <p:spPr/>
        <p:txBody>
          <a:bodyPr/>
          <a:lstStyle/>
          <a:p>
            <a:pPr algn="ctr"/>
            <a:r>
              <a:rPr lang="en-GB" dirty="0"/>
              <a:t>Hazard Spotting - Pallet Handling </a:t>
            </a:r>
          </a:p>
        </p:txBody>
      </p:sp>
      <p:pic>
        <p:nvPicPr>
          <p:cNvPr id="10244" name="Picture 4" descr="Image preview">
            <a:extLst>
              <a:ext uri="{FF2B5EF4-FFF2-40B4-BE49-F238E27FC236}">
                <a16:creationId xmlns:a16="http://schemas.microsoft.com/office/drawing/2014/main" xmlns="" id="{6AB1DED7-DE08-F785-49DF-EF00A3F1E9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4500" y="2076448"/>
            <a:ext cx="3121819"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52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CE26B1-59AD-7F0B-1183-5498D86F3B90}"/>
              </a:ext>
            </a:extLst>
          </p:cNvPr>
          <p:cNvSpPr>
            <a:spLocks noGrp="1"/>
          </p:cNvSpPr>
          <p:nvPr>
            <p:ph type="title"/>
          </p:nvPr>
        </p:nvSpPr>
        <p:spPr/>
        <p:txBody>
          <a:bodyPr/>
          <a:lstStyle/>
          <a:p>
            <a:pPr algn="ctr"/>
            <a:r>
              <a:rPr lang="en-GB" dirty="0"/>
              <a:t>Unusual loads</a:t>
            </a:r>
          </a:p>
        </p:txBody>
      </p:sp>
      <p:pic>
        <p:nvPicPr>
          <p:cNvPr id="6146" name="Picture 2">
            <a:extLst>
              <a:ext uri="{FF2B5EF4-FFF2-40B4-BE49-F238E27FC236}">
                <a16:creationId xmlns:a16="http://schemas.microsoft.com/office/drawing/2014/main" xmlns="" id="{70EC8B0C-DC24-3ADE-AA6E-94531D82A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59368"/>
            <a:ext cx="238125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xmlns="" id="{BB8E8F7E-21AC-47CD-0745-B723F73AC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135" y="2559367"/>
            <a:ext cx="238125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xmlns="" id="{36BFAAD2-380E-3EEF-E790-815666FB1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927" y="2559367"/>
            <a:ext cx="238125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14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4E806-AA83-4316-8585-B50EAEBC5461}"/>
              </a:ext>
            </a:extLst>
          </p:cNvPr>
          <p:cNvSpPr>
            <a:spLocks noGrp="1"/>
          </p:cNvSpPr>
          <p:nvPr>
            <p:ph type="title"/>
          </p:nvPr>
        </p:nvSpPr>
        <p:spPr>
          <a:xfrm>
            <a:off x="1981200" y="116633"/>
            <a:ext cx="8229600" cy="895747"/>
          </a:xfrm>
        </p:spPr>
        <p:txBody>
          <a:bodyPr/>
          <a:lstStyle/>
          <a:p>
            <a:r>
              <a:rPr lang="en-GB" dirty="0"/>
              <a:t>Use the human-centred approach</a:t>
            </a:r>
          </a:p>
        </p:txBody>
      </p:sp>
      <p:sp>
        <p:nvSpPr>
          <p:cNvPr id="3" name="Content Placeholder 2">
            <a:extLst>
              <a:ext uri="{FF2B5EF4-FFF2-40B4-BE49-F238E27FC236}">
                <a16:creationId xmlns:a16="http://schemas.microsoft.com/office/drawing/2014/main" xmlns="" id="{B2B54BE0-6499-4924-934B-9AFF3D90F6D9}"/>
              </a:ext>
            </a:extLst>
          </p:cNvPr>
          <p:cNvSpPr>
            <a:spLocks noGrp="1"/>
          </p:cNvSpPr>
          <p:nvPr>
            <p:ph idx="1"/>
          </p:nvPr>
        </p:nvSpPr>
        <p:spPr>
          <a:xfrm>
            <a:off x="1703512" y="1124745"/>
            <a:ext cx="8712968" cy="4525963"/>
          </a:xfrm>
        </p:spPr>
        <p:txBody>
          <a:bodyPr/>
          <a:lstStyle/>
          <a:p>
            <a:r>
              <a:rPr lang="en-GB" dirty="0"/>
              <a:t>Identify and understand the target users</a:t>
            </a:r>
          </a:p>
          <a:p>
            <a:r>
              <a:rPr lang="en-GB" dirty="0"/>
              <a:t>Use ergonomic / human factors guidance and best practice to create an initial design</a:t>
            </a:r>
          </a:p>
          <a:p>
            <a:r>
              <a:rPr lang="en-GB" dirty="0"/>
              <a:t>Test the design with the target users</a:t>
            </a:r>
          </a:p>
          <a:p>
            <a:r>
              <a:rPr lang="en-GB" dirty="0"/>
              <a:t>Use feedback from testing to improve design and repeat the cycle</a:t>
            </a:r>
          </a:p>
        </p:txBody>
      </p:sp>
      <p:pic>
        <p:nvPicPr>
          <p:cNvPr id="5" name="Picture 4">
            <a:extLst>
              <a:ext uri="{FF2B5EF4-FFF2-40B4-BE49-F238E27FC236}">
                <a16:creationId xmlns:a16="http://schemas.microsoft.com/office/drawing/2014/main" xmlns="" id="{D619A91A-64A2-4A93-ADB4-5AF75B355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7287" y="4575448"/>
            <a:ext cx="2304255" cy="1728192"/>
          </a:xfrm>
          <a:prstGeom prst="rect">
            <a:avLst/>
          </a:prstGeom>
        </p:spPr>
      </p:pic>
      <p:pic>
        <p:nvPicPr>
          <p:cNvPr id="7" name="Picture 6">
            <a:extLst>
              <a:ext uri="{FF2B5EF4-FFF2-40B4-BE49-F238E27FC236}">
                <a16:creationId xmlns:a16="http://schemas.microsoft.com/office/drawing/2014/main" xmlns="" id="{AB3DBD44-0F40-4B08-A4A0-6EDA75450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9" y="4581128"/>
            <a:ext cx="2304256" cy="1728192"/>
          </a:xfrm>
          <a:prstGeom prst="rect">
            <a:avLst/>
          </a:prstGeom>
        </p:spPr>
      </p:pic>
      <p:pic>
        <p:nvPicPr>
          <p:cNvPr id="9" name="Picture 8">
            <a:extLst>
              <a:ext uri="{FF2B5EF4-FFF2-40B4-BE49-F238E27FC236}">
                <a16:creationId xmlns:a16="http://schemas.microsoft.com/office/drawing/2014/main" xmlns="" id="{D2383FCC-D687-4359-A477-F8FE7D1198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192" y="4581128"/>
            <a:ext cx="2296684" cy="1722512"/>
          </a:xfrm>
          <a:prstGeom prst="rect">
            <a:avLst/>
          </a:prstGeom>
        </p:spPr>
      </p:pic>
      <p:sp>
        <p:nvSpPr>
          <p:cNvPr id="10" name="Arrow: Right 9">
            <a:extLst>
              <a:ext uri="{FF2B5EF4-FFF2-40B4-BE49-F238E27FC236}">
                <a16:creationId xmlns:a16="http://schemas.microsoft.com/office/drawing/2014/main" xmlns="" id="{DD493B6D-545B-4280-A337-88FE5EEE41AB}"/>
              </a:ext>
            </a:extLst>
          </p:cNvPr>
          <p:cNvSpPr/>
          <p:nvPr/>
        </p:nvSpPr>
        <p:spPr>
          <a:xfrm>
            <a:off x="7206338" y="5259524"/>
            <a:ext cx="504056"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Arrow: Right 10">
            <a:extLst>
              <a:ext uri="{FF2B5EF4-FFF2-40B4-BE49-F238E27FC236}">
                <a16:creationId xmlns:a16="http://schemas.microsoft.com/office/drawing/2014/main" xmlns="" id="{A6F4D8E4-F3D8-457E-B1C8-F2E4CD22BA01}"/>
              </a:ext>
            </a:extLst>
          </p:cNvPr>
          <p:cNvSpPr/>
          <p:nvPr/>
        </p:nvSpPr>
        <p:spPr>
          <a:xfrm>
            <a:off x="4231369" y="5259524"/>
            <a:ext cx="427579"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410786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C7B6F-8D7D-1232-B123-42D0CB9DEA41}"/>
              </a:ext>
            </a:extLst>
          </p:cNvPr>
          <p:cNvSpPr>
            <a:spLocks noGrp="1"/>
          </p:cNvSpPr>
          <p:nvPr>
            <p:ph type="title"/>
          </p:nvPr>
        </p:nvSpPr>
        <p:spPr>
          <a:xfrm>
            <a:off x="838200" y="365125"/>
            <a:ext cx="10515600" cy="899795"/>
          </a:xfrm>
        </p:spPr>
        <p:txBody>
          <a:bodyPr/>
          <a:lstStyle/>
          <a:p>
            <a:pPr algn="ctr"/>
            <a:r>
              <a:rPr lang="en-GB" dirty="0"/>
              <a:t>Hazard Spotting – Community Clinic</a:t>
            </a:r>
          </a:p>
        </p:txBody>
      </p:sp>
      <p:sp>
        <p:nvSpPr>
          <p:cNvPr id="3" name="Content Placeholder 2">
            <a:extLst>
              <a:ext uri="{FF2B5EF4-FFF2-40B4-BE49-F238E27FC236}">
                <a16:creationId xmlns:a16="http://schemas.microsoft.com/office/drawing/2014/main" xmlns="" id="{45C45611-4438-F96E-8889-E873732B3705}"/>
              </a:ext>
            </a:extLst>
          </p:cNvPr>
          <p:cNvSpPr>
            <a:spLocks noGrp="1"/>
          </p:cNvSpPr>
          <p:nvPr>
            <p:ph idx="1"/>
          </p:nvPr>
        </p:nvSpPr>
        <p:spPr>
          <a:xfrm>
            <a:off x="7223760" y="1825625"/>
            <a:ext cx="4693920" cy="4351338"/>
          </a:xfrm>
        </p:spPr>
        <p:txBody>
          <a:bodyPr/>
          <a:lstStyle/>
          <a:p>
            <a:r>
              <a:rPr lang="en-GB" dirty="0"/>
              <a:t>Outside large storage area (left)</a:t>
            </a:r>
          </a:p>
          <a:p>
            <a:r>
              <a:rPr lang="en-GB" dirty="0"/>
              <a:t>Internal storage (right)</a:t>
            </a:r>
          </a:p>
          <a:p>
            <a:r>
              <a:rPr lang="en-GB" dirty="0"/>
              <a:t>Handling issues, Oct-Mar </a:t>
            </a:r>
          </a:p>
          <a:p>
            <a:r>
              <a:rPr lang="en-GB" dirty="0"/>
              <a:t>Trolley available but not usable</a:t>
            </a:r>
          </a:p>
        </p:txBody>
      </p:sp>
      <p:pic>
        <p:nvPicPr>
          <p:cNvPr id="9218" name="Picture 2">
            <a:extLst>
              <a:ext uri="{FF2B5EF4-FFF2-40B4-BE49-F238E27FC236}">
                <a16:creationId xmlns:a16="http://schemas.microsoft.com/office/drawing/2014/main" xmlns="" id="{4BAF2729-1E74-CB9B-D7AF-207BF6A78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641" y="1897228"/>
            <a:ext cx="2971800" cy="39584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preview">
            <a:extLst>
              <a:ext uri="{FF2B5EF4-FFF2-40B4-BE49-F238E27FC236}">
                <a16:creationId xmlns:a16="http://schemas.microsoft.com/office/drawing/2014/main" xmlns="" id="{17DD0B97-2B13-0ED5-651C-CE8F89106B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897228"/>
            <a:ext cx="2971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894002-96C0-468E-73BD-3CF1E96FC802}"/>
              </a:ext>
            </a:extLst>
          </p:cNvPr>
          <p:cNvSpPr>
            <a:spLocks noGrp="1"/>
          </p:cNvSpPr>
          <p:nvPr>
            <p:ph type="title"/>
          </p:nvPr>
        </p:nvSpPr>
        <p:spPr>
          <a:xfrm>
            <a:off x="752475" y="212725"/>
            <a:ext cx="10515600" cy="1325563"/>
          </a:xfrm>
        </p:spPr>
        <p:txBody>
          <a:bodyPr/>
          <a:lstStyle/>
          <a:p>
            <a:pPr algn="ctr"/>
            <a:r>
              <a:rPr lang="en-GB" dirty="0"/>
              <a:t>Hazard Spotting – Hospital storage rooms</a:t>
            </a:r>
          </a:p>
        </p:txBody>
      </p:sp>
      <p:pic>
        <p:nvPicPr>
          <p:cNvPr id="18434" name="Picture 2" descr="Image preview">
            <a:extLst>
              <a:ext uri="{FF2B5EF4-FFF2-40B4-BE49-F238E27FC236}">
                <a16:creationId xmlns:a16="http://schemas.microsoft.com/office/drawing/2014/main" xmlns="" id="{92677DE3-5F88-D12F-5BD3-7933AD367E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2047875"/>
            <a:ext cx="3171825" cy="42291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preview">
            <a:extLst>
              <a:ext uri="{FF2B5EF4-FFF2-40B4-BE49-F238E27FC236}">
                <a16:creationId xmlns:a16="http://schemas.microsoft.com/office/drawing/2014/main" xmlns="" id="{4CC0D28C-56D7-5760-B5A5-439C634355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275" y="1905000"/>
            <a:ext cx="3607594"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0286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FA4D0D-04A7-C431-79D2-1BF725E953F1}"/>
              </a:ext>
            </a:extLst>
          </p:cNvPr>
          <p:cNvSpPr>
            <a:spLocks noGrp="1"/>
          </p:cNvSpPr>
          <p:nvPr>
            <p:ph type="title"/>
          </p:nvPr>
        </p:nvSpPr>
        <p:spPr/>
        <p:txBody>
          <a:bodyPr/>
          <a:lstStyle/>
          <a:p>
            <a:endParaRPr lang="en-GB"/>
          </a:p>
        </p:txBody>
      </p:sp>
      <p:pic>
        <p:nvPicPr>
          <p:cNvPr id="5122" name="Picture 2" descr="Image preview">
            <a:extLst>
              <a:ext uri="{FF2B5EF4-FFF2-40B4-BE49-F238E27FC236}">
                <a16:creationId xmlns:a16="http://schemas.microsoft.com/office/drawing/2014/main" xmlns="" id="{0E3A137C-E105-66FC-1008-687CE1E105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898" y="2209800"/>
            <a:ext cx="3212306" cy="428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952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6965B4-A5D8-93B9-8AB2-742118FCCF23}"/>
              </a:ext>
            </a:extLst>
          </p:cNvPr>
          <p:cNvSpPr>
            <a:spLocks noGrp="1"/>
          </p:cNvSpPr>
          <p:nvPr>
            <p:ph type="title"/>
          </p:nvPr>
        </p:nvSpPr>
        <p:spPr/>
        <p:txBody>
          <a:bodyPr/>
          <a:lstStyle/>
          <a:p>
            <a:pPr algn="ctr"/>
            <a:r>
              <a:rPr lang="en-GB" dirty="0"/>
              <a:t>Clearances in the office</a:t>
            </a:r>
          </a:p>
        </p:txBody>
      </p:sp>
      <p:sp>
        <p:nvSpPr>
          <p:cNvPr id="3" name="Text Placeholder 2">
            <a:extLst>
              <a:ext uri="{FF2B5EF4-FFF2-40B4-BE49-F238E27FC236}">
                <a16:creationId xmlns:a16="http://schemas.microsoft.com/office/drawing/2014/main" xmlns="" id="{E823EF3A-1216-155E-77D0-03D81FB3944B}"/>
              </a:ext>
            </a:extLst>
          </p:cNvPr>
          <p:cNvSpPr>
            <a:spLocks noGrp="1"/>
          </p:cNvSpPr>
          <p:nvPr>
            <p:ph type="body" idx="1"/>
          </p:nvPr>
        </p:nvSpPr>
        <p:spPr/>
        <p:txBody>
          <a:bodyPr/>
          <a:lstStyle/>
          <a:p>
            <a:endParaRPr lang="en-GB"/>
          </a:p>
        </p:txBody>
      </p:sp>
      <p:sp>
        <p:nvSpPr>
          <p:cNvPr id="5" name="Text Placeholder 4">
            <a:extLst>
              <a:ext uri="{FF2B5EF4-FFF2-40B4-BE49-F238E27FC236}">
                <a16:creationId xmlns:a16="http://schemas.microsoft.com/office/drawing/2014/main" xmlns="" id="{CAD6BD7E-FB1E-ADCA-FCF0-43451E008C4B}"/>
              </a:ext>
            </a:extLst>
          </p:cNvPr>
          <p:cNvSpPr>
            <a:spLocks noGrp="1"/>
          </p:cNvSpPr>
          <p:nvPr>
            <p:ph type="body" sz="quarter" idx="3"/>
          </p:nvPr>
        </p:nvSpPr>
        <p:spPr/>
        <p:txBody>
          <a:bodyPr/>
          <a:lstStyle/>
          <a:p>
            <a:endParaRPr lang="en-GB"/>
          </a:p>
        </p:txBody>
      </p:sp>
      <p:pic>
        <p:nvPicPr>
          <p:cNvPr id="3074" name="Picture 2" descr="Image preview">
            <a:extLst>
              <a:ext uri="{FF2B5EF4-FFF2-40B4-BE49-F238E27FC236}">
                <a16:creationId xmlns:a16="http://schemas.microsoft.com/office/drawing/2014/main" xmlns="" id="{E15744CC-C25E-E8E6-5219-4B9AF2DCA58B}"/>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250679" y="2742564"/>
            <a:ext cx="2763441" cy="36845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A73368F9-00E0-9897-C561-ECC671FE8F4B}"/>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343201" y="3006726"/>
            <a:ext cx="4106881" cy="308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608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85CFE89F-08BE-ABB5-315E-E5F5EDC860FD}"/>
              </a:ext>
            </a:extLst>
          </p:cNvPr>
          <p:cNvSpPr>
            <a:spLocks noGrp="1" noChangeArrowheads="1"/>
          </p:cNvSpPr>
          <p:nvPr>
            <p:ph type="title"/>
          </p:nvPr>
        </p:nvSpPr>
        <p:spPr>
          <a:noFill/>
        </p:spPr>
        <p:txBody>
          <a:bodyPr/>
          <a:lstStyle/>
          <a:p>
            <a:pPr algn="ctr"/>
            <a:r>
              <a:rPr lang="en-GB" altLang="en-US" dirty="0">
                <a:latin typeface="+mn-lt"/>
              </a:rPr>
              <a:t>Michelangelo’s workplace design skills</a:t>
            </a:r>
          </a:p>
        </p:txBody>
      </p:sp>
      <p:grpSp>
        <p:nvGrpSpPr>
          <p:cNvPr id="11267" name="Group 5">
            <a:extLst>
              <a:ext uri="{FF2B5EF4-FFF2-40B4-BE49-F238E27FC236}">
                <a16:creationId xmlns:a16="http://schemas.microsoft.com/office/drawing/2014/main" xmlns="" id="{1C004069-7F97-BF2C-0B6F-1C31EC1A91A0}"/>
              </a:ext>
            </a:extLst>
          </p:cNvPr>
          <p:cNvGrpSpPr>
            <a:grpSpLocks/>
          </p:cNvGrpSpPr>
          <p:nvPr/>
        </p:nvGrpSpPr>
        <p:grpSpPr bwMode="auto">
          <a:xfrm>
            <a:off x="594361" y="2118360"/>
            <a:ext cx="4023360" cy="3545840"/>
            <a:chOff x="1361" y="1248"/>
            <a:chExt cx="3053" cy="2608"/>
          </a:xfrm>
        </p:grpSpPr>
        <p:pic>
          <p:nvPicPr>
            <p:cNvPr id="11268" name="Picture 3">
              <a:extLst>
                <a:ext uri="{FF2B5EF4-FFF2-40B4-BE49-F238E27FC236}">
                  <a16:creationId xmlns:a16="http://schemas.microsoft.com/office/drawing/2014/main" xmlns="" id="{8647D937-C530-CDB3-DA2E-2EBC13D72E60}"/>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 y="1248"/>
              <a:ext cx="3053" cy="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9" name="Rectangle 4">
              <a:extLst>
                <a:ext uri="{FF2B5EF4-FFF2-40B4-BE49-F238E27FC236}">
                  <a16:creationId xmlns:a16="http://schemas.microsoft.com/office/drawing/2014/main" xmlns="" id="{17910DB2-0490-64DD-82A7-4A22299CB03E}"/>
                </a:ext>
              </a:extLst>
            </p:cNvPr>
            <p:cNvSpPr>
              <a:spLocks noChangeArrowheads="1"/>
            </p:cNvSpPr>
            <p:nvPr/>
          </p:nvSpPr>
          <p:spPr bwMode="auto">
            <a:xfrm>
              <a:off x="1418" y="1276"/>
              <a:ext cx="2923"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pic>
        <p:nvPicPr>
          <p:cNvPr id="8194" name="Picture 2" descr="Image result for Michelangelo Buonarroti Laurentian Library">
            <a:extLst>
              <a:ext uri="{FF2B5EF4-FFF2-40B4-BE49-F238E27FC236}">
                <a16:creationId xmlns:a16="http://schemas.microsoft.com/office/drawing/2014/main" xmlns="" id="{13676ACC-EAAC-643E-9935-EA28B13F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54320"/>
            <a:ext cx="4656508" cy="3447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2028</TotalTime>
  <Words>5940</Words>
  <Application>Microsoft Office PowerPoint</Application>
  <PresentationFormat>Widescreen</PresentationFormat>
  <Paragraphs>686</Paragraphs>
  <Slides>83</Slides>
  <Notes>44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4</vt:i4>
      </vt:variant>
      <vt:variant>
        <vt:lpstr>Slide Titles</vt:lpstr>
      </vt:variant>
      <vt:variant>
        <vt:i4>83</vt:i4>
      </vt:variant>
    </vt:vector>
  </HeadingPairs>
  <TitlesOfParts>
    <vt:vector size="100" baseType="lpstr">
      <vt:lpstr>ＭＳ Ｐゴシック</vt:lpstr>
      <vt:lpstr>ＭＳ Ｐゴシック</vt:lpstr>
      <vt:lpstr>Arial</vt:lpstr>
      <vt:lpstr>Arial Rounded MT Bold</vt:lpstr>
      <vt:lpstr>Calibri</vt:lpstr>
      <vt:lpstr>Calibri Light</vt:lpstr>
      <vt:lpstr>Helvetica</vt:lpstr>
      <vt:lpstr>Modern</vt:lpstr>
      <vt:lpstr>Monotype Sorts</vt:lpstr>
      <vt:lpstr>Times</vt:lpstr>
      <vt:lpstr>Times New Roman</vt:lpstr>
      <vt:lpstr>WordVisi_MSFontService</vt:lpstr>
      <vt:lpstr>Office Theme</vt:lpstr>
      <vt:lpstr>Photo Editor Photo</vt:lpstr>
      <vt:lpstr>Slide</vt:lpstr>
      <vt:lpstr>Bitmap Image</vt:lpstr>
      <vt:lpstr>Presentation</vt:lpstr>
      <vt:lpstr>Introduction to Ergonomics and Human Factors</vt:lpstr>
      <vt:lpstr>We all vary in size and shape! </vt:lpstr>
      <vt:lpstr>PowerPoint Presentation</vt:lpstr>
      <vt:lpstr>PowerPoint Presentation</vt:lpstr>
      <vt:lpstr>What is Ergonomics / Human Factors?</vt:lpstr>
      <vt:lpstr>Importance of Ergonomics / Human Factors at concept design stage </vt:lpstr>
      <vt:lpstr>Engaging the end user!</vt:lpstr>
      <vt:lpstr>Use the human-centred approach</vt:lpstr>
      <vt:lpstr>Michelangelo’s workplace design skills</vt:lpstr>
      <vt:lpstr>Ergonomics explores:</vt:lpstr>
      <vt:lpstr>The Risk Factors For Musculoskeletal Disorders</vt:lpstr>
      <vt:lpstr>How Much is Too Much?</vt:lpstr>
      <vt:lpstr>General Rule</vt:lpstr>
      <vt:lpstr>PowerPoint Presentation</vt:lpstr>
      <vt:lpstr>Five types of design restraints – the limiting user</vt:lpstr>
      <vt:lpstr>Attaching Presses – Working Postures</vt:lpstr>
      <vt:lpstr>Footrest and switch – Lower Limb Postures</vt:lpstr>
      <vt:lpstr>Reach Design Zones</vt:lpstr>
      <vt:lpstr>Highs and Lows for domestics</vt:lpstr>
      <vt:lpstr>Workstation Design Guidelines</vt:lpstr>
      <vt:lpstr>Recommended working heights</vt:lpstr>
      <vt:lpstr>Simple fixes for fixed workstations</vt:lpstr>
      <vt:lpstr>MHORs lifting and lowering filter</vt:lpstr>
      <vt:lpstr>Good aide memoire - body landmarks</vt:lpstr>
      <vt:lpstr>Recommended guidelines for safe pushing and pulling (kg) MHORs </vt:lpstr>
      <vt:lpstr>Recommended Upper Force Limits for Horizontal Pushing and Pulling Tasks</vt:lpstr>
      <vt:lpstr>Standing arm strength case study</vt:lpstr>
      <vt:lpstr>Guideline for stopping or starting a load (Pushing / Pulling) </vt:lpstr>
      <vt:lpstr>What is the correct distance between lift starting and finishing points?</vt:lpstr>
      <vt:lpstr>PowerPoint Presentation</vt:lpstr>
      <vt:lpstr>Health &amp; Safety Executive (HSE) Tools</vt:lpstr>
      <vt:lpstr>The work relatedness of back disorders: overview of the risk factors</vt:lpstr>
      <vt:lpstr>Some things get better with age......</vt:lpstr>
      <vt:lpstr>Myths about older people</vt:lpstr>
      <vt:lpstr>Ageing Effects – likely impact  </vt:lpstr>
      <vt:lpstr>Visual and Lighting Improvements</vt:lpstr>
      <vt:lpstr>Consequence of human error……..low</vt:lpstr>
      <vt:lpstr>Consequences of human error……..high</vt:lpstr>
      <vt:lpstr>Human error reduction </vt:lpstr>
      <vt:lpstr>Audience Participation – Hazard Spotting</vt:lpstr>
      <vt:lpstr>1A. Hazard spotting – home birth deliveries</vt:lpstr>
      <vt:lpstr>1B. Hazard Spotting - Sedentary Work</vt:lpstr>
      <vt:lpstr>2A. Hazard Spotting – (same room, viewed from each end)</vt:lpstr>
      <vt:lpstr>2B. Hazard Spotting – What do these pictures show you about load hazard?</vt:lpstr>
      <vt:lpstr>3A. Hazard Spotting – Feed in washing machine </vt:lpstr>
      <vt:lpstr>3B.Hazard Spotting – New Supplier</vt:lpstr>
      <vt:lpstr>4A.Hazard Spotting – Ward deliveries</vt:lpstr>
      <vt:lpstr>4B. Hazard Spotting - Grease Trap </vt:lpstr>
      <vt:lpstr>5A.Hazard Spotting - Mail handling</vt:lpstr>
      <vt:lpstr>5B. Domestic -Deep Clean of toilet</vt:lpstr>
      <vt:lpstr>6A. Hazard Spotting - Contaminated  instrument packs </vt:lpstr>
      <vt:lpstr>6B. Hazard Spotting - What do these pictures show you about the load hazard?</vt:lpstr>
      <vt:lpstr>Key processes for a sustained ergonomic culture</vt:lpstr>
      <vt:lpstr>What’s on your mind?</vt:lpstr>
      <vt:lpstr>Spare Slides</vt:lpstr>
      <vt:lpstr>Anthropometry</vt:lpstr>
      <vt:lpstr>Hazard spotting – mailroom, stationery etc.</vt:lpstr>
      <vt:lpstr>Selected Anthropometric Data</vt:lpstr>
      <vt:lpstr>Domestic Storage Room – Edinburgh Community</vt:lpstr>
      <vt:lpstr>Industrial Exoskeleton Devices</vt:lpstr>
      <vt:lpstr>Recent Exoskeleton Articles</vt:lpstr>
      <vt:lpstr>Estimated 12 month prevalence of self-reported work related illnesses by disease (Hodgson et al 1998, Jones et al 2000 and 2002) </vt:lpstr>
      <vt:lpstr>The work relatedness of back disorders: overview of the risk factors</vt:lpstr>
      <vt:lpstr>The work relatedness of back disorders: overview of the risk factors</vt:lpstr>
      <vt:lpstr>Estimated 12 month prevalence of self-reported work related illnesses by disease Great Britain (per 1,000)</vt:lpstr>
      <vt:lpstr>Summary</vt:lpstr>
      <vt:lpstr>Forceful and sudden movements</vt:lpstr>
      <vt:lpstr>Team handling</vt:lpstr>
      <vt:lpstr>PowerPoint Presentation</vt:lpstr>
      <vt:lpstr>Desirable Ageing Effects</vt:lpstr>
      <vt:lpstr>Correct work height for three types of tasks when sitting or standing</vt:lpstr>
      <vt:lpstr>Useful resources</vt:lpstr>
      <vt:lpstr>PowerPoint Presentation</vt:lpstr>
      <vt:lpstr>PowerPoint Presentation</vt:lpstr>
      <vt:lpstr>Do I sit that person or stand them? </vt:lpstr>
      <vt:lpstr>Still not decided?</vt:lpstr>
      <vt:lpstr>FOM – Position Paper August 2004</vt:lpstr>
      <vt:lpstr>Hazard Spotting - Pallet Handling </vt:lpstr>
      <vt:lpstr>Unusual loads</vt:lpstr>
      <vt:lpstr>Hazard Spotting – Community Clinic</vt:lpstr>
      <vt:lpstr>Hazard Spotting – Hospital storage rooms</vt:lpstr>
      <vt:lpstr>PowerPoint Presentation</vt:lpstr>
      <vt:lpstr>Clearances in the office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Tesh, Kevin</dc:creator>
  <cp:lastModifiedBy>Kinsella, Fraser</cp:lastModifiedBy>
  <cp:revision>43</cp:revision>
  <dcterms:created xsi:type="dcterms:W3CDTF">2023-05-09T07:24:15Z</dcterms:created>
  <dcterms:modified xsi:type="dcterms:W3CDTF">2023-06-02T14:36:13Z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4199b9c-a89e-442f-9799-431511f14748_Enabled">
    <vt:lpwstr>true</vt:lpwstr>
  </property>
  <property fmtid="{D5CDD505-2E9C-101B-9397-08002B2CF9AE}" pid="3" name="MSIP_Label_b4199b9c-a89e-442f-9799-431511f14748_SetDate">
    <vt:lpwstr>2023-05-17T13:43:57Z</vt:lpwstr>
  </property>
  <property fmtid="{D5CDD505-2E9C-101B-9397-08002B2CF9AE}" pid="4" name="MSIP_Label_b4199b9c-a89e-442f-9799-431511f14748_Method">
    <vt:lpwstr>Privileged</vt:lpwstr>
  </property>
  <property fmtid="{D5CDD505-2E9C-101B-9397-08002B2CF9AE}" pid="5" name="MSIP_Label_b4199b9c-a89e-442f-9799-431511f14748_Name">
    <vt:lpwstr>OFFICIAL</vt:lpwstr>
  </property>
  <property fmtid="{D5CDD505-2E9C-101B-9397-08002B2CF9AE}" pid="6" name="MSIP_Label_b4199b9c-a89e-442f-9799-431511f14748_SiteId">
    <vt:lpwstr>10efe0bd-a030-4bca-809c-b5e6745e499a</vt:lpwstr>
  </property>
  <property fmtid="{D5CDD505-2E9C-101B-9397-08002B2CF9AE}" pid="7" name="MSIP_Label_b4199b9c-a89e-442f-9799-431511f14748_ActionId">
    <vt:lpwstr>570f67f0-b5be-4c65-a0fb-299791fc88bc</vt:lpwstr>
  </property>
  <property fmtid="{D5CDD505-2E9C-101B-9397-08002B2CF9AE}" pid="8" name="MSIP_Label_b4199b9c-a89e-442f-9799-431511f14748_ContentBits">
    <vt:lpwstr>3</vt:lpwstr>
  </property>
  <property fmtid="{D5CDD505-2E9C-101B-9397-08002B2CF9AE}" pid="9" name="ClassificationContentMarkingFooterLocations">
    <vt:lpwstr>Office Theme:10</vt:lpwstr>
  </property>
  <property fmtid="{D5CDD505-2E9C-101B-9397-08002B2CF9AE}" pid="10" name="ClassificationContentMarkingFooterText">
    <vt:lpwstr>OFFICIAL</vt:lpwstr>
  </property>
  <property fmtid="{D5CDD505-2E9C-101B-9397-08002B2CF9AE}" pid="11" name="ClassificationContentMarkingHeaderLocations">
    <vt:lpwstr>Office Theme:9</vt:lpwstr>
  </property>
  <property fmtid="{D5CDD505-2E9C-101B-9397-08002B2CF9AE}" pid="12" name="ClassificationContentMarkingHeaderText">
    <vt:lpwstr>OFFICIAL</vt:lpwstr>
  </property>
</Properties>
</file>