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5"/>
  </p:sldMasterIdLst>
  <p:notesMasterIdLst>
    <p:notesMasterId r:id="rId48"/>
  </p:notesMasterIdLst>
  <p:handoutMasterIdLst>
    <p:handoutMasterId r:id="rId49"/>
  </p:handoutMasterIdLst>
  <p:sldIdLst>
    <p:sldId id="256" r:id="rId6"/>
    <p:sldId id="303" r:id="rId7"/>
    <p:sldId id="304" r:id="rId8"/>
    <p:sldId id="305" r:id="rId9"/>
    <p:sldId id="306" r:id="rId10"/>
    <p:sldId id="353" r:id="rId11"/>
    <p:sldId id="354" r:id="rId12"/>
    <p:sldId id="355" r:id="rId13"/>
    <p:sldId id="356" r:id="rId14"/>
    <p:sldId id="352" r:id="rId15"/>
    <p:sldId id="358" r:id="rId16"/>
    <p:sldId id="359" r:id="rId17"/>
    <p:sldId id="360" r:id="rId18"/>
    <p:sldId id="351" r:id="rId19"/>
    <p:sldId id="315" r:id="rId20"/>
    <p:sldId id="316" r:id="rId21"/>
    <p:sldId id="317" r:id="rId22"/>
    <p:sldId id="318" r:id="rId23"/>
    <p:sldId id="319" r:id="rId24"/>
    <p:sldId id="320" r:id="rId25"/>
    <p:sldId id="321" r:id="rId26"/>
    <p:sldId id="322" r:id="rId27"/>
    <p:sldId id="323" r:id="rId28"/>
    <p:sldId id="325" r:id="rId29"/>
    <p:sldId id="326" r:id="rId30"/>
    <p:sldId id="327" r:id="rId31"/>
    <p:sldId id="328" r:id="rId32"/>
    <p:sldId id="329" r:id="rId33"/>
    <p:sldId id="330" r:id="rId34"/>
    <p:sldId id="331" r:id="rId35"/>
    <p:sldId id="332" r:id="rId36"/>
    <p:sldId id="334" r:id="rId37"/>
    <p:sldId id="335" r:id="rId38"/>
    <p:sldId id="336" r:id="rId39"/>
    <p:sldId id="337" r:id="rId40"/>
    <p:sldId id="338" r:id="rId41"/>
    <p:sldId id="339" r:id="rId42"/>
    <p:sldId id="340" r:id="rId43"/>
    <p:sldId id="341" r:id="rId44"/>
    <p:sldId id="361" r:id="rId45"/>
    <p:sldId id="350" r:id="rId46"/>
    <p:sldId id="25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CBF7F4"/>
    <a:srgbClr val="DEF4FF"/>
    <a:srgbClr val="6A2480"/>
    <a:srgbClr val="E1E8F7"/>
    <a:srgbClr val="66DCFF"/>
    <a:srgbClr val="5118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87" autoAdjust="0"/>
  </p:normalViewPr>
  <p:slideViewPr>
    <p:cSldViewPr snapToGrid="0">
      <p:cViewPr varScale="1">
        <p:scale>
          <a:sx n="83" d="100"/>
          <a:sy n="83" d="100"/>
        </p:scale>
        <p:origin x="-77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3704E-485A-B148-9E08-AA7879309A08}" type="datetimeFigureOut">
              <a:rPr lang="en-US" smtClean="0"/>
              <a:pPr/>
              <a:t>5/30/2018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62BB6-97A1-6C48-B24B-74534E8F9EFC}" type="slidenum">
              <a:rPr lang="en-US" smtClean="0"/>
              <a:pPr/>
              <a:t>‹#›</a:t>
            </a:fld>
            <a:endParaRPr lang="en-US"/>
          </a:p>
        </p:txBody>
      </p:sp>
    </p:spTree>
    <p:extLst>
      <p:ext uri="{BB962C8B-B14F-4D97-AF65-F5344CB8AC3E}">
        <p14:creationId xmlns:p14="http://schemas.microsoft.com/office/powerpoint/2010/main" xmlns=""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61291-FB20-45D0-A01E-6B2D32853220}" type="datetimeFigureOut">
              <a:rPr lang="en-GB" smtClean="0"/>
              <a:pPr/>
              <a:t>30/05/2018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A37D6-4DFF-4799-9F0D-0B06BB21A25D}" type="slidenum">
              <a:rPr lang="en-GB" smtClean="0"/>
              <a:pPr/>
              <a:t>‹#›</a:t>
            </a:fld>
            <a:endParaRPr lang="en-GB"/>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48100" y="9428164"/>
            <a:ext cx="2947988" cy="496887"/>
          </a:xfrm>
          <a:prstGeom prst="rect">
            <a:avLst/>
          </a:prstGeom>
          <a:noFill/>
          <a:ln w="9525">
            <a:noFill/>
            <a:miter lim="800000"/>
            <a:headEnd/>
            <a:tailEnd/>
          </a:ln>
        </p:spPr>
        <p:txBody>
          <a:bodyPr anchor="b"/>
          <a:lstStyle/>
          <a:p>
            <a:pPr algn="r" eaLnBrk="0" hangingPunct="0"/>
            <a:fld id="{60792ACA-C0C9-40EB-B925-B42BCB705EC5}" type="slidenum">
              <a:rPr lang="en-GB" sz="1200"/>
              <a:pPr algn="r" eaLnBrk="0" hangingPunct="0"/>
              <a:t>2</a:t>
            </a:fld>
            <a:endParaRPr lang="en-GB" sz="1200"/>
          </a:p>
        </p:txBody>
      </p:sp>
      <p:sp>
        <p:nvSpPr>
          <p:cNvPr id="1843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18435" name="Rectangle 3"/>
          <p:cNvSpPr>
            <a:spLocks noGrp="1" noChangeArrowheads="1"/>
          </p:cNvSpPr>
          <p:nvPr>
            <p:ph type="body" idx="1"/>
          </p:nvPr>
        </p:nvSpPr>
        <p:spPr bwMode="auto">
          <a:xfrm>
            <a:off x="679451" y="4714875"/>
            <a:ext cx="5438775" cy="4468813"/>
          </a:xfrm>
          <a:noFill/>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xmlns="" val="249999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1A6D693-0C6B-4BA2-B66E-A0EF74E11F75}" type="slidenum">
              <a:rPr lang="en-GB" smtClean="0"/>
              <a:pPr/>
              <a:t>11</a:t>
            </a:fld>
            <a:endParaRPr lang="en-GB"/>
          </a:p>
        </p:txBody>
      </p:sp>
      <p:sp>
        <p:nvSpPr>
          <p:cNvPr id="72707" name="Rectangle 2"/>
          <p:cNvSpPr>
            <a:spLocks noGrp="1" noRot="1" noChangeAspect="1" noChangeArrowheads="1" noTextEdit="1"/>
          </p:cNvSpPr>
          <p:nvPr>
            <p:ph type="sldImg"/>
          </p:nvPr>
        </p:nvSpPr>
        <p:spPr>
          <a:xfrm>
            <a:off x="674688" y="808038"/>
            <a:ext cx="5387975" cy="4041775"/>
          </a:xfrm>
          <a:ln/>
        </p:spPr>
      </p:sp>
      <p:sp>
        <p:nvSpPr>
          <p:cNvPr id="72708" name="Rectangle 3"/>
          <p:cNvSpPr>
            <a:spLocks noGrp="1" noChangeArrowheads="1"/>
          </p:cNvSpPr>
          <p:nvPr>
            <p:ph type="body" idx="1"/>
          </p:nvPr>
        </p:nvSpPr>
        <p:spPr>
          <a:xfrm>
            <a:off x="898489" y="5118423"/>
            <a:ext cx="4940903" cy="4849576"/>
          </a:xfrm>
          <a:noFill/>
          <a:ln/>
        </p:spPr>
        <p:txBody>
          <a:bodyPr/>
          <a:lstStyle/>
          <a:p>
            <a:pPr eaLnBrk="1" hangingPunct="1"/>
            <a:r>
              <a:rPr lang="en-GB"/>
              <a:t>Groupthink</a:t>
            </a:r>
            <a:r>
              <a:rPr lang="en-GB" baseline="0"/>
              <a:t> is a phenomena found in team settings, particularly those run on hierarchical lines. Many people feel that this applies in some healthcare settings and thus can inhibit healthy function of the team and the contribution to developing a safe and just culture.</a:t>
            </a:r>
          </a:p>
          <a:p>
            <a:pPr eaLnBrk="1" hangingPunct="1"/>
            <a:endParaRPr lang="en-GB" baseline="0"/>
          </a:p>
          <a:p>
            <a:pPr eaLnBrk="1" hangingPunct="1"/>
            <a:r>
              <a:rPr lang="en-GB" baseline="0"/>
              <a:t>“Groupthink” was indentified as a contributory factor in the explosion that destroyed the NASA Space Shuttle Challenger in 1986. The “O” ring component failure that led to ignition of the fuel that destroyed the shuttle was found to not function safely at low temperatures. These temperatures were present at the launch site in Florida during January 1986 with icicles forming. A senior engineer at the private company that manufactured the “O” ring highlighted his concerns and these were discussed with NASA senior management. NASA at the time were subject to external pressure on its budget due to a number of aborted launches and it was felt this external pressure played a part in discussions moving from one where the “O” ring was identified as unsafe at low temperature to one where it was okay to launch. ABC nightline produced a 30 minute documentary called “Groupthink” dramatising the events and this can be accessed via </a:t>
            </a:r>
            <a:r>
              <a:rPr lang="en-GB" baseline="0" err="1"/>
              <a:t>Youtube</a:t>
            </a:r>
            <a:endParaRPr lang="en-GB"/>
          </a:p>
        </p:txBody>
      </p:sp>
    </p:spTree>
    <p:extLst>
      <p:ext uri="{BB962C8B-B14F-4D97-AF65-F5344CB8AC3E}">
        <p14:creationId xmlns:p14="http://schemas.microsoft.com/office/powerpoint/2010/main" xmlns="" val="50407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4C7DD7B-2305-4906-B972-1ECADB3C8074}" type="slidenum">
              <a:rPr lang="en-GB" smtClean="0"/>
              <a:pPr/>
              <a:t>12</a:t>
            </a:fld>
            <a:endParaRPr lang="en-GB"/>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898489" y="5118423"/>
            <a:ext cx="4940903" cy="4849576"/>
          </a:xfrm>
          <a:noFill/>
          <a:ln/>
        </p:spPr>
        <p:txBody>
          <a:bodyPr/>
          <a:lstStyle/>
          <a:p>
            <a:pPr eaLnBrk="1" hangingPunct="1"/>
            <a:r>
              <a:rPr lang="en-GB"/>
              <a:t>Some of the symptoms that can indicate “Groupthink”</a:t>
            </a:r>
          </a:p>
        </p:txBody>
      </p:sp>
    </p:spTree>
    <p:extLst>
      <p:ext uri="{BB962C8B-B14F-4D97-AF65-F5344CB8AC3E}">
        <p14:creationId xmlns:p14="http://schemas.microsoft.com/office/powerpoint/2010/main" xmlns="" val="251079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0F03D78-B28B-462B-8F07-DF67B0A42195}" type="slidenum">
              <a:rPr lang="en-GB" smtClean="0"/>
              <a:pPr/>
              <a:t>13</a:t>
            </a:fld>
            <a:endParaRPr lang="en-GB"/>
          </a:p>
        </p:txBody>
      </p:sp>
      <p:sp>
        <p:nvSpPr>
          <p:cNvPr id="74755" name="Rectangle 2"/>
          <p:cNvSpPr>
            <a:spLocks noGrp="1" noRot="1" noChangeAspect="1" noChangeArrowheads="1" noTextEdit="1"/>
          </p:cNvSpPr>
          <p:nvPr>
            <p:ph type="sldImg"/>
          </p:nvPr>
        </p:nvSpPr>
        <p:spPr>
          <a:xfrm>
            <a:off x="674688" y="808038"/>
            <a:ext cx="5387975" cy="4041775"/>
          </a:xfrm>
          <a:ln/>
        </p:spPr>
      </p:sp>
      <p:sp>
        <p:nvSpPr>
          <p:cNvPr id="74756" name="Rectangle 3"/>
          <p:cNvSpPr>
            <a:spLocks noGrp="1" noChangeArrowheads="1"/>
          </p:cNvSpPr>
          <p:nvPr>
            <p:ph type="body" idx="1"/>
          </p:nvPr>
        </p:nvSpPr>
        <p:spPr>
          <a:xfrm>
            <a:off x="898489" y="5118423"/>
            <a:ext cx="4940903" cy="4849576"/>
          </a:xfrm>
          <a:noFill/>
          <a:ln/>
        </p:spPr>
        <p:txBody>
          <a:bodyPr/>
          <a:lstStyle/>
          <a:p>
            <a:pPr eaLnBrk="1" hangingPunct="1"/>
            <a:r>
              <a:rPr lang="en-GB"/>
              <a:t>Some suggestions to help combat Groupthink. Essentially the advice is to explore differences in a manner that</a:t>
            </a:r>
            <a:r>
              <a:rPr lang="en-GB" baseline="0"/>
              <a:t> encourages a frank exchange of views. “Red Flag” phrases can help to alert team members that one of the group has a concern.</a:t>
            </a:r>
          </a:p>
          <a:p>
            <a:pPr eaLnBrk="1" hangingPunct="1"/>
            <a:endParaRPr lang="en-GB" baseline="0"/>
          </a:p>
          <a:p>
            <a:pPr eaLnBrk="1" hangingPunct="1"/>
            <a:r>
              <a:rPr lang="en-GB" baseline="0"/>
              <a:t>The 1962 Cuban Missile crises is a good example of these ideas in practice. United States President, John F Kennedy asked principle members of his cabinet to discuss the crises and come up suggestions for him to consider. He remained outside of these discussions to ensure people were able to speak freely.</a:t>
            </a:r>
            <a:endParaRPr lang="en-GB"/>
          </a:p>
        </p:txBody>
      </p:sp>
    </p:spTree>
    <p:extLst>
      <p:ext uri="{BB962C8B-B14F-4D97-AF65-F5344CB8AC3E}">
        <p14:creationId xmlns:p14="http://schemas.microsoft.com/office/powerpoint/2010/main" xmlns="" val="138938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Perrow</a:t>
            </a:r>
            <a:r>
              <a:rPr lang="en-GB"/>
              <a:t> Job interview case study.To check their actual response to error</a:t>
            </a:r>
          </a:p>
        </p:txBody>
      </p:sp>
      <p:sp>
        <p:nvSpPr>
          <p:cNvPr id="4" name="Slide Number Placeholder 3"/>
          <p:cNvSpPr>
            <a:spLocks noGrp="1"/>
          </p:cNvSpPr>
          <p:nvPr>
            <p:ph type="sldNum" sz="quarter" idx="10"/>
          </p:nvPr>
        </p:nvSpPr>
        <p:spPr/>
        <p:txBody>
          <a:bodyPr/>
          <a:lstStyle/>
          <a:p>
            <a:fld id="{AA6492F2-BF7B-4F54-B6D6-B623F9F05A6F}" type="slidenum">
              <a:rPr lang="en-GB" smtClean="0"/>
              <a:pPr/>
              <a:t>14</a:t>
            </a:fld>
            <a:endParaRPr lang="en-GB"/>
          </a:p>
        </p:txBody>
      </p:sp>
    </p:spTree>
    <p:extLst>
      <p:ext uri="{BB962C8B-B14F-4D97-AF65-F5344CB8AC3E}">
        <p14:creationId xmlns:p14="http://schemas.microsoft.com/office/powerpoint/2010/main" xmlns="" val="181756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a:t>Error is “normal” pathology for human beings. Its</a:t>
            </a:r>
            <a:r>
              <a:rPr lang="en-GB" baseline="0"/>
              <a:t> how we learn as a species. Trial and error. It’s a by product of some very useful cognitive abilities, such as prioritising items to automatic functioning as opposed to cognitive engagement. Daniel </a:t>
            </a:r>
            <a:r>
              <a:rPr lang="en-GB" baseline="0" err="1"/>
              <a:t>Kahneman</a:t>
            </a:r>
            <a:r>
              <a:rPr lang="en-GB" baseline="0"/>
              <a:t> referred to this as System 1 and System 2 thinking. System 2 is hard to do, it requires a lot of effort, we would rather default to our system 1 thinking. This freeing up of our mind allows us to attend to multiple stimuli but does have the drawback of increasing the risk of attentional slips and lapses…</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C9F439-3542-4FA3-B245-D74BCAB20765}"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0521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fontScale="77500" lnSpcReduction="20000"/>
          </a:bodyPr>
          <a:lstStyle/>
          <a:p>
            <a:r>
              <a:rPr lang="en-GB" sz="900"/>
              <a:t>This animated slide is designed to </a:t>
            </a:r>
            <a:r>
              <a:rPr lang="en-GB" sz="900" b="1"/>
              <a:t>highlight the three sub categories of error</a:t>
            </a:r>
            <a:r>
              <a:rPr lang="en-GB" sz="900"/>
              <a:t>;</a:t>
            </a:r>
            <a:r>
              <a:rPr lang="en-GB" sz="900" baseline="0"/>
              <a:t> Intended actions, Unintended actions and Violations</a:t>
            </a:r>
          </a:p>
          <a:p>
            <a:endParaRPr lang="en-GB" sz="900" baseline="0"/>
          </a:p>
          <a:p>
            <a:r>
              <a:rPr lang="en-GB" sz="900"/>
              <a:t>Actions do not go as intended (skill based slips and lapses) </a:t>
            </a:r>
            <a:r>
              <a:rPr lang="en-GB" sz="900" b="1"/>
              <a:t>A slip is observable </a:t>
            </a:r>
            <a:r>
              <a:rPr lang="en-GB" sz="900"/>
              <a:t>for yourself and/or</a:t>
            </a:r>
            <a:r>
              <a:rPr lang="en-GB" sz="900" baseline="0"/>
              <a:t> others. </a:t>
            </a:r>
            <a:r>
              <a:rPr lang="en-GB" sz="900" b="1" baseline="0"/>
              <a:t>A lapse is not observable</a:t>
            </a:r>
            <a:r>
              <a:rPr lang="en-GB" sz="900" baseline="0"/>
              <a:t>, such as a forgetting a step in a process; it is memory based.</a:t>
            </a:r>
          </a:p>
          <a:p>
            <a:endParaRPr lang="en-GB" sz="900" baseline="0"/>
          </a:p>
          <a:p>
            <a:r>
              <a:rPr lang="en-GB" sz="900" u="sng" baseline="0"/>
              <a:t>Ask the group what can we do to reduce these types of errors?</a:t>
            </a:r>
          </a:p>
          <a:p>
            <a:endParaRPr lang="en-GB" sz="900" baseline="0"/>
          </a:p>
          <a:p>
            <a:r>
              <a:rPr lang="en-GB" sz="900" b="1" baseline="0"/>
              <a:t>Look for </a:t>
            </a:r>
            <a:r>
              <a:rPr lang="en-GB" sz="900" baseline="0"/>
              <a:t>being aware of the system1 and system2 thinking and utilising tools (such as checklists) and team members to help us remember.</a:t>
            </a:r>
          </a:p>
          <a:p>
            <a:pPr eaLnBrk="1" hangingPunct="1">
              <a:defRPr/>
            </a:pPr>
            <a:endParaRPr lang="en-GB" sz="900" b="1">
              <a:latin typeface="Times" pitchFamily="18" charset="0"/>
            </a:endParaRPr>
          </a:p>
          <a:p>
            <a:pPr eaLnBrk="1" hangingPunct="1">
              <a:defRPr/>
            </a:pPr>
            <a:r>
              <a:rPr lang="en-GB" sz="900" b="1">
                <a:latin typeface="Times" pitchFamily="18" charset="0"/>
              </a:rPr>
              <a:t>Activity at this point – Discuss in your groups, what do we mean by routine, reasoned and Reckless/Malicious violations?</a:t>
            </a:r>
          </a:p>
          <a:p>
            <a:pPr eaLnBrk="1" hangingPunct="1">
              <a:defRPr/>
            </a:pPr>
            <a:endParaRPr lang="en-GB" sz="900">
              <a:latin typeface="Times" pitchFamily="18" charset="0"/>
            </a:endParaRPr>
          </a:p>
          <a:p>
            <a:pPr eaLnBrk="1" hangingPunct="1">
              <a:defRPr/>
            </a:pPr>
            <a:r>
              <a:rPr lang="en-GB" sz="900">
                <a:latin typeface="Times" pitchFamily="18" charset="0"/>
              </a:rPr>
              <a:t>Routine = we always do it a different way here OR everyone does it like this</a:t>
            </a:r>
          </a:p>
          <a:p>
            <a:pPr eaLnBrk="1" hangingPunct="1">
              <a:defRPr/>
            </a:pPr>
            <a:endParaRPr lang="en-GB" sz="900">
              <a:latin typeface="Times" pitchFamily="18" charset="0"/>
            </a:endParaRPr>
          </a:p>
          <a:p>
            <a:pPr eaLnBrk="1" hangingPunct="1">
              <a:defRPr/>
            </a:pPr>
            <a:r>
              <a:rPr lang="en-GB" sz="900">
                <a:latin typeface="Times" pitchFamily="18" charset="0"/>
              </a:rPr>
              <a:t>Reasoned violations </a:t>
            </a:r>
          </a:p>
          <a:p>
            <a:pPr eaLnBrk="1" hangingPunct="1">
              <a:defRPr/>
            </a:pPr>
            <a:r>
              <a:rPr lang="en-GB" sz="900">
                <a:latin typeface="Times" pitchFamily="18" charset="0"/>
              </a:rPr>
              <a:t>	- Situational (For this patient we need to do it a different way)</a:t>
            </a:r>
          </a:p>
          <a:p>
            <a:pPr eaLnBrk="1" hangingPunct="1">
              <a:defRPr/>
            </a:pPr>
            <a:r>
              <a:rPr lang="en-GB" sz="900">
                <a:latin typeface="Times" pitchFamily="18" charset="0"/>
              </a:rPr>
              <a:t>	- Exceptional (if we don’t do it a different way the patient will suffer)</a:t>
            </a:r>
          </a:p>
          <a:p>
            <a:pPr eaLnBrk="1" hangingPunct="1">
              <a:defRPr/>
            </a:pPr>
            <a:r>
              <a:rPr lang="en-GB" sz="900">
                <a:latin typeface="Times" pitchFamily="18" charset="0"/>
              </a:rPr>
              <a:t>	- Optimising (can do it better another way)</a:t>
            </a:r>
          </a:p>
          <a:p>
            <a:pPr eaLnBrk="1" hangingPunct="1">
              <a:defRPr/>
            </a:pPr>
            <a:endParaRPr lang="en-GB" sz="900">
              <a:latin typeface="Times" pitchFamily="18" charset="0"/>
            </a:endParaRPr>
          </a:p>
          <a:p>
            <a:pPr eaLnBrk="1" hangingPunct="1">
              <a:defRPr/>
            </a:pPr>
            <a:r>
              <a:rPr lang="en-GB" sz="900">
                <a:latin typeface="Times" pitchFamily="18" charset="0"/>
              </a:rPr>
              <a:t>Reckless / Sabotage – deliberately do it differently knowing it is risky</a:t>
            </a:r>
          </a:p>
          <a:p>
            <a:pPr eaLnBrk="1" hangingPunct="1">
              <a:defRPr/>
            </a:pPr>
            <a:endParaRPr lang="en-GB" sz="900">
              <a:latin typeface="Times"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900" b="1">
                <a:latin typeface="Times" pitchFamily="18" charset="0"/>
              </a:rPr>
              <a:t>Activity at this point – Discuss in your groups, what do we mean by Rule and Knowledge based mistakes, can you think of an example?</a:t>
            </a:r>
          </a:p>
          <a:p>
            <a:r>
              <a:rPr lang="en-GB" sz="900" b="1" baseline="0"/>
              <a:t>Mistake based errors have strong links with “action classification” of error as there is a failure of action involved.</a:t>
            </a:r>
          </a:p>
          <a:p>
            <a:endParaRPr lang="en-GB" sz="900" baseline="0"/>
          </a:p>
          <a:p>
            <a:r>
              <a:rPr lang="en-GB" sz="900" b="1" baseline="0"/>
              <a:t>Mistakes are </a:t>
            </a:r>
            <a:r>
              <a:rPr lang="en-GB" sz="900" baseline="0"/>
              <a:t>essentially </a:t>
            </a:r>
            <a:r>
              <a:rPr lang="en-GB" sz="900" b="1" baseline="0"/>
              <a:t>failures of planning</a:t>
            </a:r>
            <a:r>
              <a:rPr lang="en-GB" sz="900" baseline="0"/>
              <a:t>. </a:t>
            </a:r>
            <a:r>
              <a:rPr lang="en-GB" sz="900" b="1" baseline="0"/>
              <a:t>Plans have two stages</a:t>
            </a:r>
            <a:r>
              <a:rPr lang="en-GB" sz="900" baseline="0"/>
              <a:t> – a process and an outcome. The wrong rule is followed or a lack of knowledge. An example of a rule based mistake would be making an incorrect diagnoses and then proceeding with a treatment plan based on that incorrect diagnoses. Knowledge based errors tend to occur where the clinician is faced with an unfamiliar situation</a:t>
            </a:r>
            <a:endParaRPr lang="en-GB" sz="900" b="1">
              <a:latin typeface="Times" pitchFamily="18" charset="0"/>
            </a:endParaRPr>
          </a:p>
          <a:p>
            <a:pPr eaLnBrk="1" hangingPunct="1">
              <a:defRPr/>
            </a:pPr>
            <a:endParaRPr lang="en-GB" sz="900">
              <a:latin typeface="Times" pitchFamily="18" charset="0"/>
            </a:endParaRPr>
          </a:p>
          <a:p>
            <a:pPr eaLnBrk="1" hangingPunct="1">
              <a:defRPr/>
            </a:pPr>
            <a:r>
              <a:rPr lang="en-GB" sz="900" u="sng">
                <a:latin typeface="Times" pitchFamily="18" charset="0"/>
              </a:rPr>
              <a:t>What can we do as individuals and teams to reduce mistake type errors?</a:t>
            </a:r>
          </a:p>
          <a:p>
            <a:pPr eaLnBrk="1" hangingPunct="1">
              <a:defRPr/>
            </a:pPr>
            <a:endParaRPr lang="en-GB" sz="900">
              <a:latin typeface="Times" pitchFamily="18" charset="0"/>
            </a:endParaRPr>
          </a:p>
          <a:p>
            <a:pPr eaLnBrk="1" hangingPunct="1">
              <a:defRPr/>
            </a:pPr>
            <a:r>
              <a:rPr lang="en-GB" sz="900" b="1">
                <a:latin typeface="Times" pitchFamily="18" charset="0"/>
              </a:rPr>
              <a:t>Look for </a:t>
            </a:r>
            <a:r>
              <a:rPr lang="en-GB" sz="900">
                <a:latin typeface="Times" pitchFamily="18" charset="0"/>
              </a:rPr>
              <a:t>– 	be aware of the</a:t>
            </a:r>
            <a:r>
              <a:rPr lang="en-GB" sz="900" baseline="0">
                <a:latin typeface="Times" pitchFamily="18" charset="0"/>
              </a:rPr>
              <a:t> part bias plays in decision making</a:t>
            </a:r>
          </a:p>
          <a:p>
            <a:pPr eaLnBrk="1" hangingPunct="1">
              <a:defRPr/>
            </a:pPr>
            <a:r>
              <a:rPr lang="en-GB" sz="900">
                <a:latin typeface="Times" pitchFamily="18" charset="0"/>
              </a:rPr>
              <a:t>	an unfamiliar</a:t>
            </a:r>
            <a:r>
              <a:rPr lang="en-GB" sz="900" baseline="0">
                <a:latin typeface="Times" pitchFamily="18" charset="0"/>
              </a:rPr>
              <a:t> situation could be described as a ‘wicked’ problem. Asking questions of others to seek expertise within the team may help</a:t>
            </a:r>
          </a:p>
          <a:p>
            <a:pPr eaLnBrk="1" hangingPunct="1">
              <a:defRPr/>
            </a:pPr>
            <a:endParaRPr lang="en-GB" sz="900">
              <a:latin typeface="Times" pitchFamily="18" charset="0"/>
            </a:endParaRPr>
          </a:p>
          <a:p>
            <a:pPr eaLnBrk="1" hangingPunct="1">
              <a:defRPr/>
            </a:pPr>
            <a:r>
              <a:rPr lang="en-GB" sz="900">
                <a:latin typeface="Times" pitchFamily="18" charset="0"/>
              </a:rPr>
              <a:t>All staff should be free from discipline unless...</a:t>
            </a:r>
          </a:p>
          <a:p>
            <a:pPr marL="228600" indent="-228600" eaLnBrk="1" hangingPunct="1">
              <a:buFont typeface="+mj-lt"/>
              <a:buAutoNum type="arabicPeriod"/>
              <a:defRPr/>
            </a:pPr>
            <a:r>
              <a:rPr lang="en-GB" sz="900">
                <a:latin typeface="Times" pitchFamily="18" charset="0"/>
              </a:rPr>
              <a:t>Premeditated or intentional acts of violence against people or damage to equipment/property</a:t>
            </a:r>
          </a:p>
          <a:p>
            <a:pPr marL="228600" indent="-228600" eaLnBrk="1" hangingPunct="1">
              <a:buFont typeface="+mj-lt"/>
              <a:buAutoNum type="arabicPeriod"/>
              <a:defRPr/>
            </a:pPr>
            <a:r>
              <a:rPr lang="en-GB" sz="900">
                <a:latin typeface="Times" pitchFamily="18" charset="0"/>
              </a:rPr>
              <a:t>Actions or decisions involving a reckless disregard towards the safety of patients</a:t>
            </a:r>
          </a:p>
          <a:p>
            <a:pPr marL="228600" indent="-228600" eaLnBrk="1" hangingPunct="1">
              <a:buFont typeface="+mj-lt"/>
              <a:buAutoNum type="arabicPeriod"/>
              <a:defRPr/>
            </a:pPr>
            <a:r>
              <a:rPr lang="en-GB" sz="900">
                <a:latin typeface="Times" pitchFamily="18" charset="0"/>
              </a:rPr>
              <a:t>Failure to report safety incidents or risks</a:t>
            </a:r>
          </a:p>
          <a:p>
            <a:endParaRPr lang="en-GB" sz="90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C9F439-3542-4FA3-B245-D74BCAB20765}"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421460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lnSpcReduction="10000"/>
          </a:bodyPr>
          <a:lstStyle/>
          <a:p>
            <a:r>
              <a:rPr lang="en-GB" sz="1000"/>
              <a:t>Actions do not go as intended (skill based slips and lapses) A slip is observable for yourself and/or</a:t>
            </a:r>
            <a:r>
              <a:rPr lang="en-GB" sz="1000" baseline="0"/>
              <a:t> others. A lapse is not observable, such as a forgetting a step in a process; it is memory based. Mistake based errors have strong links with action classification of error as there is a failure of action involved. (most frequent type of error)</a:t>
            </a:r>
          </a:p>
          <a:p>
            <a:endParaRPr lang="en-GB" sz="1000" baseline="0"/>
          </a:p>
          <a:p>
            <a:r>
              <a:rPr lang="en-GB" sz="1000" baseline="0"/>
              <a:t>Mistakes are essentially failures of planning. Plans have two stages – a process and an outcome. The wrong rule is followed or a lack of knowledge. An example of a rule based mistake would be making an incorrect diagnoses and then proceeding with a treatment plan based on that incorrect diagnoses. Knowledge based errors tend to occur where the clinician is faced with an unfamiliar situation.</a:t>
            </a:r>
          </a:p>
          <a:p>
            <a:endParaRPr lang="en-GB" sz="1000" baseline="0"/>
          </a:p>
          <a:p>
            <a:pPr eaLnBrk="1" hangingPunct="1">
              <a:defRPr/>
            </a:pPr>
            <a:r>
              <a:rPr lang="en-GB" sz="1000">
                <a:latin typeface="Times" pitchFamily="18" charset="0"/>
              </a:rPr>
              <a:t>Routine violations = we always do it a different way here OR everyone does it like this</a:t>
            </a:r>
          </a:p>
          <a:p>
            <a:pPr eaLnBrk="1" hangingPunct="1">
              <a:defRPr/>
            </a:pPr>
            <a:endParaRPr lang="en-GB" sz="1000">
              <a:latin typeface="Times" pitchFamily="18" charset="0"/>
            </a:endParaRPr>
          </a:p>
          <a:p>
            <a:pPr eaLnBrk="1" hangingPunct="1">
              <a:defRPr/>
            </a:pPr>
            <a:r>
              <a:rPr lang="en-GB" sz="1000">
                <a:latin typeface="Times" pitchFamily="18" charset="0"/>
              </a:rPr>
              <a:t>Reasoned violations </a:t>
            </a:r>
          </a:p>
          <a:p>
            <a:pPr eaLnBrk="1" hangingPunct="1">
              <a:defRPr/>
            </a:pPr>
            <a:r>
              <a:rPr lang="en-GB" sz="1000">
                <a:latin typeface="Times" pitchFamily="18" charset="0"/>
              </a:rPr>
              <a:t>	- Situational (For this patient we need to do it a different way)</a:t>
            </a:r>
          </a:p>
          <a:p>
            <a:pPr eaLnBrk="1" hangingPunct="1">
              <a:defRPr/>
            </a:pPr>
            <a:r>
              <a:rPr lang="en-GB" sz="1000">
                <a:latin typeface="Times" pitchFamily="18" charset="0"/>
              </a:rPr>
              <a:t>	- Exceptional (if we don’t do it a different way the patient will suffer)</a:t>
            </a:r>
          </a:p>
          <a:p>
            <a:pPr eaLnBrk="1" hangingPunct="1">
              <a:defRPr/>
            </a:pPr>
            <a:r>
              <a:rPr lang="en-GB" sz="1000">
                <a:latin typeface="Times" pitchFamily="18" charset="0"/>
              </a:rPr>
              <a:t>	- Optimising (can do it better another way)</a:t>
            </a:r>
          </a:p>
          <a:p>
            <a:pPr eaLnBrk="1" hangingPunct="1">
              <a:defRPr/>
            </a:pPr>
            <a:endParaRPr lang="en-GB" sz="1000">
              <a:latin typeface="Times" pitchFamily="18" charset="0"/>
            </a:endParaRPr>
          </a:p>
          <a:p>
            <a:pPr eaLnBrk="1" hangingPunct="1">
              <a:defRPr/>
            </a:pPr>
            <a:r>
              <a:rPr lang="en-GB" sz="1000">
                <a:latin typeface="Times" pitchFamily="18" charset="0"/>
              </a:rPr>
              <a:t>Reckless / Sabotage – deliberately do it differently knowing it is risky or seeking to consciously</a:t>
            </a:r>
            <a:r>
              <a:rPr lang="en-GB" sz="1000" baseline="0">
                <a:latin typeface="Times" pitchFamily="18" charset="0"/>
              </a:rPr>
              <a:t> cause harm (premeditated)</a:t>
            </a:r>
            <a:endParaRPr lang="en-GB" sz="1000">
              <a:latin typeface="Times" pitchFamily="18" charset="0"/>
            </a:endParaRPr>
          </a:p>
          <a:p>
            <a:pPr eaLnBrk="1" hangingPunct="1">
              <a:defRPr/>
            </a:pPr>
            <a:endParaRPr lang="en-GB" sz="1000">
              <a:latin typeface="Times" pitchFamily="18" charset="0"/>
            </a:endParaRPr>
          </a:p>
          <a:p>
            <a:pPr eaLnBrk="1" hangingPunct="1">
              <a:defRPr/>
            </a:pPr>
            <a:r>
              <a:rPr lang="en-GB" sz="1000" b="1">
                <a:latin typeface="Times" pitchFamily="18" charset="0"/>
              </a:rPr>
              <a:t>All staff should be free from discipline unless</a:t>
            </a:r>
            <a:r>
              <a:rPr lang="en-GB" sz="1000">
                <a:latin typeface="Times" pitchFamily="18" charset="0"/>
              </a:rPr>
              <a:t>...</a:t>
            </a:r>
          </a:p>
          <a:p>
            <a:pPr marL="228600" indent="-228600" eaLnBrk="1" hangingPunct="1">
              <a:buFont typeface="+mj-lt"/>
              <a:buAutoNum type="arabicPeriod"/>
              <a:defRPr/>
            </a:pPr>
            <a:r>
              <a:rPr lang="en-GB" sz="1000">
                <a:latin typeface="Times" pitchFamily="18" charset="0"/>
              </a:rPr>
              <a:t>Premeditated or intentional acts of violence against people or damage to equipment/property</a:t>
            </a:r>
          </a:p>
          <a:p>
            <a:pPr marL="228600" indent="-228600" eaLnBrk="1" hangingPunct="1">
              <a:buFont typeface="+mj-lt"/>
              <a:buAutoNum type="arabicPeriod"/>
              <a:defRPr/>
            </a:pPr>
            <a:r>
              <a:rPr lang="en-GB" sz="1000">
                <a:latin typeface="Times" pitchFamily="18" charset="0"/>
              </a:rPr>
              <a:t>Actions or decisions involving a reckless disregard towards the safety of patients</a:t>
            </a:r>
          </a:p>
          <a:p>
            <a:pPr marL="228600" indent="-228600" eaLnBrk="1" hangingPunct="1">
              <a:buFont typeface="+mj-lt"/>
              <a:buAutoNum type="arabicPeriod"/>
              <a:defRPr/>
            </a:pPr>
            <a:r>
              <a:rPr lang="en-GB" sz="1000">
                <a:latin typeface="Times" pitchFamily="18" charset="0"/>
              </a:rPr>
              <a:t>Failure to report safety incidents or risks</a:t>
            </a:r>
          </a:p>
          <a:p>
            <a:endParaRPr lang="en-GB" sz="100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C9F439-3542-4FA3-B245-D74BCAB20765}"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71358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b="1"/>
              <a:t>Many industries, particularly those that can be described as safety critical recognise the importance of reporting and learning from “near misses”</a:t>
            </a:r>
          </a:p>
          <a:p>
            <a:endParaRPr lang="en-GB" b="1"/>
          </a:p>
          <a:p>
            <a:r>
              <a:rPr lang="en-GB" b="1" u="sng"/>
              <a:t>This is the policy for the aviation industry</a:t>
            </a:r>
          </a:p>
          <a:p>
            <a:endParaRPr lang="en-GB" b="1"/>
          </a:p>
          <a:p>
            <a:r>
              <a:rPr lang="en-GB" b="1"/>
              <a:t>“What should be reported? - </a:t>
            </a:r>
            <a:r>
              <a:rPr lang="en-GB"/>
              <a:t>Any incident which endangers or which, if not corrected, would endanger an aircraft, its occupants or any other person. Accidents and serious incidents should also be reported to the AAIB as described above.”</a:t>
            </a:r>
          </a:p>
          <a:p>
            <a:r>
              <a:rPr lang="en-GB" b="1"/>
              <a:t>Confidentiality - </a:t>
            </a:r>
            <a:r>
              <a:rPr lang="en-GB"/>
              <a:t>Occurrence Reports are treated confidentially to maintain full and free reporting from the aviation community and to protect the identity of the individual in accordance with EU legislation.</a:t>
            </a:r>
            <a:r>
              <a:rPr lang="en-GB" baseline="0"/>
              <a:t> (</a:t>
            </a:r>
            <a:r>
              <a:rPr lang="en-GB" i="1"/>
              <a:t>The Air Accident Investigation Board, Civil Aviation Authority.)</a:t>
            </a:r>
          </a:p>
          <a:p>
            <a:endParaRPr lang="en-GB" i="1"/>
          </a:p>
          <a:p>
            <a:r>
              <a:rPr lang="en-GB" i="1"/>
              <a:t>What can we all do in health and social</a:t>
            </a:r>
            <a:r>
              <a:rPr lang="en-GB" i="1" baseline="0"/>
              <a:t> care to see “near misses” as opportunities for learning instead of opportunities thank our lucky stars?</a:t>
            </a:r>
            <a:endParaRPr lang="en-GB" i="1"/>
          </a:p>
          <a:p>
            <a:endParaRPr lang="en-GB"/>
          </a:p>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C9F439-3542-4FA3-B245-D74BCAB20765}"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05228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fontScale="77500" lnSpcReduction="20000"/>
          </a:bodyPr>
          <a:lstStyle/>
          <a:p>
            <a:r>
              <a:rPr lang="en-GB" sz="1000"/>
              <a:t>Procedure, process,</a:t>
            </a:r>
            <a:r>
              <a:rPr lang="en-GB" sz="1000" baseline="0"/>
              <a:t> protocol, guidelines; all are derived from what is considered best evidence at the time. Not always ‘academic’ evidence of course. </a:t>
            </a:r>
            <a:r>
              <a:rPr lang="en-GB" sz="1000" b="1" baseline="0"/>
              <a:t>They are always historical as soon as they are put into the work environment</a:t>
            </a:r>
            <a:r>
              <a:rPr lang="en-GB" sz="1000" baseline="0"/>
              <a:t>, it therefore follows that </a:t>
            </a:r>
            <a:r>
              <a:rPr lang="en-GB" sz="1000" b="1" baseline="0"/>
              <a:t>at some future point, the procedure will be found to be defunct</a:t>
            </a:r>
            <a:r>
              <a:rPr lang="en-GB" sz="1000" baseline="0"/>
              <a:t>. This could be due to new knowledge but is often a realisation that deviation from the agreed protocol is required because the reality of what is required does not fit with the agreed procedure, it could be argued that </a:t>
            </a:r>
            <a:r>
              <a:rPr lang="en-GB" sz="1000" b="1" baseline="0"/>
              <a:t>many of these conscious deviations are what actually keeps the system as a whole safe...</a:t>
            </a:r>
          </a:p>
          <a:p>
            <a:endParaRPr lang="en-GB" sz="1000" baseline="0"/>
          </a:p>
          <a:p>
            <a:r>
              <a:rPr lang="en-GB" sz="1000" baseline="0"/>
              <a:t>Variation of practice is therefore a welcome necessity if we are to encourage innovation. Standardisation is also a welcome necessity to ensure consistency of outcomes, but one should not be at the detriment of the other. </a:t>
            </a:r>
            <a:r>
              <a:rPr lang="en-GB" sz="1000" b="1" baseline="0"/>
              <a:t>Variation as a consequence of patient need is perhaps a useful way to approach this conflict</a:t>
            </a:r>
            <a:r>
              <a:rPr lang="en-GB" sz="1000" baseline="0"/>
              <a:t>. “Doing it because its how we work round here” is not a reason to stick with an outmoded procedure.</a:t>
            </a:r>
          </a:p>
          <a:p>
            <a:endParaRPr lang="en-GB" sz="1000" baseline="0"/>
          </a:p>
          <a:p>
            <a:r>
              <a:rPr lang="en-GB" sz="1000" i="1" baseline="0"/>
              <a:t>I have heard an anecdotal story of a Scottish hospital that required cyclists only to sign in at a security station, an inquisitive member of staff looked into the reason for this procedure and it turned out to be a method of monitoring the quantity of additional rations given to cyclists during the second world war!! </a:t>
            </a:r>
          </a:p>
          <a:p>
            <a:endParaRPr lang="en-GB" sz="1000" baseline="0"/>
          </a:p>
          <a:p>
            <a:pPr lvl="1">
              <a:tabLst>
                <a:tab pos="180975" algn="l"/>
              </a:tabLst>
            </a:pPr>
            <a:r>
              <a:rPr lang="en-GB" sz="1000" b="1">
                <a:latin typeface="Calibri" pitchFamily="34" charset="0"/>
                <a:cs typeface="Calibri" pitchFamily="34" charset="0"/>
              </a:rPr>
              <a:t>Routine violations </a:t>
            </a:r>
            <a:r>
              <a:rPr lang="en-GB" sz="1000">
                <a:latin typeface="Calibri" pitchFamily="34" charset="0"/>
                <a:cs typeface="Calibri" pitchFamily="34" charset="0"/>
              </a:rPr>
              <a:t>-  regular short-cuts in tasks made for convenience. They are accepted by the clinical team, and sometimes by management, </a:t>
            </a:r>
            <a:r>
              <a:rPr lang="en-GB" sz="1000" b="1">
                <a:latin typeface="Calibri" pitchFamily="34" charset="0"/>
                <a:cs typeface="Calibri" pitchFamily="34" charset="0"/>
              </a:rPr>
              <a:t>normally because the procedure is badly designed</a:t>
            </a:r>
            <a:r>
              <a:rPr lang="en-GB" sz="1000">
                <a:latin typeface="Calibri" pitchFamily="34" charset="0"/>
                <a:cs typeface="Calibri" pitchFamily="34" charset="0"/>
              </a:rPr>
              <a:t>.</a:t>
            </a:r>
          </a:p>
          <a:p>
            <a:pPr lvl="1">
              <a:tabLst>
                <a:tab pos="180975" algn="l"/>
              </a:tabLst>
            </a:pPr>
            <a:endParaRPr lang="en-GB" sz="1000">
              <a:latin typeface="Calibri" pitchFamily="34" charset="0"/>
              <a:cs typeface="Calibri" pitchFamily="34" charset="0"/>
            </a:endParaRPr>
          </a:p>
          <a:p>
            <a:pPr lvl="1">
              <a:tabLst>
                <a:tab pos="180975" algn="l"/>
              </a:tabLst>
            </a:pPr>
            <a:r>
              <a:rPr lang="en-GB" sz="1000" b="1">
                <a:latin typeface="Calibri" pitchFamily="34" charset="0"/>
                <a:cs typeface="Calibri" pitchFamily="34" charset="0"/>
              </a:rPr>
              <a:t>Reasoned violations </a:t>
            </a:r>
            <a:r>
              <a:rPr lang="en-GB" sz="1000">
                <a:latin typeface="Calibri" pitchFamily="34" charset="0"/>
                <a:cs typeface="Calibri" pitchFamily="34" charset="0"/>
              </a:rPr>
              <a:t>- occasional changes in procedure for </a:t>
            </a:r>
            <a:r>
              <a:rPr lang="en-GB" sz="1000" b="1">
                <a:latin typeface="Calibri" pitchFamily="34" charset="0"/>
                <a:cs typeface="Calibri" pitchFamily="34" charset="0"/>
              </a:rPr>
              <a:t>good reason and with good intent</a:t>
            </a:r>
            <a:r>
              <a:rPr lang="en-GB" sz="1000">
                <a:latin typeface="Calibri" pitchFamily="34" charset="0"/>
                <a:cs typeface="Calibri" pitchFamily="34" charset="0"/>
              </a:rPr>
              <a:t>. It may be an emergency or unusual situation. The change should be discussed beforehand wherever possible and always documented afterwards.</a:t>
            </a:r>
          </a:p>
          <a:p>
            <a:pPr lvl="1">
              <a:tabLst>
                <a:tab pos="180975" algn="l"/>
              </a:tabLst>
            </a:pPr>
            <a:endParaRPr lang="en-GB" sz="1000">
              <a:latin typeface="Calibri" pitchFamily="34" charset="0"/>
              <a:cs typeface="Calibri" pitchFamily="34" charset="0"/>
            </a:endParaRPr>
          </a:p>
          <a:p>
            <a:pPr lvl="1">
              <a:tabLst>
                <a:tab pos="180975" algn="l"/>
              </a:tabLst>
            </a:pPr>
            <a:r>
              <a:rPr lang="en-GB" sz="1000" b="1">
                <a:latin typeface="Calibri" pitchFamily="34" charset="0"/>
                <a:cs typeface="Calibri" pitchFamily="34" charset="0"/>
              </a:rPr>
              <a:t>Reckless violations -</a:t>
            </a:r>
            <a:r>
              <a:rPr lang="en-GB" sz="1000">
                <a:latin typeface="Calibri" pitchFamily="34" charset="0"/>
                <a:cs typeface="Calibri" pitchFamily="34" charset="0"/>
              </a:rPr>
              <a:t> unacceptable changes in procedure. Harm is likely but not intended. There is an active lack of care.</a:t>
            </a:r>
          </a:p>
          <a:p>
            <a:pPr lvl="1">
              <a:tabLst>
                <a:tab pos="180975" algn="l"/>
              </a:tabLst>
            </a:pPr>
            <a:endParaRPr lang="en-GB" sz="1000">
              <a:latin typeface="Calibri" pitchFamily="34" charset="0"/>
              <a:cs typeface="Calibri" pitchFamily="34" charset="0"/>
            </a:endParaRPr>
          </a:p>
          <a:p>
            <a:pPr lvl="1">
              <a:tabLst>
                <a:tab pos="180975" algn="l"/>
              </a:tabLst>
            </a:pPr>
            <a:r>
              <a:rPr lang="en-GB" sz="1000" b="1">
                <a:latin typeface="Calibri" pitchFamily="34" charset="0"/>
                <a:cs typeface="Calibri" pitchFamily="34" charset="0"/>
              </a:rPr>
              <a:t>Malicious violations - </a:t>
            </a:r>
            <a:r>
              <a:rPr lang="en-GB" sz="1000">
                <a:latin typeface="Calibri" pitchFamily="34" charset="0"/>
                <a:cs typeface="Calibri" pitchFamily="34" charset="0"/>
              </a:rPr>
              <a:t>deliberate acts that are intended to cause harm or damage. They are unusual but the outcome is likely to be very serious.</a:t>
            </a:r>
          </a:p>
          <a:p>
            <a:pPr lvl="1">
              <a:tabLst>
                <a:tab pos="180975" algn="l"/>
              </a:tabLst>
            </a:pPr>
            <a:endParaRPr lang="en-GB" sz="1000">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180975" algn="l"/>
              </a:tabLst>
              <a:defRPr/>
            </a:pPr>
            <a:r>
              <a:rPr lang="en-GB" sz="1000">
                <a:latin typeface="Calibri" pitchFamily="34" charset="0"/>
                <a:cs typeface="Calibri" pitchFamily="34" charset="0"/>
              </a:rPr>
              <a:t>So</a:t>
            </a:r>
            <a:r>
              <a:rPr lang="en-GB" sz="1000" baseline="0">
                <a:latin typeface="Calibri" pitchFamily="34" charset="0"/>
                <a:cs typeface="Calibri" pitchFamily="34" charset="0"/>
              </a:rPr>
              <a:t> violations </a:t>
            </a:r>
            <a:r>
              <a:rPr lang="en-GB" sz="1000" b="1" baseline="0">
                <a:latin typeface="Calibri" pitchFamily="34" charset="0"/>
                <a:cs typeface="Calibri" pitchFamily="34" charset="0"/>
              </a:rPr>
              <a:t>are not always</a:t>
            </a:r>
            <a:r>
              <a:rPr lang="en-GB" sz="1000" baseline="0">
                <a:latin typeface="Calibri" pitchFamily="34" charset="0"/>
                <a:cs typeface="Calibri" pitchFamily="34" charset="0"/>
              </a:rPr>
              <a:t> a bad thing, they could be a symptom of poor or out of date procedures. </a:t>
            </a:r>
            <a:r>
              <a:rPr lang="en-GB" sz="1000" baseline="0"/>
              <a:t>That variation needs to be highlighted to allow the system to adapt to the new reality and ensure other parts of the system are not conflicted by our reasoned violation.</a:t>
            </a:r>
            <a:endParaRPr lang="en-GB" sz="1000">
              <a:latin typeface="Calibri" pitchFamily="34" charset="0"/>
              <a:cs typeface="Calibri" pitchFamily="34" charset="0"/>
            </a:endParaRPr>
          </a:p>
          <a:p>
            <a:endParaRPr lang="en-GB" sz="100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C9F439-3542-4FA3-B245-D74BCAB20765}"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4145707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DA37D6-4DFF-4799-9F0D-0B06BB21A25D}" type="slidenum">
              <a:rPr lang="en-GB" smtClean="0"/>
              <a:pPr/>
              <a:t>20</a:t>
            </a:fld>
            <a:endParaRPr lang="en-GB"/>
          </a:p>
        </p:txBody>
      </p:sp>
    </p:spTree>
    <p:extLst>
      <p:ext uri="{BB962C8B-B14F-4D97-AF65-F5344CB8AC3E}">
        <p14:creationId xmlns:p14="http://schemas.microsoft.com/office/powerpoint/2010/main" xmlns="" val="26063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D6AE2-7164-4A19-8815-8BB8C6728787}" type="slidenum">
              <a:rPr lang="en-GB" smtClean="0"/>
              <a:pPr/>
              <a:t>3</a:t>
            </a:fld>
            <a:endParaRPr lang="en-GB"/>
          </a:p>
        </p:txBody>
      </p:sp>
    </p:spTree>
    <p:extLst>
      <p:ext uri="{BB962C8B-B14F-4D97-AF65-F5344CB8AC3E}">
        <p14:creationId xmlns:p14="http://schemas.microsoft.com/office/powerpoint/2010/main" xmlns="" val="108732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1D6AE2-7164-4A19-8815-8BB8C6728787}" type="slidenum">
              <a:rPr lang="en-GB" smtClean="0"/>
              <a:pPr/>
              <a:t>21</a:t>
            </a:fld>
            <a:endParaRPr lang="en-GB"/>
          </a:p>
        </p:txBody>
      </p:sp>
    </p:spTree>
    <p:extLst>
      <p:ext uri="{BB962C8B-B14F-4D97-AF65-F5344CB8AC3E}">
        <p14:creationId xmlns:p14="http://schemas.microsoft.com/office/powerpoint/2010/main" xmlns="" val="223226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C9F439-3542-4FA3-B245-D74BCAB20765}"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59166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a:t>Ask the audience; how many of you got out of bed to cause harm?</a:t>
            </a:r>
            <a:r>
              <a:rPr lang="en-GB" baseline="0"/>
              <a:t> Forget something on purpose?</a:t>
            </a:r>
          </a:p>
          <a:p>
            <a:endParaRPr lang="en-GB" baseline="0"/>
          </a:p>
          <a:p>
            <a:r>
              <a:rPr lang="en-GB" baseline="0"/>
              <a:t>Human Error focuses blame on individuals whereas we know that the system influences behaviours and action/inaction that at the time seem reasonable. Hindsight always reveals the choices that were incorrect and led to a poor outcome, but the outcomes derived from those choices were not obvious in the moment. AND sometimes we did not have </a:t>
            </a:r>
            <a:r>
              <a:rPr lang="en-GB" i="1" baseline="0"/>
              <a:t>(or did not feel we had)</a:t>
            </a:r>
            <a:r>
              <a:rPr lang="en-GB" baseline="0"/>
              <a:t> a choice.</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C9F439-3542-4FA3-B245-D74BCAB20765}"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28376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a:t>The headlines in the press and media were all too familiar</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431FD94-B1DA-498C-929B-2952E4B01A11}"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840177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the driver said when he was pulled from the wreckage was not reported however, but it immediately</a:t>
            </a:r>
            <a:r>
              <a:rPr lang="en-GB" baseline="0"/>
              <a:t> poses questions.</a:t>
            </a:r>
          </a:p>
          <a:p>
            <a:endParaRPr lang="en-GB" baseline="0"/>
          </a:p>
          <a:p>
            <a:r>
              <a:rPr lang="en-GB" u="sng" baseline="0"/>
              <a:t>From Steven </a:t>
            </a:r>
            <a:r>
              <a:rPr lang="en-GB" u="sng" baseline="0" err="1"/>
              <a:t>Shorrock’s</a:t>
            </a:r>
            <a:r>
              <a:rPr lang="en-GB" u="sng" baseline="0"/>
              <a:t> blog – Humanistic Systems</a:t>
            </a:r>
          </a:p>
          <a:p>
            <a:endParaRPr lang="en-GB" baseline="0"/>
          </a:p>
          <a:p>
            <a:r>
              <a:rPr lang="en-GB"/>
              <a:t>“As is common in accidents and incidents, front-line staff immediately blame themselves, which does not mean they are to blame. Spanish press stated that immediately after the derailment, the driver allegedly said to officials at the railway station 3km from the crash “I ****** up, I want to die. So many people dead, so many people dead”.</a:t>
            </a:r>
          </a:p>
          <a:p>
            <a:endParaRPr lang="en-GB"/>
          </a:p>
          <a:p>
            <a:r>
              <a:rPr lang="en-GB"/>
              <a:t>In this case, the justice system will now need to determine if the driver’s actions crossed the line into ‘recklessness’. It is another issue as to whether or how justice will be served. But one only needs to look into the context of this accident to see that ‘human error’ or synonyms such as ‘lapse of concentration’ or even ‘carelessness’ do not seem reasonable to explain this terrible event. And if that is all it takes for such an outcome, then it could surely happen again. The ‘human error’ explanation does not seem to serve safety, so what does it serve? Perhaps it partly serves society’s need for simple explanations and someone to blame, while absolving society itself for its demands”</a:t>
            </a:r>
          </a:p>
        </p:txBody>
      </p:sp>
      <p:sp>
        <p:nvSpPr>
          <p:cNvPr id="4" name="Slide Number Placeholder 3"/>
          <p:cNvSpPr>
            <a:spLocks noGrp="1"/>
          </p:cNvSpPr>
          <p:nvPr>
            <p:ph type="sldNum" sz="quarter" idx="10"/>
          </p:nvPr>
        </p:nvSpPr>
        <p:spPr/>
        <p:txBody>
          <a:bodyPr/>
          <a:lstStyle/>
          <a:p>
            <a:fld id="{60DA37D6-4DFF-4799-9F0D-0B06BB21A25D}" type="slidenum">
              <a:rPr lang="en-GB" smtClean="0"/>
              <a:pPr/>
              <a:t>26</a:t>
            </a:fld>
            <a:endParaRPr lang="en-GB"/>
          </a:p>
        </p:txBody>
      </p:sp>
    </p:spTree>
    <p:extLst>
      <p:ext uri="{BB962C8B-B14F-4D97-AF65-F5344CB8AC3E}">
        <p14:creationId xmlns:p14="http://schemas.microsoft.com/office/powerpoint/2010/main" xmlns="" val="81915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a:t>No technical or</a:t>
            </a:r>
            <a:r>
              <a:rPr lang="en-GB" baseline="0"/>
              <a:t> mechanical problem – all that is left is the human, </a:t>
            </a:r>
            <a:r>
              <a:rPr lang="en-GB" sz="1200" b="0" i="0" kern="1200">
                <a:solidFill>
                  <a:schemeClr val="tx1"/>
                </a:solidFill>
                <a:latin typeface="+mn-lt"/>
                <a:ea typeface="+mn-ea"/>
                <a:cs typeface="+mn-cs"/>
              </a:rPr>
              <a:t>staff misunderstood a shutdown message and wrongly restarted the ride. Case closed or classic blame and re-train approach?</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16F093-FFBA-44EA-8C7C-B04F9EC2BF2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246054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a:t>No technical or</a:t>
            </a:r>
            <a:r>
              <a:rPr lang="en-GB" baseline="0"/>
              <a:t> mechanical problem – all that is left is the human. </a:t>
            </a:r>
          </a:p>
          <a:p>
            <a:r>
              <a:rPr lang="en-GB" sz="1200" b="0" i="0" kern="1200">
                <a:solidFill>
                  <a:schemeClr val="tx1"/>
                </a:solidFill>
                <a:latin typeface="+mn-lt"/>
                <a:ea typeface="+mn-ea"/>
                <a:cs typeface="+mn-cs"/>
              </a:rPr>
              <a:t>staff misunderstood a shutdown message and wrongly restarted the ride</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16F093-FFBA-44EA-8C7C-B04F9EC2BF2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567063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Going back to our error</a:t>
            </a:r>
            <a:r>
              <a:rPr lang="en-GB" baseline="0"/>
              <a:t> classification before (Reason slide)</a:t>
            </a:r>
          </a:p>
          <a:p>
            <a:endParaRPr lang="en-GB" baseline="0"/>
          </a:p>
          <a:p>
            <a:r>
              <a:rPr lang="en-GB" baseline="0"/>
              <a:t>Alton Towers was arguably an unintended action caused by an attentional slip. The attention of individuals was diverted due to factors unknown within the system. We know that attentional resource is limited and is subject to errors but no system mechanic for preventing override was incorporated into the safety system for this ride.</a:t>
            </a:r>
            <a:endParaRPr lang="en-GB"/>
          </a:p>
        </p:txBody>
      </p:sp>
      <p:sp>
        <p:nvSpPr>
          <p:cNvPr id="4" name="Slide Number Placeholder 3"/>
          <p:cNvSpPr>
            <a:spLocks noGrp="1"/>
          </p:cNvSpPr>
          <p:nvPr>
            <p:ph type="sldNum" sz="quarter" idx="10"/>
          </p:nvPr>
        </p:nvSpPr>
        <p:spPr/>
        <p:txBody>
          <a:bodyPr/>
          <a:lstStyle/>
          <a:p>
            <a:fld id="{971D6AE2-7164-4A19-8815-8BB8C6728787}" type="slidenum">
              <a:rPr lang="en-GB" smtClean="0"/>
              <a:pPr/>
              <a:t>30</a:t>
            </a:fld>
            <a:endParaRPr lang="en-GB"/>
          </a:p>
        </p:txBody>
      </p:sp>
    </p:spTree>
    <p:extLst>
      <p:ext uri="{BB962C8B-B14F-4D97-AF65-F5344CB8AC3E}">
        <p14:creationId xmlns:p14="http://schemas.microsoft.com/office/powerpoint/2010/main" xmlns="" val="901760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a:t>When investigating adverse events, investigators are aware of the outcome before they start the investigation. This results in a search for a suitable cause of the event. </a:t>
            </a:r>
            <a:r>
              <a:rPr lang="en-GB" b="1">
                <a:solidFill>
                  <a:srgbClr val="FF0000"/>
                </a:solidFill>
              </a:rPr>
              <a:t>Serious events therefore need a ‘serious’ cause</a:t>
            </a:r>
            <a:r>
              <a:rPr lang="en-GB"/>
              <a:t>. As one safety expert states: </a:t>
            </a:r>
          </a:p>
          <a:p>
            <a:r>
              <a:rPr lang="en-GB"/>
              <a:t>“</a:t>
            </a:r>
            <a:r>
              <a:rPr lang="en-GB" i="1"/>
              <a:t>It is the outcome that makes the cause bad.” </a:t>
            </a:r>
            <a:r>
              <a:rPr lang="en-GB"/>
              <a:t>Dekker</a:t>
            </a:r>
          </a:p>
          <a:p>
            <a:endParaRPr lang="en-GB"/>
          </a:p>
          <a:p>
            <a:r>
              <a:rPr lang="en-GB"/>
              <a:t>Is it the cause – that red die leaks</a:t>
            </a:r>
            <a:r>
              <a:rPr lang="en-GB" baseline="0"/>
              <a:t> from socks.</a:t>
            </a:r>
          </a:p>
          <a:p>
            <a:r>
              <a:rPr lang="en-GB" baseline="0"/>
              <a:t>The event – putting the sock in the machine</a:t>
            </a:r>
          </a:p>
          <a:p>
            <a:r>
              <a:rPr lang="en-GB" baseline="0"/>
              <a:t>The outcome – pink clothes</a:t>
            </a:r>
          </a:p>
          <a:p>
            <a:endParaRPr lang="en-GB" baseline="0"/>
          </a:p>
          <a:p>
            <a:r>
              <a:rPr lang="en-GB" baseline="0"/>
              <a:t>Its not a meaningful term because the same “human error” could have resulted in no effect other than expected operation.</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16F093-FFBA-44EA-8C7C-B04F9EC2BF2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41331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a:t>What is the</a:t>
            </a:r>
            <a:r>
              <a:rPr lang="en-GB" baseline="0"/>
              <a:t> error?</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16F093-FFBA-44EA-8C7C-B04F9EC2BF2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53616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reason for offering to deliver these workshops is the result of work carried out by and on behalf of NES Patient Safety group. The realisation that employees of</a:t>
            </a:r>
            <a:r>
              <a:rPr lang="en-GB" baseline="0"/>
              <a:t> NHS Scotland and Social Care settings may be lacking in a complete understanding of what contributes to safer patient care. We cannot improve care in a person centred way using effective approaches if we do not understand the bullet points on the slide. This understanding then allows us to respond in an appropriate manner and that response is the subject of the second half day workshop. That then feeds into quality improvement efforts utilising a human factors approach. Human Factors is also covered on a third half day workshop. These three workshops provide a base understanding that will stand you in good stead when attending or working on quality improvement workshops.</a:t>
            </a:r>
          </a:p>
          <a:p>
            <a:endParaRPr lang="en-GB" baseline="0"/>
          </a:p>
          <a:p>
            <a:r>
              <a:rPr lang="en-GB" baseline="0"/>
              <a:t>Dr Lucian </a:t>
            </a:r>
            <a:r>
              <a:rPr lang="en-GB" baseline="0" err="1"/>
              <a:t>Leape</a:t>
            </a:r>
            <a:r>
              <a:rPr lang="en-GB" baseline="0"/>
              <a:t> has been at the forefront of early work to understand and quantify the nature of avoidable harm in healthcare. His contribution to reports such as “error in medicine”, “to err is human” and “crossing the quality chasm” have been </a:t>
            </a:r>
            <a:r>
              <a:rPr lang="en-GB" baseline="0" err="1"/>
              <a:t>groundbreaking</a:t>
            </a:r>
            <a:r>
              <a:rPr lang="en-GB" baseline="0"/>
              <a:t> in terms of a step change to harm in healthcare settings and mark him out as a leading proponent of the adoption of systems thinking and just culture</a:t>
            </a:r>
            <a:endParaRPr lang="en-GB"/>
          </a:p>
        </p:txBody>
      </p:sp>
      <p:sp>
        <p:nvSpPr>
          <p:cNvPr id="4" name="Slide Number Placeholder 3"/>
          <p:cNvSpPr>
            <a:spLocks noGrp="1"/>
          </p:cNvSpPr>
          <p:nvPr>
            <p:ph type="sldNum" sz="quarter" idx="10"/>
          </p:nvPr>
        </p:nvSpPr>
        <p:spPr/>
        <p:txBody>
          <a:bodyPr/>
          <a:lstStyle/>
          <a:p>
            <a:fld id="{971D6AE2-7164-4A19-8815-8BB8C6728787}" type="slidenum">
              <a:rPr lang="en-GB" smtClean="0"/>
              <a:pPr/>
              <a:t>4</a:t>
            </a:fld>
            <a:endParaRPr lang="en-GB"/>
          </a:p>
        </p:txBody>
      </p:sp>
    </p:spTree>
    <p:extLst>
      <p:ext uri="{BB962C8B-B14F-4D97-AF65-F5344CB8AC3E}">
        <p14:creationId xmlns:p14="http://schemas.microsoft.com/office/powerpoint/2010/main" xmlns="" val="178312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a:t>Root cause</a:t>
            </a:r>
            <a:r>
              <a:rPr lang="en-GB" baseline="0"/>
              <a:t> analysis is from manufacturing industry. That kind of system can be described as cause and effect and its straight forward to apply this technique to find the faulty component and replace it. Trying to use it in a socio-technical system where cause and effect is not applicable, the linkages between one task and another are both tightly coupled and also not clearly defined and are dependant on many different factors often happening outside of the current timeframe.</a:t>
            </a:r>
          </a:p>
          <a:p>
            <a:endParaRPr lang="en-GB" baseline="0"/>
          </a:p>
          <a:p>
            <a:r>
              <a:rPr lang="en-GB" baseline="0"/>
              <a:t>We need a method to understand what was happening for the individual at each moment and why their actions or otherwise made sense for them.</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431FD94-B1DA-498C-929B-2952E4B01A11}"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414540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Variability is a term that may provoke some problems for the unprepared presenter. Quality Improvement as</a:t>
            </a:r>
            <a:r>
              <a:rPr lang="en-GB" baseline="0"/>
              <a:t> applied in NHS Scotland </a:t>
            </a:r>
            <a:r>
              <a:rPr lang="en-GB" i="1"/>
              <a:t>(specifically in Scottish Patient Safety Programme)</a:t>
            </a:r>
            <a:r>
              <a:rPr lang="en-GB"/>
              <a:t> </a:t>
            </a:r>
            <a:r>
              <a:rPr lang="en-GB" baseline="0"/>
              <a:t>seeks to reduce variation in a system. This is the message that may come across but if you speak to those qualified in Quality Improvement they will acknowledge that “common cause” variation is a feature of all systems. This sits comfortably with the point we are trying to make. Another point about variation, arguably the key point for culture change, is that it could be viewed as a symptom of problems; individuals are having to create adaptation, workarounds </a:t>
            </a:r>
            <a:r>
              <a:rPr lang="en-GB" baseline="0" err="1"/>
              <a:t>ect</a:t>
            </a:r>
            <a:r>
              <a:rPr lang="en-GB" baseline="0"/>
              <a:t> because of poorly designed or out of date process.</a:t>
            </a:r>
            <a:endParaRPr lang="en-GB"/>
          </a:p>
        </p:txBody>
      </p:sp>
      <p:sp>
        <p:nvSpPr>
          <p:cNvPr id="4" name="Slide Number Placeholder 3"/>
          <p:cNvSpPr>
            <a:spLocks noGrp="1"/>
          </p:cNvSpPr>
          <p:nvPr>
            <p:ph type="sldNum" sz="quarter" idx="10"/>
          </p:nvPr>
        </p:nvSpPr>
        <p:spPr/>
        <p:txBody>
          <a:bodyPr/>
          <a:lstStyle/>
          <a:p>
            <a:fld id="{971D6AE2-7164-4A19-8815-8BB8C6728787}" type="slidenum">
              <a:rPr lang="en-GB" smtClean="0"/>
              <a:pPr/>
              <a:t>34</a:t>
            </a:fld>
            <a:endParaRPr lang="en-GB"/>
          </a:p>
        </p:txBody>
      </p:sp>
    </p:spTree>
    <p:extLst>
      <p:ext uri="{BB962C8B-B14F-4D97-AF65-F5344CB8AC3E}">
        <p14:creationId xmlns:p14="http://schemas.microsoft.com/office/powerpoint/2010/main" xmlns="" val="63801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a:t>Designed</a:t>
            </a:r>
            <a:r>
              <a:rPr lang="en-GB" baseline="0"/>
              <a:t> for nurses (probably by nurses) but what about everyone else? They have to adapt and that ability is cognitive resource dependant. </a:t>
            </a:r>
          </a:p>
          <a:p>
            <a:endParaRPr lang="en-GB" baseline="0"/>
          </a:p>
          <a:p>
            <a:r>
              <a:rPr lang="en-GB" baseline="0"/>
              <a:t>Ask audience to repeat back a sequence of numbers, try seven numbers first, then try nine. Try and remember more than 7 numbers, our short term memory has limited capacity. This is one example of cognitive resources that are affected by system interactions</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16F093-FFBA-44EA-8C7C-B04F9EC2BF2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471379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A6492F2-BF7B-4F54-B6D6-B623F9F05A6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805363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Important</a:t>
            </a:r>
            <a:r>
              <a:rPr lang="en-GB" baseline="0"/>
              <a:t> message for the trainer here is “you don’t” have the answer of how to solve this problem. Those involved in the actual work are the knowledgeable experts. The skill is developing the positive safety culture where realistic conversations about work as done Vs what is imagined can take place.</a:t>
            </a:r>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A6492F2-BF7B-4F54-B6D6-B623F9F05A6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700013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lstStyle/>
          <a:p>
            <a:r>
              <a:rPr lang="en-GB"/>
              <a:t>Major events can be corrected by the professionalism</a:t>
            </a:r>
            <a:r>
              <a:rPr lang="en-GB" baseline="0"/>
              <a:t> of the staff involved. However an accumulation of minor events leads to attrition and an eventual exhaustion of coping strategies</a:t>
            </a:r>
          </a:p>
          <a:p>
            <a:endParaRPr lang="en-GB" baseline="0"/>
          </a:p>
          <a:p>
            <a:r>
              <a:rPr lang="en-GB" baseline="0"/>
              <a:t>Crises consume available coping resources very rapidly. Only those people or organisations that have invested a considerable amount of preparatory effort in a sufficiently timely and appropriate manner so as to maintain the necessary resilience</a:t>
            </a:r>
            <a:endParaRPr lang="en-GB"/>
          </a:p>
        </p:txBody>
      </p:sp>
      <p:sp>
        <p:nvSpPr>
          <p:cNvPr id="4" name="Slide Number Placeholder 3"/>
          <p:cNvSpPr>
            <a:spLocks noGrp="1"/>
          </p:cNvSpPr>
          <p:nvPr>
            <p:ph type="sldNum" sz="quarter" idx="10"/>
          </p:nvPr>
        </p:nvSpPr>
        <p:spPr/>
        <p:txBody>
          <a:bodyPr/>
          <a:lstStyle/>
          <a:p>
            <a:pPr>
              <a:defRPr/>
            </a:pPr>
            <a:fld id="{DAC9F439-3542-4FA3-B245-D74BCAB20765}" type="slidenum">
              <a:rPr lang="en-GB" smtClean="0"/>
              <a:pPr>
                <a:defRPr/>
              </a:pPr>
              <a:t>40</a:t>
            </a:fld>
            <a:endParaRPr lang="en-GB"/>
          </a:p>
        </p:txBody>
      </p:sp>
    </p:spTree>
    <p:extLst>
      <p:ext uri="{BB962C8B-B14F-4D97-AF65-F5344CB8AC3E}">
        <p14:creationId xmlns:p14="http://schemas.microsoft.com/office/powerpoint/2010/main" xmlns="" val="2134208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A6492F2-BF7B-4F54-B6D6-B623F9F05A6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3244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a:t>Patient safety quiz and terminology quiz</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16F093-FFBA-44EA-8C7C-B04F9EC2BF2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12864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15825" y="10235123"/>
            <a:ext cx="2920483" cy="539416"/>
          </a:xfrm>
          <a:prstGeom prst="rect">
            <a:avLst/>
          </a:prstGeom>
          <a:noFill/>
          <a:ln w="9525">
            <a:noFill/>
            <a:miter lim="800000"/>
            <a:headEnd/>
            <a:tailEnd/>
          </a:ln>
        </p:spPr>
        <p:txBody>
          <a:bodyPr anchor="b"/>
          <a:lstStyle/>
          <a:p>
            <a:pPr algn="r"/>
            <a:fld id="{8F5D2D5C-99A3-468B-B290-55EA2C36B2FC}" type="slidenum">
              <a:rPr lang="en-GB" sz="1200">
                <a:solidFill>
                  <a:srgbClr val="000000"/>
                </a:solidFill>
              </a:rPr>
              <a:pPr algn="r"/>
              <a:t>6</a:t>
            </a:fld>
            <a:endParaRPr lang="en-GB" sz="1200">
              <a:solidFill>
                <a:srgbClr val="000000"/>
              </a:solidFill>
            </a:endParaRPr>
          </a:p>
        </p:txBody>
      </p:sp>
      <p:sp>
        <p:nvSpPr>
          <p:cNvPr id="58370" name="Rectangle 2"/>
          <p:cNvSpPr>
            <a:spLocks noGrp="1" noRot="1" noChangeAspect="1" noChangeArrowheads="1" noTextEdit="1"/>
          </p:cNvSpPr>
          <p:nvPr>
            <p:ph type="sldImg"/>
          </p:nvPr>
        </p:nvSpPr>
        <p:spPr bwMode="auto">
          <a:xfrm>
            <a:off x="674688" y="808038"/>
            <a:ext cx="5387975" cy="4041775"/>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Professor James Reason gives us a quote about the working environment,</a:t>
            </a:r>
            <a:r>
              <a:rPr lang="en-GB" baseline="0"/>
              <a:t> we can also adapt this to culture.</a:t>
            </a:r>
          </a:p>
          <a:p>
            <a:pPr eaLnBrk="1" hangingPunct="1">
              <a:spcBef>
                <a:spcPct val="0"/>
              </a:spcBef>
            </a:pPr>
            <a:endParaRPr lang="en-GB" baseline="0"/>
          </a:p>
          <a:p>
            <a:pPr eaLnBrk="1" hangingPunct="1">
              <a:spcBef>
                <a:spcPct val="0"/>
              </a:spcBef>
            </a:pPr>
            <a:r>
              <a:rPr lang="en-GB" baseline="0"/>
              <a:t>Show Berwick report interview 2013: NHS bosses should focus on listening and transparency (1:53) http://www.theguardian.com/society/video/2013/aug/06/berwick-report-nhs-transparency-video </a:t>
            </a:r>
          </a:p>
          <a:p>
            <a:pPr eaLnBrk="1" hangingPunct="1">
              <a:spcBef>
                <a:spcPct val="0"/>
              </a:spcBef>
            </a:pPr>
            <a:endParaRPr lang="en-GB" baseline="0"/>
          </a:p>
          <a:p>
            <a:pPr eaLnBrk="1" hangingPunct="1">
              <a:spcBef>
                <a:spcPct val="0"/>
              </a:spcBef>
            </a:pPr>
            <a:r>
              <a:rPr lang="en-GB" baseline="0"/>
              <a:t>Link to no-blame – human errors inevitable, so need org. recognition and acceptance of this, but not of reckless violations/negligence – responsibility and accountability.</a:t>
            </a:r>
          </a:p>
        </p:txBody>
      </p:sp>
    </p:spTree>
    <p:extLst>
      <p:ext uri="{BB962C8B-B14F-4D97-AF65-F5344CB8AC3E}">
        <p14:creationId xmlns:p14="http://schemas.microsoft.com/office/powerpoint/2010/main" xmlns="" val="394893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normAutofit/>
          </a:bodyPr>
          <a:lstStyle/>
          <a:p>
            <a:r>
              <a:rPr lang="en-GB"/>
              <a:t>Eakins – 1875 “The Gross Clinic” depicts the unhygienic</a:t>
            </a:r>
            <a:r>
              <a:rPr lang="en-GB" baseline="0"/>
              <a:t> approach to surgery at the time, compared to the 1889 Eakins picture – The Agnew clinic depicting the change in approach to surgery as the requirement for hygiene became clearer. What else is noticeable in the two pictures? Observers in the latter picture are all engaged and straining to see, a nurse is also present, those attending to the patient are gowned. This is all in stark contrast to the first picture where people are disengaged, leaning against a wall, arguably the depiction of the calm professional compared to the distressed “relative” is re-enforcing the heroic nature of leadership?</a:t>
            </a:r>
          </a:p>
          <a:p>
            <a:endParaRPr lang="en-GB" baseline="0"/>
          </a:p>
          <a:p>
            <a:r>
              <a:rPr lang="en-GB" b="1" baseline="0"/>
              <a:t>Observation of an environment and the body language and interaction of the people within it can quickly give us an impression of the culture.</a:t>
            </a:r>
            <a:endParaRPr lang="en-GB" b="1"/>
          </a:p>
        </p:txBody>
      </p:sp>
      <p:sp>
        <p:nvSpPr>
          <p:cNvPr id="4" name="Slide Number Placeholder 3"/>
          <p:cNvSpPr>
            <a:spLocks noGrp="1"/>
          </p:cNvSpPr>
          <p:nvPr>
            <p:ph type="sldNum" sz="quarter" idx="10"/>
          </p:nvPr>
        </p:nvSpPr>
        <p:spPr/>
        <p:txBody>
          <a:bodyPr/>
          <a:lstStyle/>
          <a:p>
            <a:pPr>
              <a:defRPr/>
            </a:pPr>
            <a:fld id="{DAC9F439-3542-4FA3-B245-D74BCAB20765}" type="slidenum">
              <a:rPr lang="en-GB" smtClean="0"/>
              <a:pPr>
                <a:defRPr/>
              </a:pPr>
              <a:t>7</a:t>
            </a:fld>
            <a:endParaRPr lang="en-GB"/>
          </a:p>
        </p:txBody>
      </p:sp>
    </p:spTree>
    <p:extLst>
      <p:ext uri="{BB962C8B-B14F-4D97-AF65-F5344CB8AC3E}">
        <p14:creationId xmlns:p14="http://schemas.microsoft.com/office/powerpoint/2010/main" xmlns="" val="142355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D0F84-3A70-47F3-9262-D5055F188911}" type="slidenum">
              <a:rPr lang="en-GB"/>
              <a:pPr/>
              <a:t>8</a:t>
            </a:fld>
            <a:endParaRPr lang="en-GB"/>
          </a:p>
        </p:txBody>
      </p:sp>
      <p:sp>
        <p:nvSpPr>
          <p:cNvPr id="1041410" name="Rectangle 2"/>
          <p:cNvSpPr>
            <a:spLocks noGrp="1" noRot="1" noChangeAspect="1" noChangeArrowheads="1" noTextEdit="1"/>
          </p:cNvSpPr>
          <p:nvPr>
            <p:ph type="sldImg"/>
          </p:nvPr>
        </p:nvSpPr>
        <p:spPr>
          <a:xfrm>
            <a:off x="674688" y="808038"/>
            <a:ext cx="5387975" cy="4041775"/>
          </a:xfrm>
          <a:ln/>
        </p:spPr>
      </p:sp>
      <p:sp>
        <p:nvSpPr>
          <p:cNvPr id="1041411" name="Rectangle 3"/>
          <p:cNvSpPr>
            <a:spLocks noGrp="1" noChangeArrowheads="1"/>
          </p:cNvSpPr>
          <p:nvPr>
            <p:ph type="body" idx="1"/>
          </p:nvPr>
        </p:nvSpPr>
        <p:spPr/>
        <p:txBody>
          <a:bodyPr/>
          <a:lstStyle/>
          <a:p>
            <a:r>
              <a:rPr lang="en-GB"/>
              <a:t>We have seen a representation of the “culture” of healthcare from the 19</a:t>
            </a:r>
            <a:r>
              <a:rPr lang="en-GB" baseline="30000"/>
              <a:t>th</a:t>
            </a:r>
            <a:r>
              <a:rPr lang="en-GB"/>
              <a:t>  Century through the paintings by Eakins. How about the 20</a:t>
            </a:r>
            <a:r>
              <a:rPr lang="en-GB" baseline="30000"/>
              <a:t>th</a:t>
            </a:r>
            <a:r>
              <a:rPr lang="en-GB"/>
              <a:t> Century?</a:t>
            </a:r>
            <a:r>
              <a:rPr lang="en-GB" baseline="0"/>
              <a:t> This v</a:t>
            </a:r>
            <a:r>
              <a:rPr lang="en-GB"/>
              <a:t>ideo clip from 1960s “Dr in the House” film series depicts the God like status of the senior consultant. Has anything changed</a:t>
            </a:r>
            <a:r>
              <a:rPr lang="en-GB" baseline="0"/>
              <a:t> in this example? Whilst it may be described as a piece of fiction designed to amuse audiences, s</a:t>
            </a:r>
            <a:r>
              <a:rPr lang="en-GB"/>
              <a:t>ociety often holds a mirror up to us through the use of media. Comedy can be a non-threatening way to communicate how a profession is seen.</a:t>
            </a:r>
          </a:p>
        </p:txBody>
      </p:sp>
    </p:spTree>
    <p:extLst>
      <p:ext uri="{BB962C8B-B14F-4D97-AF65-F5344CB8AC3E}">
        <p14:creationId xmlns:p14="http://schemas.microsoft.com/office/powerpoint/2010/main" xmlns="" val="414153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16F093-FFBA-44EA-8C7C-B04F9EC2BF27}" type="slidenum">
              <a:rPr lang="en-GB" smtClean="0"/>
              <a:pPr/>
              <a:t>9</a:t>
            </a:fld>
            <a:endParaRPr lang="en-GB"/>
          </a:p>
        </p:txBody>
      </p:sp>
    </p:spTree>
    <p:extLst>
      <p:ext uri="{BB962C8B-B14F-4D97-AF65-F5344CB8AC3E}">
        <p14:creationId xmlns:p14="http://schemas.microsoft.com/office/powerpoint/2010/main" xmlns="" val="393286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normAutofit fontScale="55000" lnSpcReduction="20000"/>
          </a:bodyPr>
          <a:lstStyle/>
          <a:p>
            <a:pPr marL="457200" marR="0" indent="-457200" algn="l" defTabSz="914400" rtl="0" eaLnBrk="1" fontAlgn="base" latinLnBrk="0" hangingPunct="1">
              <a:lnSpc>
                <a:spcPct val="100000"/>
              </a:lnSpc>
              <a:spcBef>
                <a:spcPct val="30000"/>
              </a:spcBef>
              <a:spcAft>
                <a:spcPct val="0"/>
              </a:spcAft>
              <a:buClrTx/>
              <a:buSzTx/>
              <a:buFont typeface="+mj-lt"/>
              <a:buNone/>
              <a:tabLst/>
              <a:defRPr/>
            </a:pPr>
            <a:r>
              <a:rPr lang="en-GB" sz="1200" b="1">
                <a:latin typeface="Calibri" pitchFamily="34" charset="0"/>
                <a:cs typeface="Calibri" pitchFamily="34" charset="0"/>
              </a:rPr>
              <a:t>The “just culture” helps to balance accountability and learning.</a:t>
            </a:r>
            <a:r>
              <a:rPr lang="en-GB" sz="1200" b="1" baseline="0">
                <a:latin typeface="Calibri" pitchFamily="34" charset="0"/>
                <a:cs typeface="Calibri" pitchFamily="34" charset="0"/>
              </a:rPr>
              <a:t> </a:t>
            </a:r>
            <a:r>
              <a:rPr lang="en-GB" sz="1200" b="0">
                <a:latin typeface="Calibri" pitchFamily="34" charset="0"/>
                <a:cs typeface="Calibri" pitchFamily="34" charset="0"/>
              </a:rPr>
              <a:t>Dekker (2008) says</a:t>
            </a:r>
            <a:r>
              <a:rPr lang="en-GB" sz="1200" b="0" baseline="0">
                <a:latin typeface="Calibri" pitchFamily="34" charset="0"/>
                <a:cs typeface="Calibri" pitchFamily="34" charset="0"/>
              </a:rPr>
              <a:t> that the goal of just culture in reducing error is to encourage error reporting.</a:t>
            </a:r>
            <a:endParaRPr lang="en-GB" sz="1200" b="0">
              <a:latin typeface="Calibri" pitchFamily="34" charset="0"/>
              <a:cs typeface="Calibri" pitchFamily="34" charset="0"/>
            </a:endParaRPr>
          </a:p>
          <a:p>
            <a:pPr marL="457200" marR="0" indent="-457200" algn="l" defTabSz="914400" rtl="0" eaLnBrk="1" fontAlgn="base" latinLnBrk="0" hangingPunct="1">
              <a:lnSpc>
                <a:spcPct val="100000"/>
              </a:lnSpc>
              <a:spcBef>
                <a:spcPct val="30000"/>
              </a:spcBef>
              <a:spcAft>
                <a:spcPct val="0"/>
              </a:spcAft>
              <a:buClrTx/>
              <a:buSzTx/>
              <a:buFont typeface="+mj-lt"/>
              <a:buNone/>
              <a:tabLst/>
              <a:defRPr/>
            </a:pPr>
            <a:endParaRPr lang="en-GB" sz="1200" b="1">
              <a:latin typeface="Calibri" pitchFamily="34" charset="0"/>
              <a:cs typeface="Calibri" pitchFamily="34" charset="0"/>
            </a:endParaRPr>
          </a:p>
          <a:p>
            <a:r>
              <a:rPr lang="en-GB" sz="1200" i="0" kern="1200" baseline="0">
                <a:solidFill>
                  <a:schemeClr val="tx1"/>
                </a:solidFill>
                <a:latin typeface="+mn-lt"/>
                <a:ea typeface="+mn-ea"/>
                <a:cs typeface="+mn-cs"/>
              </a:rPr>
              <a:t>An excellent paper prepared for the United Kingdom Health and Safety Executive by Dr C </a:t>
            </a:r>
            <a:r>
              <a:rPr lang="en-GB" sz="1200" i="0" kern="1200" baseline="0" err="1">
                <a:solidFill>
                  <a:schemeClr val="tx1"/>
                </a:solidFill>
                <a:latin typeface="+mn-lt"/>
                <a:ea typeface="+mn-ea"/>
                <a:cs typeface="+mn-cs"/>
              </a:rPr>
              <a:t>Lekka</a:t>
            </a:r>
            <a:r>
              <a:rPr lang="en-GB" sz="1200" i="0" kern="1200" baseline="0">
                <a:solidFill>
                  <a:schemeClr val="tx1"/>
                </a:solidFill>
                <a:latin typeface="+mn-lt"/>
                <a:ea typeface="+mn-ea"/>
                <a:cs typeface="+mn-cs"/>
              </a:rPr>
              <a:t> in 2011 examines just culture within High Reliability organisations, (</a:t>
            </a:r>
            <a:r>
              <a:rPr lang="en-GB" sz="1100" i="1" kern="1200" baseline="0">
                <a:solidFill>
                  <a:schemeClr val="tx1"/>
                </a:solidFill>
                <a:latin typeface="+mn-lt"/>
                <a:ea typeface="+mn-ea"/>
                <a:cs typeface="+mn-cs"/>
              </a:rPr>
              <a:t>I have highlighted some key points expanded by Professor Sidney Dekker in a later slide when discussing the creation of a “Just Culture”):</a:t>
            </a:r>
          </a:p>
          <a:p>
            <a:endParaRPr lang="en-GB" sz="1200" i="0" kern="1200" baseline="0">
              <a:solidFill>
                <a:schemeClr val="tx1"/>
              </a:solidFill>
              <a:latin typeface="+mn-lt"/>
              <a:ea typeface="+mn-ea"/>
              <a:cs typeface="+mn-cs"/>
            </a:endParaRPr>
          </a:p>
          <a:p>
            <a:r>
              <a:rPr lang="en-GB" sz="1200" i="0" kern="1200" baseline="0">
                <a:solidFill>
                  <a:schemeClr val="tx1"/>
                </a:solidFill>
                <a:latin typeface="+mn-lt"/>
                <a:ea typeface="+mn-ea"/>
                <a:cs typeface="+mn-cs"/>
              </a:rPr>
              <a:t>	“There is an </a:t>
            </a:r>
            <a:r>
              <a:rPr lang="en-GB" sz="1200" b="1" i="0" kern="1200" baseline="0">
                <a:solidFill>
                  <a:schemeClr val="tx1"/>
                </a:solidFill>
                <a:latin typeface="+mn-lt"/>
                <a:ea typeface="+mn-ea"/>
                <a:cs typeface="+mn-cs"/>
              </a:rPr>
              <a:t>open</a:t>
            </a:r>
            <a:r>
              <a:rPr lang="en-GB" sz="1200" i="0" kern="1200" baseline="0">
                <a:solidFill>
                  <a:schemeClr val="tx1"/>
                </a:solidFill>
                <a:latin typeface="+mn-lt"/>
                <a:ea typeface="+mn-ea"/>
                <a:cs typeface="+mn-cs"/>
              </a:rPr>
              <a:t> accident and near miss </a:t>
            </a:r>
            <a:r>
              <a:rPr lang="en-GB" sz="1200" b="1" i="0" kern="1200" baseline="0">
                <a:solidFill>
                  <a:schemeClr val="tx1"/>
                </a:solidFill>
                <a:latin typeface="+mn-lt"/>
                <a:ea typeface="+mn-ea"/>
                <a:cs typeface="+mn-cs"/>
              </a:rPr>
              <a:t>reporting system </a:t>
            </a:r>
            <a:r>
              <a:rPr lang="en-GB" sz="1200" i="0" kern="1200" baseline="0">
                <a:solidFill>
                  <a:schemeClr val="tx1"/>
                </a:solidFill>
                <a:latin typeface="+mn-lt"/>
                <a:ea typeface="+mn-ea"/>
                <a:cs typeface="+mn-cs"/>
              </a:rPr>
              <a:t>within the organisation, and </a:t>
            </a:r>
            <a:r>
              <a:rPr lang="en-GB" sz="1200" b="1" i="0" kern="1200" baseline="0">
                <a:solidFill>
                  <a:schemeClr val="tx1"/>
                </a:solidFill>
                <a:latin typeface="+mn-lt"/>
                <a:ea typeface="+mn-ea"/>
                <a:cs typeface="+mn-cs"/>
              </a:rPr>
              <a:t>individuals are supported </a:t>
            </a:r>
            <a:r>
              <a:rPr lang="en-GB" sz="1200" i="0" kern="1200" baseline="0">
                <a:solidFill>
                  <a:schemeClr val="tx1"/>
                </a:solidFill>
                <a:latin typeface="+mn-lt"/>
                <a:ea typeface="+mn-ea"/>
                <a:cs typeface="+mn-cs"/>
              </a:rPr>
              <a:t>and able to suspend work on safety grounds </a:t>
            </a:r>
            <a:r>
              <a:rPr lang="en-GB" sz="1200" b="1" i="0" kern="1200" baseline="0">
                <a:solidFill>
                  <a:schemeClr val="tx1"/>
                </a:solidFill>
                <a:latin typeface="+mn-lt"/>
                <a:ea typeface="+mn-ea"/>
                <a:cs typeface="+mn-cs"/>
              </a:rPr>
              <a:t>without fear of 	being penalised for their decisions</a:t>
            </a:r>
            <a:r>
              <a:rPr lang="en-GB" sz="1200" i="0" kern="1200" baseline="0">
                <a:solidFill>
                  <a:schemeClr val="tx1"/>
                </a:solidFill>
                <a:latin typeface="+mn-lt"/>
                <a:ea typeface="+mn-ea"/>
                <a:cs typeface="+mn-cs"/>
              </a:rPr>
              <a:t>. The notion of a just culture often encompasses a ‘no blame’ approach to mistakes. However, in developing a just culture a distinction must be 	made between unacceptable or blameworthy behaviour that requires disciplinary action and other types of behaviour (such as necessary violations arising from inadequacies in the 	equipment or workplace which make compliance with procedures unfeasible) (Reason, 2000, 2005). The development of a just culture requires a balance between supporting the 	reporting of incidents and near misses on one hand and not tolerating unacceptable behaviours on the other (e.g. </a:t>
            </a:r>
            <a:r>
              <a:rPr lang="en-GB" sz="1200" i="0" kern="1200" baseline="0" err="1">
                <a:solidFill>
                  <a:schemeClr val="tx1"/>
                </a:solidFill>
                <a:latin typeface="+mn-lt"/>
                <a:ea typeface="+mn-ea"/>
                <a:cs typeface="+mn-cs"/>
              </a:rPr>
              <a:t>Wreathall</a:t>
            </a:r>
            <a:r>
              <a:rPr lang="en-GB" sz="1200" i="0" kern="1200" baseline="0">
                <a:solidFill>
                  <a:schemeClr val="tx1"/>
                </a:solidFill>
                <a:latin typeface="+mn-lt"/>
                <a:ea typeface="+mn-ea"/>
                <a:cs typeface="+mn-cs"/>
              </a:rPr>
              <a:t>, 2006).”</a:t>
            </a:r>
          </a:p>
          <a:p>
            <a:endParaRPr lang="en-GB" sz="1200" b="1" kern="1200" baseline="0">
              <a:solidFill>
                <a:schemeClr val="tx1"/>
              </a:solidFill>
              <a:latin typeface="+mn-lt"/>
              <a:ea typeface="+mn-ea"/>
              <a:cs typeface="+mn-cs"/>
            </a:endParaRPr>
          </a:p>
          <a:p>
            <a:r>
              <a:rPr lang="en-GB" sz="1200" b="0" kern="1200" baseline="0">
                <a:solidFill>
                  <a:schemeClr val="tx1"/>
                </a:solidFill>
                <a:latin typeface="+mn-lt"/>
                <a:ea typeface="+mn-ea"/>
                <a:cs typeface="+mn-cs"/>
              </a:rPr>
              <a:t>David Marx articulates </a:t>
            </a:r>
            <a:r>
              <a:rPr lang="en-GB" sz="1200" b="1" kern="1200" baseline="0">
                <a:solidFill>
                  <a:schemeClr val="tx1"/>
                </a:solidFill>
                <a:latin typeface="+mn-lt"/>
                <a:ea typeface="+mn-ea"/>
                <a:cs typeface="+mn-cs"/>
              </a:rPr>
              <a:t>“Just Culture” </a:t>
            </a:r>
            <a:r>
              <a:rPr lang="en-GB" sz="1200" b="0" kern="1200" baseline="0">
                <a:solidFill>
                  <a:schemeClr val="tx1"/>
                </a:solidFill>
                <a:latin typeface="+mn-lt"/>
                <a:ea typeface="+mn-ea"/>
                <a:cs typeface="+mn-cs"/>
              </a:rPr>
              <a:t>as an </a:t>
            </a:r>
            <a:r>
              <a:rPr lang="en-GB" b="0"/>
              <a:t>organisational response in the aftermath of an error that focuses on what drove the adverse event (simple human error, at-risk behaviour, or reckless behaviour) and not upon the severity of the outcome. This means that a </a:t>
            </a:r>
            <a:r>
              <a:rPr lang="en-GB" b="1"/>
              <a:t>person exhibiting reckless behaviour faces punishment, irrespective of whether grievous patient harm occurs</a:t>
            </a:r>
            <a:r>
              <a:rPr lang="en-GB"/>
              <a:t>. Conversely, an event that leads to substantial </a:t>
            </a:r>
            <a:r>
              <a:rPr lang="en-GB" b="1"/>
              <a:t>harm is not "charged" to the professional whose simple human error reaches a patient undetected</a:t>
            </a:r>
            <a:r>
              <a:rPr lang="en-GB"/>
              <a:t>. Marx cycles the feedback loop around, holding </a:t>
            </a:r>
            <a:r>
              <a:rPr lang="en-GB" b="1"/>
              <a:t>leaders accountable for managing barriers to compliance </a:t>
            </a:r>
            <a:r>
              <a:rPr lang="en-GB"/>
              <a:t>and, when necessary, </a:t>
            </a:r>
            <a:r>
              <a:rPr lang="en-GB" b="1"/>
              <a:t>redesigning faulty systems </a:t>
            </a:r>
            <a:r>
              <a:rPr lang="en-GB"/>
              <a:t>so that the likelihood of a simple human error causing grave harm is substantially reduced.</a:t>
            </a:r>
          </a:p>
          <a:p>
            <a:endParaRPr lang="en-GB" sz="1200" b="1">
              <a:latin typeface="Calibri" pitchFamily="34" charset="0"/>
              <a:cs typeface="Calibri" pitchFamily="34" charset="0"/>
            </a:endParaRPr>
          </a:p>
          <a:p>
            <a:r>
              <a:rPr lang="en-GB" sz="1200" b="1">
                <a:latin typeface="Calibri" pitchFamily="34" charset="0"/>
                <a:cs typeface="Calibri" pitchFamily="34" charset="0"/>
              </a:rPr>
              <a:t>Punishment deters those who consciously choose to disregard risk or intend to harm others, but has little to no impact on the individual who does not intend to make a mistake (Marx 2001)</a:t>
            </a:r>
          </a:p>
          <a:p>
            <a:endParaRPr lang="en-GB" sz="1200" b="1">
              <a:latin typeface="Calibri" pitchFamily="34" charset="0"/>
              <a:cs typeface="Calibri" pitchFamily="34" charset="0"/>
            </a:endParaRPr>
          </a:p>
          <a:p>
            <a:r>
              <a:rPr lang="en-GB" sz="1200" b="1">
                <a:latin typeface="Calibri" pitchFamily="34" charset="0"/>
                <a:cs typeface="Calibri" pitchFamily="34" charset="0"/>
              </a:rPr>
              <a:t>Examples of just culture from everyday life</a:t>
            </a:r>
          </a:p>
          <a:p>
            <a:pPr>
              <a:buFont typeface="Arial" pitchFamily="34" charset="0"/>
              <a:buChar char="•"/>
            </a:pPr>
            <a:r>
              <a:rPr lang="en-GB" sz="1200"/>
              <a:t>Human Error </a:t>
            </a:r>
            <a:r>
              <a:rPr lang="en-GB" sz="1000"/>
              <a:t>(don’t switch on lights)</a:t>
            </a:r>
            <a:r>
              <a:rPr lang="en-GB" sz="1200"/>
              <a:t>	-	Console</a:t>
            </a:r>
          </a:p>
          <a:p>
            <a:pPr>
              <a:buFont typeface="Arial" pitchFamily="34" charset="0"/>
              <a:buChar char="•"/>
            </a:pPr>
            <a:r>
              <a:rPr lang="en-GB" sz="1200"/>
              <a:t>At risk </a:t>
            </a:r>
            <a:r>
              <a:rPr lang="en-GB" sz="1000"/>
              <a:t>(breaking speed limit)</a:t>
            </a:r>
            <a:r>
              <a:rPr lang="en-GB" sz="1200"/>
              <a:t>	- 	Coach</a:t>
            </a:r>
          </a:p>
          <a:p>
            <a:pPr>
              <a:buFont typeface="Arial" pitchFamily="34" charset="0"/>
              <a:buChar char="•"/>
            </a:pPr>
            <a:r>
              <a:rPr lang="en-GB" sz="1200"/>
              <a:t>Recklessness </a:t>
            </a:r>
            <a:r>
              <a:rPr lang="en-GB" sz="1000"/>
              <a:t>(drink driving)</a:t>
            </a:r>
            <a:r>
              <a:rPr lang="en-GB" sz="1200"/>
              <a:t>	-	Punish</a:t>
            </a:r>
          </a:p>
          <a:p>
            <a:pPr>
              <a:buFont typeface="Arial" pitchFamily="34" charset="0"/>
              <a:buChar char="•"/>
            </a:pPr>
            <a:endParaRPr lang="en-GB" sz="1200"/>
          </a:p>
          <a:p>
            <a:pPr>
              <a:buFont typeface="Arial" pitchFamily="34" charset="0"/>
              <a:buChar char="•"/>
            </a:pPr>
            <a:endParaRPr lang="en-GB" sz="1200"/>
          </a:p>
          <a:p>
            <a:pPr>
              <a:buFont typeface="Arial" pitchFamily="34" charset="0"/>
              <a:buNone/>
            </a:pPr>
            <a:r>
              <a:rPr lang="en-GB" sz="1200"/>
              <a:t>All</a:t>
            </a:r>
            <a:r>
              <a:rPr lang="en-GB" sz="1200" baseline="0"/>
              <a:t> three of these behaviours can result in the same outcome in terms of severity, the likelihood of the behaviour leading to the outcome increases as we go up the scale. Deterrence in the form of punishment will discourage active reckless behaviour; for at risk behaviour we need to understand the contributory factors that increase the likelihood and design a system and process to reduce it.</a:t>
            </a:r>
            <a:endParaRPr lang="en-GB" sz="1200"/>
          </a:p>
          <a:p>
            <a:endParaRPr lang="en-GB" sz="1200" b="1">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DAC9F439-3542-4FA3-B245-D74BCAB20765}" type="slidenum">
              <a:rPr lang="en-GB" smtClean="0"/>
              <a:pPr>
                <a:defRPr/>
              </a:pPr>
              <a:t>10</a:t>
            </a:fld>
            <a:endParaRPr lang="en-GB"/>
          </a:p>
        </p:txBody>
      </p:sp>
    </p:spTree>
    <p:extLst>
      <p:ext uri="{BB962C8B-B14F-4D97-AF65-F5344CB8AC3E}">
        <p14:creationId xmlns:p14="http://schemas.microsoft.com/office/powerpoint/2010/main" xmlns="" val="144853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999E28-249E-E945-A5C9-A35A72D6DE22}"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6635-BF08-BD40-A534-674F78F45CCF}" type="slidenum">
              <a:rPr lang="en-US" smtClean="0"/>
              <a:pPr/>
              <a:t>‹#›</a:t>
            </a:fld>
            <a:endParaRPr lang="en-US"/>
          </a:p>
        </p:txBody>
      </p:sp>
    </p:spTree>
    <p:extLst>
      <p:ext uri="{BB962C8B-B14F-4D97-AF65-F5344CB8AC3E}">
        <p14:creationId xmlns:p14="http://schemas.microsoft.com/office/powerpoint/2010/main" xmlns="" val="8182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03567" y="759020"/>
            <a:ext cx="8219928" cy="647749"/>
          </a:xfrm>
          <a:prstGeom prst="rect">
            <a:avLst/>
          </a:prstGeom>
        </p:spPr>
        <p:txBody>
          <a:bodyPr/>
          <a:lstStyle>
            <a:lvl1pPr>
              <a:defRPr sz="3400">
                <a:solidFill>
                  <a:srgbClr val="511868"/>
                </a:solidFill>
              </a:defRPr>
            </a:lvl1pPr>
          </a:lstStyle>
          <a:p>
            <a:r>
              <a:rPr lang="en-US"/>
              <a:t>Click to edit Master title style</a:t>
            </a:r>
          </a:p>
        </p:txBody>
      </p:sp>
    </p:spTree>
    <p:extLst>
      <p:ext uri="{BB962C8B-B14F-4D97-AF65-F5344CB8AC3E}">
        <p14:creationId xmlns:p14="http://schemas.microsoft.com/office/powerpoint/2010/main" xmlns="" val="134557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9613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xmlns="" val="1234908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99E28-249E-E945-A5C9-A35A72D6DE22}"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6635-BF08-BD40-A534-674F78F45CCF}" type="slidenum">
              <a:rPr lang="en-US" smtClean="0"/>
              <a:pPr/>
              <a:t>‹#›</a:t>
            </a:fld>
            <a:endParaRPr lang="en-US"/>
          </a:p>
        </p:txBody>
      </p:sp>
    </p:spTree>
    <p:extLst>
      <p:ext uri="{BB962C8B-B14F-4D97-AF65-F5344CB8AC3E}">
        <p14:creationId xmlns:p14="http://schemas.microsoft.com/office/powerpoint/2010/main" xmlns="" val="90905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999E28-249E-E945-A5C9-A35A72D6DE22}"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C6635-BF08-BD40-A534-674F78F45CCF}" type="slidenum">
              <a:rPr lang="en-US" smtClean="0"/>
              <a:pPr/>
              <a:t>‹#›</a:t>
            </a:fld>
            <a:endParaRPr lang="en-US"/>
          </a:p>
        </p:txBody>
      </p:sp>
    </p:spTree>
    <p:extLst>
      <p:ext uri="{BB962C8B-B14F-4D97-AF65-F5344CB8AC3E}">
        <p14:creationId xmlns:p14="http://schemas.microsoft.com/office/powerpoint/2010/main" xmlns="" val="132455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20854"/>
            <a:ext cx="7886700" cy="5455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999E28-249E-E945-A5C9-A35A72D6DE22}"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6635-BF08-BD40-A534-674F78F45CCF}" type="slidenum">
              <a:rPr lang="en-US" smtClean="0"/>
              <a:pPr/>
              <a:t>‹#›</a:t>
            </a:fld>
            <a:endParaRPr lang="en-US"/>
          </a:p>
        </p:txBody>
      </p:sp>
    </p:spTree>
    <p:extLst>
      <p:ext uri="{BB962C8B-B14F-4D97-AF65-F5344CB8AC3E}">
        <p14:creationId xmlns:p14="http://schemas.microsoft.com/office/powerpoint/2010/main" xmlns="" val="92022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999E28-249E-E945-A5C9-A35A72D6DE22}"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C6635-BF08-BD40-A534-674F78F45CCF}" type="slidenum">
              <a:rPr lang="en-US" smtClean="0"/>
              <a:pPr/>
              <a:t>‹#›</a:t>
            </a:fld>
            <a:endParaRPr lang="en-US"/>
          </a:p>
        </p:txBody>
      </p:sp>
    </p:spTree>
    <p:extLst>
      <p:ext uri="{BB962C8B-B14F-4D97-AF65-F5344CB8AC3E}">
        <p14:creationId xmlns:p14="http://schemas.microsoft.com/office/powerpoint/2010/main" xmlns="" val="94285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99E28-249E-E945-A5C9-A35A72D6DE22}"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6635-BF08-BD40-A534-674F78F45CCF}" type="slidenum">
              <a:rPr lang="en-US" smtClean="0"/>
              <a:pPr/>
              <a:t>‹#›</a:t>
            </a:fld>
            <a:endParaRPr lang="en-US"/>
          </a:p>
        </p:txBody>
      </p:sp>
    </p:spTree>
    <p:extLst>
      <p:ext uri="{BB962C8B-B14F-4D97-AF65-F5344CB8AC3E}">
        <p14:creationId xmlns:p14="http://schemas.microsoft.com/office/powerpoint/2010/main" xmlns="" val="111186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99E28-249E-E945-A5C9-A35A72D6DE22}"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6635-BF08-BD40-A534-674F78F45CCF}" type="slidenum">
              <a:rPr lang="en-US" smtClean="0"/>
              <a:pPr/>
              <a:t>‹#›</a:t>
            </a:fld>
            <a:endParaRPr lang="en-US"/>
          </a:p>
        </p:txBody>
      </p:sp>
    </p:spTree>
    <p:extLst>
      <p:ext uri="{BB962C8B-B14F-4D97-AF65-F5344CB8AC3E}">
        <p14:creationId xmlns:p14="http://schemas.microsoft.com/office/powerpoint/2010/main" xmlns="" val="185858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xmlns="" val="0"/>
              </a:ext>
            </a:extLst>
          </a:blip>
          <a:stretch>
            <a:fillRect/>
          </a:stretch>
        </p:blipFill>
        <p:spPr>
          <a:xfrm>
            <a:off x="-3651" y="-25930"/>
            <a:ext cx="9151300" cy="6912000"/>
          </a:xfrm>
          <a:prstGeom prst="rect">
            <a:avLst/>
          </a:prstGeom>
        </p:spPr>
      </p:pic>
    </p:spTree>
    <p:extLst>
      <p:ext uri="{BB962C8B-B14F-4D97-AF65-F5344CB8AC3E}">
        <p14:creationId xmlns:p14="http://schemas.microsoft.com/office/powerpoint/2010/main" xmlns="" val="197593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p:cNvPicPr>
            <a:picLocks/>
          </p:cNvPicPr>
          <p:nvPr userDrawn="1"/>
        </p:nvPicPr>
        <p:blipFill>
          <a:blip r:embed="rId2">
            <a:extLst>
              <a:ext uri="{28A0092B-C50C-407E-A947-70E740481C1C}">
                <a14:useLocalDpi xmlns:a14="http://schemas.microsoft.com/office/drawing/2010/main" xmlns="" val="0"/>
              </a:ext>
            </a:extLst>
          </a:blip>
          <a:stretch>
            <a:fillRect/>
          </a:stretch>
        </p:blipFill>
        <p:spPr>
          <a:xfrm>
            <a:off x="-8564" y="-25930"/>
            <a:ext cx="9161126" cy="6912000"/>
          </a:xfrm>
          <a:prstGeom prst="rect">
            <a:avLst/>
          </a:prstGeom>
        </p:spPr>
      </p:pic>
      <p:sp>
        <p:nvSpPr>
          <p:cNvPr id="4" name="Title Placeholder 1"/>
          <p:cNvSpPr txBox="1">
            <a:spLocks/>
          </p:cNvSpPr>
          <p:nvPr userDrawn="1"/>
        </p:nvSpPr>
        <p:spPr>
          <a:xfrm>
            <a:off x="1918532" y="5287201"/>
            <a:ext cx="3277311" cy="197876"/>
          </a:xfrm>
          <a:prstGeom prst="rect">
            <a:avLst/>
          </a:prstGeom>
        </p:spPr>
        <p:txBody>
          <a:bodyPr vert="horz" lIns="0" tIns="0" rIns="0" bIns="0" rtlCol="0" anchor="t" anchorCtr="0">
            <a:noAutofit/>
          </a:bodyPr>
          <a:lstStyle>
            <a:lvl1pPr algn="l" defTabSz="457200" rtl="0" eaLnBrk="1" latinLnBrk="0" hangingPunct="1">
              <a:spcBef>
                <a:spcPct val="0"/>
              </a:spcBef>
              <a:spcAft>
                <a:spcPts val="0"/>
              </a:spcAft>
              <a:buNone/>
              <a:defRPr sz="1200" b="1" i="0" kern="1200">
                <a:solidFill>
                  <a:schemeClr val="bg1"/>
                </a:solidFill>
                <a:latin typeface="Calibri" charset="0"/>
                <a:ea typeface="Calibri" charset="0"/>
                <a:cs typeface="Calibri" charset="0"/>
              </a:defRPr>
            </a:lvl1pPr>
          </a:lstStyle>
          <a:p>
            <a:r>
              <a:rPr lang="en-US" err="1"/>
              <a:t>www.nes.scot.nhs.uk</a:t>
            </a:r>
            <a:endParaRPr lang="en-US"/>
          </a:p>
        </p:txBody>
      </p:sp>
      <p:sp>
        <p:nvSpPr>
          <p:cNvPr id="5" name="Title Placeholder 1"/>
          <p:cNvSpPr txBox="1">
            <a:spLocks/>
          </p:cNvSpPr>
          <p:nvPr userDrawn="1"/>
        </p:nvSpPr>
        <p:spPr>
          <a:xfrm>
            <a:off x="1918532" y="5066332"/>
            <a:ext cx="3277311" cy="213646"/>
          </a:xfrm>
          <a:prstGeom prst="rect">
            <a:avLst/>
          </a:prstGeom>
        </p:spPr>
        <p:txBody>
          <a:bodyPr vert="horz" lIns="0" tIns="0" rIns="0" bIns="0" rtlCol="0" anchor="t" anchorCtr="0">
            <a:noAutofit/>
          </a:bodyPr>
          <a:lstStyle>
            <a:lvl1pPr algn="l" defTabSz="457200" rtl="0" eaLnBrk="1" latinLnBrk="0" hangingPunct="1">
              <a:spcBef>
                <a:spcPct val="0"/>
              </a:spcBef>
              <a:spcAft>
                <a:spcPts val="900"/>
              </a:spcAft>
              <a:buNone/>
              <a:defRPr sz="1200" b="0" i="0" kern="1200">
                <a:solidFill>
                  <a:schemeClr val="bg1"/>
                </a:solidFill>
                <a:latin typeface="Calibri" charset="0"/>
                <a:ea typeface="Calibri" charset="0"/>
                <a:cs typeface="Calibri" charset="0"/>
              </a:defRPr>
            </a:lvl1pPr>
          </a:lstStyle>
          <a:p>
            <a:r>
              <a:rPr lang="en-US" err="1"/>
              <a:t>tel</a:t>
            </a:r>
            <a:r>
              <a:rPr lang="en-US"/>
              <a:t>: 0131 656 3200  |  fax: 0131 656 3201</a:t>
            </a:r>
          </a:p>
        </p:txBody>
      </p:sp>
      <p:sp>
        <p:nvSpPr>
          <p:cNvPr id="6" name="Title Placeholder 1"/>
          <p:cNvSpPr txBox="1">
            <a:spLocks/>
          </p:cNvSpPr>
          <p:nvPr userDrawn="1"/>
        </p:nvSpPr>
        <p:spPr>
          <a:xfrm>
            <a:off x="403076" y="5851222"/>
            <a:ext cx="8337846" cy="375296"/>
          </a:xfrm>
          <a:prstGeom prst="rect">
            <a:avLst/>
          </a:prstGeom>
        </p:spPr>
        <p:txBody>
          <a:bodyPr vert="horz" lIns="0" tIns="0" rIns="0" bIns="0" rtlCol="0" anchor="t" anchorCtr="0">
            <a:noAutofit/>
          </a:bodyPr>
          <a:lstStyle>
            <a:lvl1pPr algn="l" defTabSz="457200" rtl="0" eaLnBrk="1" latinLnBrk="0" hangingPunct="1">
              <a:spcBef>
                <a:spcPct val="0"/>
              </a:spcBef>
              <a:spcAft>
                <a:spcPts val="900"/>
              </a:spcAft>
              <a:buNone/>
              <a:defRPr sz="1200" b="0" i="0" kern="1200">
                <a:solidFill>
                  <a:schemeClr val="bg1"/>
                </a:solidFill>
                <a:latin typeface="Calibri" charset="0"/>
                <a:ea typeface="Calibri" charset="0"/>
                <a:cs typeface="Calibri" charset="0"/>
              </a:defRPr>
            </a:lvl1pPr>
          </a:lstStyle>
          <a:p>
            <a:pPr algn="ctr"/>
            <a:r>
              <a:rPr lang="en-US" sz="1100"/>
              <a:t>©  NHS Education for Scotland 2017. You can copy or reproduce the information in this document for use within </a:t>
            </a:r>
            <a:r>
              <a:rPr lang="en-US" sz="1100" err="1"/>
              <a:t>NHSScotland</a:t>
            </a:r>
            <a:r>
              <a:rPr lang="en-US" sz="1100"/>
              <a:t> and for non-commercial educational purposes.  Use of this document for commercial purposes is permitted only with the written permission of NES.</a:t>
            </a:r>
          </a:p>
        </p:txBody>
      </p:sp>
      <p:sp>
        <p:nvSpPr>
          <p:cNvPr id="7" name="Title Placeholder 1"/>
          <p:cNvSpPr txBox="1">
            <a:spLocks/>
          </p:cNvSpPr>
          <p:nvPr userDrawn="1"/>
        </p:nvSpPr>
        <p:spPr>
          <a:xfrm>
            <a:off x="1918532" y="4264500"/>
            <a:ext cx="3277311" cy="801831"/>
          </a:xfrm>
          <a:prstGeom prst="rect">
            <a:avLst/>
          </a:prstGeom>
        </p:spPr>
        <p:txBody>
          <a:bodyPr vert="horz" lIns="0" tIns="0" rIns="0" bIns="0" rtlCol="0" anchor="t" anchorCtr="0">
            <a:noAutofit/>
          </a:bodyPr>
          <a:lstStyle>
            <a:lvl1pPr algn="l" defTabSz="457200" rtl="0" eaLnBrk="1" latinLnBrk="0" hangingPunct="1">
              <a:spcBef>
                <a:spcPct val="0"/>
              </a:spcBef>
              <a:spcAft>
                <a:spcPts val="900"/>
              </a:spcAft>
              <a:buNone/>
              <a:defRPr sz="1200" b="0" i="0" kern="1200">
                <a:solidFill>
                  <a:schemeClr val="bg1"/>
                </a:solidFill>
                <a:latin typeface="Calibri" charset="0"/>
                <a:ea typeface="Calibri" charset="0"/>
                <a:cs typeface="Calibri" charset="0"/>
              </a:defRPr>
            </a:lvl1pPr>
          </a:lstStyle>
          <a:p>
            <a:r>
              <a:rPr lang="en-US"/>
              <a:t>NHS Education for Scotland</a:t>
            </a:r>
            <a:br>
              <a:rPr lang="en-US"/>
            </a:br>
            <a:r>
              <a:rPr lang="en-US"/>
              <a:t>Westport 102</a:t>
            </a:r>
            <a:br>
              <a:rPr lang="en-US"/>
            </a:br>
            <a:r>
              <a:rPr lang="en-US"/>
              <a:t>West Port</a:t>
            </a:r>
            <a:br>
              <a:rPr lang="en-US"/>
            </a:br>
            <a:r>
              <a:rPr lang="en-US"/>
              <a:t>Edinburgh EH3 9DN</a:t>
            </a:r>
          </a:p>
        </p:txBody>
      </p:sp>
    </p:spTree>
    <p:extLst>
      <p:ext uri="{BB962C8B-B14F-4D97-AF65-F5344CB8AC3E}">
        <p14:creationId xmlns:p14="http://schemas.microsoft.com/office/powerpoint/2010/main" xmlns="" val="25004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8261"/>
            <a:ext cx="9144000" cy="1385587"/>
          </a:xfrm>
          <a:prstGeom prst="rect">
            <a:avLst/>
          </a:prstGeom>
          <a:solidFill>
            <a:srgbClr val="CBF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18260"/>
            <a:ext cx="9144000" cy="520182"/>
          </a:xfrm>
          <a:prstGeom prst="rect">
            <a:avLst/>
          </a:prstGeom>
          <a:solidFill>
            <a:srgbClr val="6A24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188276" y="141111"/>
            <a:ext cx="3751337" cy="194669"/>
          </a:xfrm>
          <a:prstGeom prst="rect">
            <a:avLst/>
          </a:prstGeom>
          <a:noFill/>
        </p:spPr>
        <p:txBody>
          <a:bodyPr wrap="square" lIns="0" tIns="0" rIns="0" bIns="0" rtlCol="0">
            <a:spAutoFit/>
          </a:bodyPr>
          <a:lstStyle/>
          <a:p>
            <a:r>
              <a:rPr lang="en-US" sz="1250" b="0" i="0">
                <a:solidFill>
                  <a:srgbClr val="66DCFF"/>
                </a:solidFill>
                <a:latin typeface="Calibri Light" charset="0"/>
                <a:ea typeface="Calibri Light" charset="0"/>
                <a:cs typeface="Calibri Light" charset="0"/>
              </a:rPr>
              <a:t>NHS EDUCATION</a:t>
            </a:r>
            <a:r>
              <a:rPr lang="en-US" sz="1250" b="0" i="0" baseline="0">
                <a:solidFill>
                  <a:srgbClr val="66DCFF"/>
                </a:solidFill>
                <a:latin typeface="Calibri Light" charset="0"/>
                <a:ea typeface="Calibri Light" charset="0"/>
                <a:cs typeface="Calibri Light" charset="0"/>
              </a:rPr>
              <a:t> FOR SCOTLAND</a:t>
            </a:r>
            <a:endParaRPr lang="en-US" sz="1250" b="0" i="0">
              <a:solidFill>
                <a:srgbClr val="66DCFF"/>
              </a:solidFill>
              <a:latin typeface="Calibri Light" charset="0"/>
              <a:ea typeface="Calibri Light" charset="0"/>
              <a:cs typeface="Calibri Light" charset="0"/>
            </a:endParaRPr>
          </a:p>
        </p:txBody>
      </p:sp>
      <p:sp>
        <p:nvSpPr>
          <p:cNvPr id="10" name="TextBox 9"/>
          <p:cNvSpPr txBox="1"/>
          <p:nvPr userDrawn="1"/>
        </p:nvSpPr>
        <p:spPr>
          <a:xfrm>
            <a:off x="4838315" y="141111"/>
            <a:ext cx="4093436" cy="205441"/>
          </a:xfrm>
          <a:prstGeom prst="rect">
            <a:avLst/>
          </a:prstGeom>
          <a:noFill/>
        </p:spPr>
        <p:txBody>
          <a:bodyPr wrap="square" lIns="0" tIns="0" rIns="0" bIns="0" rtlCol="0">
            <a:spAutoFit/>
          </a:bodyPr>
          <a:lstStyle/>
          <a:p>
            <a:pPr algn="r"/>
            <a:r>
              <a:rPr lang="en-US" sz="1335" b="1" i="0">
                <a:solidFill>
                  <a:schemeClr val="bg1"/>
                </a:solidFill>
                <a:latin typeface="Calibri" charset="0"/>
                <a:ea typeface="Calibri" charset="0"/>
                <a:cs typeface="Calibri" charset="0"/>
              </a:rPr>
              <a:t>SAFETY</a:t>
            </a:r>
            <a:r>
              <a:rPr lang="en-US" sz="1335" b="1" i="0" baseline="0">
                <a:solidFill>
                  <a:schemeClr val="bg1"/>
                </a:solidFill>
                <a:latin typeface="Calibri" charset="0"/>
                <a:ea typeface="Calibri" charset="0"/>
                <a:cs typeface="Calibri" charset="0"/>
              </a:rPr>
              <a:t>, SKILLS &amp; IMPROVEMENT</a:t>
            </a:r>
            <a:endParaRPr lang="en-US" sz="1335" b="1" i="0">
              <a:solidFill>
                <a:schemeClr val="bg1"/>
              </a:solidFill>
              <a:latin typeface="Calibri" charset="0"/>
              <a:ea typeface="Calibri" charset="0"/>
              <a:cs typeface="Calibri" charset="0"/>
            </a:endParaRPr>
          </a:p>
        </p:txBody>
      </p:sp>
      <p:sp>
        <p:nvSpPr>
          <p:cNvPr id="11" name="Rectangle 10"/>
          <p:cNvSpPr/>
          <p:nvPr userDrawn="1"/>
        </p:nvSpPr>
        <p:spPr>
          <a:xfrm>
            <a:off x="0" y="6657785"/>
            <a:ext cx="9144000" cy="207250"/>
          </a:xfrm>
          <a:prstGeom prst="rect">
            <a:avLst/>
          </a:prstGeom>
          <a:solidFill>
            <a:srgbClr val="6A24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820449"/>
            <a:ext cx="7886700" cy="54555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0" y="169425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99E28-249E-E945-A5C9-A35A72D6DE22}" type="datetimeFigureOut">
              <a:rPr lang="en-US" smtClean="0"/>
              <a:pPr/>
              <a:t>5/30/2018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C6635-BF08-BD40-A534-674F78F45CCF}" type="slidenum">
              <a:rPr lang="en-US" smtClean="0"/>
              <a:pPr/>
              <a:t>‹#›</a:t>
            </a:fld>
            <a:endParaRPr lang="en-US"/>
          </a:p>
        </p:txBody>
      </p:sp>
    </p:spTree>
    <p:extLst>
      <p:ext uri="{BB962C8B-B14F-4D97-AF65-F5344CB8AC3E}">
        <p14:creationId xmlns:p14="http://schemas.microsoft.com/office/powerpoint/2010/main" xmlns="" val="17201999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0" r:id="rId4"/>
    <p:sldLayoutId id="2147483694" r:id="rId5"/>
    <p:sldLayoutId id="2147483696" r:id="rId6"/>
    <p:sldLayoutId id="2147483697" r:id="rId7"/>
    <p:sldLayoutId id="2147483689" r:id="rId8"/>
    <p:sldLayoutId id="2147483698" r:id="rId9"/>
    <p:sldLayoutId id="2147483686" r:id="rId10"/>
    <p:sldLayoutId id="2147483699" r:id="rId11"/>
    <p:sldLayoutId id="2147483702" r:id="rId12"/>
  </p:sldLayoutIdLst>
  <p:txStyles>
    <p:title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_TLztvV4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mark.johnston@nes.scot.nhs.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pYlIEMNhqM4"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VWjAeAa52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351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69" y="503338"/>
            <a:ext cx="6934200" cy="888017"/>
          </a:xfrm>
        </p:spPr>
        <p:txBody>
          <a:bodyPr/>
          <a:lstStyle/>
          <a:p>
            <a:r>
              <a:rPr lang="en-GB" dirty="0">
                <a:latin typeface="Source Sans Pro" panose="020B0503030403020204" pitchFamily="34" charset="0"/>
              </a:rPr>
              <a:t>What is “Just Culture”?</a:t>
            </a:r>
          </a:p>
        </p:txBody>
      </p:sp>
      <p:sp>
        <p:nvSpPr>
          <p:cNvPr id="3" name="Content Placeholder 2"/>
          <p:cNvSpPr>
            <a:spLocks noGrp="1"/>
          </p:cNvSpPr>
          <p:nvPr>
            <p:ph idx="1"/>
          </p:nvPr>
        </p:nvSpPr>
        <p:spPr>
          <a:xfrm>
            <a:off x="323528" y="1751829"/>
            <a:ext cx="8134672" cy="4824536"/>
          </a:xfrm>
        </p:spPr>
        <p:txBody>
          <a:bodyPr>
            <a:normAutofit fontScale="92500" lnSpcReduction="10000"/>
          </a:bodyPr>
          <a:lstStyle/>
          <a:p>
            <a:r>
              <a:rPr lang="en-GB" sz="2400" dirty="0">
                <a:latin typeface="Source Sans Pro" panose="020B0503030403020204" pitchFamily="34" charset="0"/>
              </a:rPr>
              <a:t>The combination of </a:t>
            </a:r>
            <a:r>
              <a:rPr lang="en-GB" sz="2400" b="1" u="sng" dirty="0">
                <a:latin typeface="Source Sans Pro" panose="020B0503030403020204" pitchFamily="34" charset="0"/>
              </a:rPr>
              <a:t>culture</a:t>
            </a:r>
            <a:r>
              <a:rPr lang="en-GB" sz="2400" dirty="0">
                <a:latin typeface="Source Sans Pro" panose="020B0503030403020204" pitchFamily="34" charset="0"/>
              </a:rPr>
              <a:t> – “</a:t>
            </a:r>
            <a:r>
              <a:rPr lang="en-GB" sz="2400" i="1" dirty="0">
                <a:latin typeface="Source Sans Pro" panose="020B0503030403020204" pitchFamily="34" charset="0"/>
              </a:rPr>
              <a:t>The way we do things around here…when no one is looking</a:t>
            </a:r>
            <a:r>
              <a:rPr lang="en-GB" sz="2400" dirty="0">
                <a:latin typeface="Source Sans Pro" panose="020B0503030403020204" pitchFamily="34" charset="0"/>
              </a:rPr>
              <a:t>”.</a:t>
            </a:r>
          </a:p>
          <a:p>
            <a:r>
              <a:rPr lang="en-GB" sz="2400" dirty="0">
                <a:latin typeface="Source Sans Pro" panose="020B0503030403020204" pitchFamily="34" charset="0"/>
              </a:rPr>
              <a:t>And a </a:t>
            </a:r>
            <a:r>
              <a:rPr lang="en-GB" sz="2400" b="1" u="sng" dirty="0">
                <a:latin typeface="Source Sans Pro" panose="020B0503030403020204" pitchFamily="34" charset="0"/>
              </a:rPr>
              <a:t>balance</a:t>
            </a:r>
            <a:r>
              <a:rPr lang="en-GB" sz="2400" dirty="0">
                <a:latin typeface="Source Sans Pro" panose="020B0503030403020204" pitchFamily="34" charset="0"/>
              </a:rPr>
              <a:t> between </a:t>
            </a:r>
            <a:r>
              <a:rPr lang="en-GB" sz="2400" b="1" u="sng" dirty="0">
                <a:latin typeface="Source Sans Pro" panose="020B0503030403020204" pitchFamily="34" charset="0"/>
              </a:rPr>
              <a:t>accountability and learning</a:t>
            </a:r>
            <a:r>
              <a:rPr lang="en-GB" sz="2400" u="sng" dirty="0">
                <a:latin typeface="Source Sans Pro" panose="020B0503030403020204" pitchFamily="34" charset="0"/>
              </a:rPr>
              <a:t>.</a:t>
            </a:r>
          </a:p>
          <a:p>
            <a:endParaRPr lang="en-GB" sz="2400" u="sng" dirty="0">
              <a:latin typeface="Source Sans Pro" panose="020B0503030403020204" pitchFamily="34" charset="0"/>
            </a:endParaRPr>
          </a:p>
          <a:p>
            <a:pPr marL="0" indent="0">
              <a:buNone/>
            </a:pPr>
            <a:endParaRPr lang="en-GB" sz="2400" i="1" dirty="0">
              <a:latin typeface="Source Sans Pro" panose="020B0503030403020204" pitchFamily="34" charset="0"/>
            </a:endParaRPr>
          </a:p>
          <a:p>
            <a:pPr marL="0" indent="0">
              <a:buNone/>
            </a:pPr>
            <a:r>
              <a:rPr lang="en-GB" sz="2400" i="1" dirty="0">
                <a:latin typeface="Source Sans Pro" panose="020B0503030403020204" pitchFamily="34" charset="0"/>
              </a:rPr>
              <a:t>“The single greatest impediment to error reporting is that we punish people for making mistakes.”</a:t>
            </a:r>
          </a:p>
          <a:p>
            <a:pPr marL="0" indent="0" algn="r">
              <a:buNone/>
            </a:pPr>
            <a:r>
              <a:rPr lang="en-GB" sz="1400" dirty="0" err="1">
                <a:latin typeface="Source Sans Pro" panose="020B0503030403020204" pitchFamily="34" charset="0"/>
              </a:rPr>
              <a:t>Leape</a:t>
            </a:r>
            <a:r>
              <a:rPr lang="en-GB" sz="1400" dirty="0">
                <a:latin typeface="Source Sans Pro" panose="020B0503030403020204" pitchFamily="34" charset="0"/>
              </a:rPr>
              <a:t> 1999</a:t>
            </a:r>
          </a:p>
          <a:p>
            <a:endParaRPr lang="en-GB" sz="2400" u="sng" dirty="0">
              <a:latin typeface="Source Sans Pro" panose="020B0503030403020204" pitchFamily="34" charset="0"/>
            </a:endParaRPr>
          </a:p>
          <a:p>
            <a:pPr>
              <a:buFont typeface="Arial" pitchFamily="34" charset="0"/>
              <a:buChar char="•"/>
            </a:pPr>
            <a:r>
              <a:rPr lang="en-GB" sz="2400" dirty="0">
                <a:latin typeface="Source Sans Pro" panose="020B0503030403020204" pitchFamily="34" charset="0"/>
              </a:rPr>
              <a:t>Human Error </a:t>
            </a:r>
            <a:r>
              <a:rPr lang="en-GB" sz="1600" dirty="0">
                <a:latin typeface="Source Sans Pro" panose="020B0503030403020204" pitchFamily="34" charset="0"/>
              </a:rPr>
              <a:t>(don’t switch on lights)</a:t>
            </a:r>
            <a:r>
              <a:rPr lang="en-GB" sz="2400" dirty="0">
                <a:latin typeface="Source Sans Pro" panose="020B0503030403020204" pitchFamily="34" charset="0"/>
              </a:rPr>
              <a:t>		-	Console</a:t>
            </a:r>
          </a:p>
          <a:p>
            <a:pPr>
              <a:buFont typeface="Arial" pitchFamily="34" charset="0"/>
              <a:buChar char="•"/>
            </a:pPr>
            <a:r>
              <a:rPr lang="en-GB" sz="2400" dirty="0">
                <a:latin typeface="Source Sans Pro" panose="020B0503030403020204" pitchFamily="34" charset="0"/>
              </a:rPr>
              <a:t>At risk </a:t>
            </a:r>
            <a:r>
              <a:rPr lang="en-GB" sz="1600" dirty="0">
                <a:latin typeface="Source Sans Pro" panose="020B0503030403020204" pitchFamily="34" charset="0"/>
              </a:rPr>
              <a:t>(breaking speed limit)</a:t>
            </a:r>
            <a:r>
              <a:rPr lang="en-GB" sz="2400" dirty="0">
                <a:latin typeface="Source Sans Pro" panose="020B0503030403020204" pitchFamily="34" charset="0"/>
              </a:rPr>
              <a:t>		- 	Coach</a:t>
            </a:r>
          </a:p>
          <a:p>
            <a:pPr>
              <a:buFont typeface="Arial" pitchFamily="34" charset="0"/>
              <a:buChar char="•"/>
            </a:pPr>
            <a:r>
              <a:rPr lang="en-GB" sz="2400" dirty="0">
                <a:latin typeface="Source Sans Pro" panose="020B0503030403020204" pitchFamily="34" charset="0"/>
              </a:rPr>
              <a:t>Recklessness </a:t>
            </a:r>
            <a:r>
              <a:rPr lang="en-GB" sz="1600" dirty="0">
                <a:latin typeface="Source Sans Pro" panose="020B0503030403020204" pitchFamily="34" charset="0"/>
              </a:rPr>
              <a:t>(drink driving)</a:t>
            </a:r>
            <a:r>
              <a:rPr lang="en-GB" sz="2400" dirty="0">
                <a:latin typeface="Source Sans Pro" panose="020B0503030403020204" pitchFamily="34" charset="0"/>
              </a:rPr>
              <a:t>		-	Punish</a:t>
            </a:r>
          </a:p>
          <a:p>
            <a:pPr marL="0" indent="0" algn="r">
              <a:buNone/>
            </a:pPr>
            <a:r>
              <a:rPr lang="en-GB" sz="1400" dirty="0">
                <a:latin typeface="Source Sans Pro" panose="020B0503030403020204" pitchFamily="34" charset="0"/>
              </a:rPr>
              <a:t>Marx 2010</a:t>
            </a:r>
          </a:p>
          <a:p>
            <a:endParaRPr lang="en-GB" sz="2400" dirty="0">
              <a:latin typeface="Source Sans Pro" panose="020B0503030403020204" pitchFamily="34" charset="0"/>
            </a:endParaRPr>
          </a:p>
        </p:txBody>
      </p:sp>
      <p:sp>
        <p:nvSpPr>
          <p:cNvPr id="4" name="TextBox 3"/>
          <p:cNvSpPr txBox="1"/>
          <p:nvPr/>
        </p:nvSpPr>
        <p:spPr>
          <a:xfrm>
            <a:off x="366869" y="1391355"/>
            <a:ext cx="7567598" cy="1938992"/>
          </a:xfrm>
          <a:prstGeom prst="rect">
            <a:avLst/>
          </a:prstGeom>
          <a:noFill/>
        </p:spPr>
        <p:txBody>
          <a:bodyPr wrap="square" rtlCol="0">
            <a:spAutoFit/>
          </a:bodyPr>
          <a:lstStyle/>
          <a:p>
            <a:r>
              <a:rPr lang="en-GB" sz="2400" i="1" dirty="0">
                <a:latin typeface="Source Sans Pro" panose="020B0503030403020204" pitchFamily="34" charset="0"/>
              </a:rPr>
              <a:t>"...a culture in which front-line operators and others are not punished for actions, omissions or decisions taken by them which are commensurate with their experience and training, but where gross negligence, wilful violations and destructive acts are not tolerated.”</a:t>
            </a:r>
            <a:r>
              <a:rPr lang="en-GB" sz="2400" dirty="0">
                <a:latin typeface="Source Sans Pro" panose="020B0503030403020204" pitchFamily="34" charset="0"/>
              </a:rPr>
              <a:t> </a:t>
            </a:r>
          </a:p>
        </p:txBody>
      </p:sp>
    </p:spTree>
    <p:extLst>
      <p:ext uri="{BB962C8B-B14F-4D97-AF65-F5344CB8AC3E}">
        <p14:creationId xmlns:p14="http://schemas.microsoft.com/office/powerpoint/2010/main" xmlns="" val="1634410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9535" y="661058"/>
            <a:ext cx="7886700" cy="545552"/>
          </a:xfrm>
        </p:spPr>
        <p:txBody>
          <a:bodyPr>
            <a:normAutofit fontScale="90000"/>
          </a:bodyPr>
          <a:lstStyle/>
          <a:p>
            <a:r>
              <a:rPr lang="en-US" sz="4000" dirty="0">
                <a:latin typeface="Source Sans Pro" panose="020B0503030403020204" pitchFamily="34" charset="0"/>
              </a:rPr>
              <a:t>Culture problems and solutions…</a:t>
            </a:r>
            <a:endParaRPr lang="en-US" sz="4000" b="1" dirty="0">
              <a:latin typeface="Source Sans Pro" panose="020B0503030403020204" pitchFamily="34" charset="0"/>
            </a:endParaRPr>
          </a:p>
        </p:txBody>
      </p:sp>
      <p:sp>
        <p:nvSpPr>
          <p:cNvPr id="1256451" name="Rectangle 3"/>
          <p:cNvSpPr>
            <a:spLocks noGrp="1" noChangeArrowheads="1"/>
          </p:cNvSpPr>
          <p:nvPr>
            <p:ph sz="half" idx="1"/>
          </p:nvPr>
        </p:nvSpPr>
        <p:spPr/>
        <p:txBody>
          <a:bodyPr>
            <a:normAutofit/>
          </a:bodyPr>
          <a:lstStyle/>
          <a:p>
            <a:pPr marL="0" indent="0">
              <a:buNone/>
            </a:pPr>
            <a:r>
              <a:rPr lang="en-US" sz="3200" u="sng" dirty="0">
                <a:latin typeface="Source Sans Pro" panose="020B0503030403020204" pitchFamily="34" charset="0"/>
              </a:rPr>
              <a:t>Groupthink</a:t>
            </a:r>
          </a:p>
          <a:p>
            <a:pPr marL="0" indent="0">
              <a:buNone/>
            </a:pPr>
            <a:r>
              <a:rPr lang="en-US" sz="3200" dirty="0">
                <a:latin typeface="Source Sans Pro" panose="020B0503030403020204" pitchFamily="34" charset="0"/>
              </a:rPr>
              <a:t>A group drive for consensus so strong that dissent is (intentionally and </a:t>
            </a:r>
            <a:r>
              <a:rPr lang="en-US" sz="3200" dirty="0">
                <a:solidFill>
                  <a:srgbClr val="FF0000"/>
                </a:solidFill>
                <a:latin typeface="Source Sans Pro" panose="020B0503030403020204" pitchFamily="34" charset="0"/>
              </a:rPr>
              <a:t>unintentionally</a:t>
            </a:r>
            <a:r>
              <a:rPr lang="en-US" sz="3200" dirty="0">
                <a:latin typeface="Source Sans Pro" panose="020B0503030403020204" pitchFamily="34" charset="0"/>
              </a:rPr>
              <a:t>) suppressed</a:t>
            </a:r>
          </a:p>
          <a:p>
            <a:pPr marL="0" indent="0">
              <a:buNone/>
            </a:pPr>
            <a:r>
              <a:rPr lang="en-US" sz="1200" dirty="0">
                <a:latin typeface="Tahoma" pitchFamily="34" charset="0"/>
                <a:hlinkClick r:id="rId3"/>
              </a:rPr>
              <a:t>https://www.youtube.com/watch?v=X_TLztvV4ns</a:t>
            </a:r>
            <a:endParaRPr lang="en-US" sz="1200" dirty="0">
              <a:latin typeface="Tahoma" pitchFamily="34" charset="0"/>
            </a:endParaRPr>
          </a:p>
          <a:p>
            <a:pPr marL="0" indent="0">
              <a:buNone/>
            </a:pPr>
            <a:endParaRPr lang="en-US" sz="1200" dirty="0">
              <a:latin typeface="Tahoma" pitchFamily="34" charset="0"/>
            </a:endParaRPr>
          </a:p>
        </p:txBody>
      </p:sp>
      <p:pic>
        <p:nvPicPr>
          <p:cNvPr id="6" name="Content Placeholder 5" descr="LeMay_Cuban_Missile_Crisis.jpg"/>
          <p:cNvPicPr>
            <a:picLocks noGrp="1" noChangeAspect="1"/>
          </p:cNvPicPr>
          <p:nvPr>
            <p:ph sz="half" idx="2"/>
          </p:nvPr>
        </p:nvPicPr>
        <p:blipFill>
          <a:blip r:embed="rId4"/>
          <a:stretch>
            <a:fillRect/>
          </a:stretch>
        </p:blipFill>
        <p:spPr>
          <a:xfrm>
            <a:off x="4495800" y="1828168"/>
            <a:ext cx="4311271" cy="3376808"/>
          </a:xfrm>
        </p:spPr>
      </p:pic>
    </p:spTree>
    <p:extLst>
      <p:ext uri="{BB962C8B-B14F-4D97-AF65-F5344CB8AC3E}">
        <p14:creationId xmlns:p14="http://schemas.microsoft.com/office/powerpoint/2010/main" xmlns="" val="40821691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56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6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6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4892" y="570451"/>
            <a:ext cx="8783274" cy="626524"/>
          </a:xfrm>
        </p:spPr>
        <p:txBody>
          <a:bodyPr/>
          <a:lstStyle/>
          <a:p>
            <a:pPr eaLnBrk="1" hangingPunct="1"/>
            <a:r>
              <a:rPr lang="en-US" sz="3600" b="1" dirty="0">
                <a:latin typeface="Source Sans Pro" panose="020B0503030403020204" pitchFamily="34" charset="0"/>
              </a:rPr>
              <a:t>Symptoms</a:t>
            </a:r>
          </a:p>
        </p:txBody>
      </p:sp>
      <p:sp>
        <p:nvSpPr>
          <p:cNvPr id="34819" name="Rectangle 3"/>
          <p:cNvSpPr>
            <a:spLocks noGrp="1" noChangeArrowheads="1"/>
          </p:cNvSpPr>
          <p:nvPr>
            <p:ph type="body" idx="1"/>
          </p:nvPr>
        </p:nvSpPr>
        <p:spPr>
          <a:xfrm>
            <a:off x="685800" y="1828262"/>
            <a:ext cx="7772400" cy="4114800"/>
          </a:xfrm>
        </p:spPr>
        <p:txBody>
          <a:bodyPr>
            <a:normAutofit/>
          </a:bodyPr>
          <a:lstStyle/>
          <a:p>
            <a:pPr marL="444500" indent="-444500" eaLnBrk="1" hangingPunct="1">
              <a:buFontTx/>
              <a:buChar char="•"/>
            </a:pPr>
            <a:r>
              <a:rPr lang="en-US" sz="3200" dirty="0">
                <a:latin typeface="Source Sans Pro" panose="020B0503030403020204" pitchFamily="34" charset="0"/>
              </a:rPr>
              <a:t>Belief that the group is impervious to threats</a:t>
            </a:r>
          </a:p>
          <a:p>
            <a:pPr marL="444500" indent="-444500" eaLnBrk="1" hangingPunct="1">
              <a:buFontTx/>
              <a:buChar char="•"/>
            </a:pPr>
            <a:r>
              <a:rPr lang="en-US" sz="3200" dirty="0">
                <a:latin typeface="Source Sans Pro" panose="020B0503030403020204" pitchFamily="34" charset="0"/>
              </a:rPr>
              <a:t>False perceptions of unanimity</a:t>
            </a:r>
          </a:p>
          <a:p>
            <a:pPr marL="444500" indent="-444500" eaLnBrk="1" hangingPunct="1">
              <a:buFontTx/>
              <a:buChar char="•"/>
            </a:pPr>
            <a:r>
              <a:rPr lang="en-US" sz="3200" dirty="0">
                <a:latin typeface="Source Sans Pro" panose="020B0503030403020204" pitchFamily="34" charset="0"/>
              </a:rPr>
              <a:t>Internal censoring of ideas</a:t>
            </a:r>
          </a:p>
          <a:p>
            <a:pPr marL="444500" indent="-444500" eaLnBrk="1" hangingPunct="1">
              <a:buFontTx/>
              <a:buChar char="•"/>
            </a:pPr>
            <a:r>
              <a:rPr lang="en-US" sz="3200" dirty="0">
                <a:latin typeface="Source Sans Pro" panose="020B0503030403020204" pitchFamily="34" charset="0"/>
              </a:rPr>
              <a:t>Peer pressure to conform to norms</a:t>
            </a:r>
          </a:p>
          <a:p>
            <a:pPr marL="444500" indent="-444500" eaLnBrk="1" hangingPunct="1">
              <a:buFontTx/>
              <a:buChar char="•"/>
            </a:pPr>
            <a:r>
              <a:rPr lang="en-US" sz="3200" dirty="0">
                <a:latin typeface="Source Sans Pro" panose="020B0503030403020204" pitchFamily="34" charset="0"/>
              </a:rPr>
              <a:t>Negative stereotyping of opponents</a:t>
            </a:r>
          </a:p>
          <a:p>
            <a:pPr marL="444500" indent="-444500" eaLnBrk="1" hangingPunct="1">
              <a:buFontTx/>
              <a:buChar char="•"/>
            </a:pPr>
            <a:r>
              <a:rPr lang="en-US" sz="3200" dirty="0">
                <a:latin typeface="Source Sans Pro" panose="020B0503030403020204" pitchFamily="34" charset="0"/>
              </a:rPr>
              <a:t>Rationalization of actions.</a:t>
            </a:r>
          </a:p>
        </p:txBody>
      </p:sp>
    </p:spTree>
    <p:extLst>
      <p:ext uri="{BB962C8B-B14F-4D97-AF65-F5344CB8AC3E}">
        <p14:creationId xmlns:p14="http://schemas.microsoft.com/office/powerpoint/2010/main" xmlns="" val="2193731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fade">
                                      <p:cBhvr>
                                        <p:cTn id="27" dur="500"/>
                                        <p:tgtEl>
                                          <p:spTgt spid="34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fade">
                                      <p:cBhvr>
                                        <p:cTn id="32"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35262" y="522679"/>
            <a:ext cx="6264167" cy="765175"/>
          </a:xfrm>
        </p:spPr>
        <p:txBody>
          <a:bodyPr/>
          <a:lstStyle/>
          <a:p>
            <a:pPr eaLnBrk="1" hangingPunct="1"/>
            <a:r>
              <a:rPr lang="en-GB" sz="3600" b="1" dirty="0">
                <a:latin typeface="Source Sans Pro" panose="020B0503030403020204" pitchFamily="34" charset="0"/>
              </a:rPr>
              <a:t>Cure</a:t>
            </a:r>
          </a:p>
        </p:txBody>
      </p:sp>
      <p:sp>
        <p:nvSpPr>
          <p:cNvPr id="35843" name="Rectangle 3"/>
          <p:cNvSpPr>
            <a:spLocks noGrp="1" noChangeArrowheads="1"/>
          </p:cNvSpPr>
          <p:nvPr>
            <p:ph type="body" idx="1"/>
          </p:nvPr>
        </p:nvSpPr>
        <p:spPr>
          <a:xfrm>
            <a:off x="179388" y="1450428"/>
            <a:ext cx="8964612" cy="4849704"/>
          </a:xfrm>
        </p:spPr>
        <p:txBody>
          <a:bodyPr>
            <a:noAutofit/>
          </a:bodyPr>
          <a:lstStyle/>
          <a:p>
            <a:pPr marL="0" indent="0" eaLnBrk="1" hangingPunct="1">
              <a:lnSpc>
                <a:spcPct val="90000"/>
              </a:lnSpc>
              <a:buNone/>
            </a:pPr>
            <a:r>
              <a:rPr lang="en-GB" sz="3200" dirty="0">
                <a:latin typeface="Source Sans Pro" panose="020B0503030403020204" pitchFamily="34" charset="0"/>
              </a:rPr>
              <a:t> </a:t>
            </a:r>
          </a:p>
          <a:p>
            <a:pPr marL="360363" indent="-360363" eaLnBrk="1" hangingPunct="1">
              <a:lnSpc>
                <a:spcPct val="90000"/>
              </a:lnSpc>
              <a:buFontTx/>
              <a:buChar char="•"/>
            </a:pPr>
            <a:r>
              <a:rPr lang="en-GB" sz="3200" dirty="0">
                <a:latin typeface="Source Sans Pro" panose="020B0503030403020204" pitchFamily="34" charset="0"/>
              </a:rPr>
              <a:t>Having leaders remain impartial</a:t>
            </a:r>
          </a:p>
          <a:p>
            <a:pPr marL="360363" indent="-360363" eaLnBrk="1" hangingPunct="1">
              <a:lnSpc>
                <a:spcPct val="90000"/>
              </a:lnSpc>
              <a:buFontTx/>
              <a:buChar char="•"/>
            </a:pPr>
            <a:r>
              <a:rPr lang="en-GB" sz="3200" dirty="0">
                <a:latin typeface="Source Sans Pro" panose="020B0503030403020204" pitchFamily="34" charset="0"/>
              </a:rPr>
              <a:t>Using different groups for different tasks </a:t>
            </a:r>
          </a:p>
          <a:p>
            <a:pPr marL="360363" indent="-360363" eaLnBrk="1" hangingPunct="1">
              <a:lnSpc>
                <a:spcPct val="90000"/>
              </a:lnSpc>
              <a:buFontTx/>
              <a:buChar char="•"/>
            </a:pPr>
            <a:r>
              <a:rPr lang="en-GB" sz="3200" dirty="0">
                <a:latin typeface="Source Sans Pro" panose="020B0503030403020204" pitchFamily="34" charset="0"/>
              </a:rPr>
              <a:t>Using outside experts</a:t>
            </a:r>
          </a:p>
          <a:p>
            <a:pPr marL="360363" indent="-360363" eaLnBrk="1" hangingPunct="1">
              <a:lnSpc>
                <a:spcPct val="90000"/>
              </a:lnSpc>
              <a:buFontTx/>
              <a:buChar char="•"/>
            </a:pPr>
            <a:r>
              <a:rPr lang="en-GB" sz="3200" dirty="0">
                <a:latin typeface="Source Sans Pro" panose="020B0503030403020204" pitchFamily="34" charset="0"/>
              </a:rPr>
              <a:t>Using a Devil's advocate to question all the group's ideas</a:t>
            </a:r>
          </a:p>
          <a:p>
            <a:pPr marL="360363" indent="-360363" eaLnBrk="1" hangingPunct="1">
              <a:lnSpc>
                <a:spcPct val="90000"/>
              </a:lnSpc>
              <a:buFontTx/>
              <a:buChar char="•"/>
            </a:pPr>
            <a:r>
              <a:rPr lang="en-GB" sz="3200" dirty="0">
                <a:latin typeface="Source Sans Pro" panose="020B0503030403020204" pitchFamily="34" charset="0"/>
              </a:rPr>
              <a:t>Holding a "second-chance meeting" to offer one last opportunity to choose another course of action. </a:t>
            </a:r>
          </a:p>
        </p:txBody>
      </p:sp>
    </p:spTree>
    <p:extLst>
      <p:ext uri="{BB962C8B-B14F-4D97-AF65-F5344CB8AC3E}">
        <p14:creationId xmlns:p14="http://schemas.microsoft.com/office/powerpoint/2010/main" xmlns="" val="2519581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fade">
                                      <p:cBhvr>
                                        <p:cTn id="17" dur="500"/>
                                        <p:tgtEl>
                                          <p:spTgt spid="358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fade">
                                      <p:cBhvr>
                                        <p:cTn id="22" dur="500"/>
                                        <p:tgtEl>
                                          <p:spTgt spid="358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fade">
                                      <p:cBhvr>
                                        <p:cTn id="27"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69" y="710712"/>
            <a:ext cx="7886700" cy="545552"/>
          </a:xfrm>
        </p:spPr>
        <p:txBody>
          <a:bodyPr>
            <a:noAutofit/>
          </a:bodyPr>
          <a:lstStyle/>
          <a:p>
            <a:r>
              <a:rPr lang="en-GB" dirty="0">
                <a:latin typeface="Source Sans Pro" panose="020B0503030403020204" pitchFamily="34" charset="0"/>
              </a:rPr>
              <a:t>Job interview case study</a:t>
            </a:r>
          </a:p>
        </p:txBody>
      </p:sp>
      <p:sp>
        <p:nvSpPr>
          <p:cNvPr id="3" name="Content Placeholder 2"/>
          <p:cNvSpPr>
            <a:spLocks noGrp="1"/>
          </p:cNvSpPr>
          <p:nvPr>
            <p:ph idx="1"/>
          </p:nvPr>
        </p:nvSpPr>
        <p:spPr/>
        <p:txBody>
          <a:bodyPr/>
          <a:lstStyle/>
          <a:p>
            <a:endParaRPr lang="en-GB"/>
          </a:p>
        </p:txBody>
      </p:sp>
      <p:pic>
        <p:nvPicPr>
          <p:cNvPr id="63490" name="Picture 2" descr="https://i.ytimg.com/vi/jeEHQzyUdC0/hqdefault.jpg"/>
          <p:cNvPicPr>
            <a:picLocks noChangeAspect="1" noChangeArrowheads="1"/>
          </p:cNvPicPr>
          <p:nvPr/>
        </p:nvPicPr>
        <p:blipFill>
          <a:blip r:embed="rId3"/>
          <a:srcRect/>
          <a:stretch>
            <a:fillRect/>
          </a:stretch>
        </p:blipFill>
        <p:spPr bwMode="auto">
          <a:xfrm>
            <a:off x="1215152" y="1417638"/>
            <a:ext cx="6806064" cy="5104550"/>
          </a:xfrm>
          <a:prstGeom prst="rect">
            <a:avLst/>
          </a:prstGeom>
          <a:noFill/>
        </p:spPr>
      </p:pic>
      <p:pic>
        <p:nvPicPr>
          <p:cNvPr id="5" name="Content Placeholder 3"/>
          <p:cNvPicPr>
            <a:picLocks noChangeAspect="1"/>
          </p:cNvPicPr>
          <p:nvPr/>
        </p:nvPicPr>
        <p:blipFill>
          <a:blip r:embed="rId4"/>
          <a:stretch>
            <a:fillRect/>
          </a:stretch>
        </p:blipFill>
        <p:spPr>
          <a:xfrm>
            <a:off x="8547100" y="5526087"/>
            <a:ext cx="298450" cy="225425"/>
          </a:xfrm>
          <a:prstGeom prst="rect">
            <a:avLst/>
          </a:prstGeom>
        </p:spPr>
      </p:pic>
    </p:spTree>
    <p:extLst>
      <p:ext uri="{BB962C8B-B14F-4D97-AF65-F5344CB8AC3E}">
        <p14:creationId xmlns:p14="http://schemas.microsoft.com/office/powerpoint/2010/main" xmlns="" val="972933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a:t>Error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sz="2100" b="1"/>
          </a:p>
          <a:p>
            <a:pPr marL="401241" indent="0">
              <a:buNone/>
            </a:pPr>
            <a:endParaRPr lang="en-GB" sz="2100" b="1"/>
          </a:p>
          <a:p>
            <a:pPr marL="401241" indent="0">
              <a:buNone/>
            </a:pPr>
            <a:r>
              <a:rPr lang="en-US" sz="2100">
                <a:solidFill>
                  <a:srgbClr val="4B4B4B"/>
                </a:solidFill>
                <a:latin typeface="Trebuchet MS"/>
              </a:rPr>
              <a:t>"Failure to complete a planned action as intended, or the use of an incorrect plan of action to achieve a given aim"</a:t>
            </a:r>
          </a:p>
          <a:p>
            <a:pPr marL="401241" indent="0">
              <a:buNone/>
            </a:pPr>
            <a:endParaRPr lang="en-GB" sz="2100">
              <a:latin typeface="Trebuchet MS"/>
            </a:endParaRPr>
          </a:p>
          <a:p>
            <a:pPr marL="401241" indent="0" algn="r">
              <a:buNone/>
            </a:pPr>
            <a:r>
              <a:rPr lang="en-US" sz="1400">
                <a:solidFill>
                  <a:srgbClr val="4B4B4B"/>
                </a:solidFill>
                <a:latin typeface="Trebuchet MS"/>
              </a:rPr>
              <a:t>Software and Legal, 2016</a:t>
            </a:r>
          </a:p>
        </p:txBody>
      </p:sp>
    </p:spTree>
    <p:extLst>
      <p:ext uri="{BB962C8B-B14F-4D97-AF65-F5344CB8AC3E}">
        <p14:creationId xmlns:p14="http://schemas.microsoft.com/office/powerpoint/2010/main" xmlns="" val="1338741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512" y="630120"/>
            <a:ext cx="5200650" cy="587779"/>
          </a:xfrm>
        </p:spPr>
        <p:txBody>
          <a:bodyPr>
            <a:normAutofit/>
          </a:bodyPr>
          <a:lstStyle/>
          <a:p>
            <a:r>
              <a:rPr lang="en-GB" sz="3200">
                <a:latin typeface="+mn-lt"/>
              </a:rPr>
              <a:t>Types of Error</a:t>
            </a:r>
          </a:p>
        </p:txBody>
      </p:sp>
      <p:grpSp>
        <p:nvGrpSpPr>
          <p:cNvPr id="3" name="Group 6"/>
          <p:cNvGrpSpPr/>
          <p:nvPr/>
        </p:nvGrpSpPr>
        <p:grpSpPr>
          <a:xfrm>
            <a:off x="1143000" y="1430781"/>
            <a:ext cx="6858000" cy="4391153"/>
            <a:chOff x="680229" y="1424623"/>
            <a:chExt cx="6153691" cy="5755513"/>
          </a:xfrm>
        </p:grpSpPr>
        <p:sp>
          <p:nvSpPr>
            <p:cNvPr id="8" name="Freeform 7"/>
            <p:cNvSpPr/>
            <p:nvPr/>
          </p:nvSpPr>
          <p:spPr>
            <a:xfrm>
              <a:off x="680229" y="3406631"/>
              <a:ext cx="1026506" cy="1557292"/>
            </a:xfrm>
            <a:custGeom>
              <a:avLst/>
              <a:gdLst>
                <a:gd name="connsiteX0" fmla="*/ 0 w 1026506"/>
                <a:gd name="connsiteY0" fmla="*/ 503891 h 1007781"/>
                <a:gd name="connsiteX1" fmla="*/ 153685 w 1026506"/>
                <a:gd name="connsiteY1" fmla="*/ 144322 h 1007781"/>
                <a:gd name="connsiteX2" fmla="*/ 513254 w 1026506"/>
                <a:gd name="connsiteY2" fmla="*/ 1 h 1007781"/>
                <a:gd name="connsiteX3" fmla="*/ 872823 w 1026506"/>
                <a:gd name="connsiteY3" fmla="*/ 144323 h 1007781"/>
                <a:gd name="connsiteX4" fmla="*/ 1026506 w 1026506"/>
                <a:gd name="connsiteY4" fmla="*/ 503892 h 1007781"/>
                <a:gd name="connsiteX5" fmla="*/ 872822 w 1026506"/>
                <a:gd name="connsiteY5" fmla="*/ 863461 h 1007781"/>
                <a:gd name="connsiteX6" fmla="*/ 513253 w 1026506"/>
                <a:gd name="connsiteY6" fmla="*/ 1007783 h 1007781"/>
                <a:gd name="connsiteX7" fmla="*/ 153684 w 1026506"/>
                <a:gd name="connsiteY7" fmla="*/ 863461 h 1007781"/>
                <a:gd name="connsiteX8" fmla="*/ 0 w 1026506"/>
                <a:gd name="connsiteY8" fmla="*/ 503892 h 1007781"/>
                <a:gd name="connsiteX9" fmla="*/ 0 w 1026506"/>
                <a:gd name="connsiteY9" fmla="*/ 503891 h 10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506" h="1007781">
                  <a:moveTo>
                    <a:pt x="0" y="503891"/>
                  </a:moveTo>
                  <a:cubicBezTo>
                    <a:pt x="0" y="368643"/>
                    <a:pt x="55380" y="239073"/>
                    <a:pt x="153685" y="144322"/>
                  </a:cubicBezTo>
                  <a:cubicBezTo>
                    <a:pt x="249653" y="51823"/>
                    <a:pt x="378767" y="0"/>
                    <a:pt x="513254" y="1"/>
                  </a:cubicBezTo>
                  <a:cubicBezTo>
                    <a:pt x="647741" y="1"/>
                    <a:pt x="776855" y="51825"/>
                    <a:pt x="872823" y="144323"/>
                  </a:cubicBezTo>
                  <a:cubicBezTo>
                    <a:pt x="971127" y="239074"/>
                    <a:pt x="1026507" y="368644"/>
                    <a:pt x="1026506" y="503892"/>
                  </a:cubicBezTo>
                  <a:cubicBezTo>
                    <a:pt x="1026506" y="639140"/>
                    <a:pt x="971126" y="768711"/>
                    <a:pt x="872822" y="863461"/>
                  </a:cubicBezTo>
                  <a:cubicBezTo>
                    <a:pt x="776854" y="955960"/>
                    <a:pt x="647740" y="1007783"/>
                    <a:pt x="513253" y="1007783"/>
                  </a:cubicBezTo>
                  <a:cubicBezTo>
                    <a:pt x="378766" y="1007783"/>
                    <a:pt x="249652" y="955960"/>
                    <a:pt x="153684" y="863461"/>
                  </a:cubicBezTo>
                  <a:cubicBezTo>
                    <a:pt x="55380" y="768710"/>
                    <a:pt x="0" y="639140"/>
                    <a:pt x="0" y="503892"/>
                  </a:cubicBezTo>
                  <a:lnTo>
                    <a:pt x="0" y="503891"/>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76" tIns="122120" rIns="124176" bIns="122120" numCol="1" spcCol="1270" anchor="ctr" anchorCtr="0">
              <a:noAutofit/>
            </a:bodyPr>
            <a:lstStyle/>
            <a:p>
              <a:pPr algn="ctr" defTabSz="800100">
                <a:lnSpc>
                  <a:spcPct val="90000"/>
                </a:lnSpc>
                <a:spcBef>
                  <a:spcPct val="0"/>
                </a:spcBef>
                <a:spcAft>
                  <a:spcPct val="35000"/>
                </a:spcAft>
              </a:pPr>
              <a:r>
                <a:rPr lang="en-GB">
                  <a:solidFill>
                    <a:sysClr val="windowText" lastClr="000000"/>
                  </a:solidFill>
                </a:rPr>
                <a:t>Error</a:t>
              </a:r>
            </a:p>
          </p:txBody>
        </p:sp>
        <p:sp>
          <p:nvSpPr>
            <p:cNvPr id="10" name="Freeform 9"/>
            <p:cNvSpPr/>
            <p:nvPr/>
          </p:nvSpPr>
          <p:spPr>
            <a:xfrm>
              <a:off x="2303285" y="1636981"/>
              <a:ext cx="2167272" cy="1083636"/>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chemeClr val="tx1"/>
                  </a:solidFill>
                </a:rPr>
                <a:t>Skill based slips and lapses</a:t>
              </a:r>
            </a:p>
          </p:txBody>
        </p:sp>
        <p:sp>
          <p:nvSpPr>
            <p:cNvPr id="12" name="Freeform 11"/>
            <p:cNvSpPr/>
            <p:nvPr/>
          </p:nvSpPr>
          <p:spPr>
            <a:xfrm>
              <a:off x="5065485" y="1424623"/>
              <a:ext cx="1768435" cy="920218"/>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rgbClr val="CF35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err="1">
                  <a:solidFill>
                    <a:sysClr val="windowText" lastClr="000000"/>
                  </a:solidFill>
                </a:rPr>
                <a:t>Attentional</a:t>
              </a:r>
              <a:r>
                <a:rPr lang="en-GB">
                  <a:solidFill>
                    <a:sysClr val="windowText" lastClr="000000"/>
                  </a:solidFill>
                </a:rPr>
                <a:t> slips of action</a:t>
              </a:r>
            </a:p>
          </p:txBody>
        </p:sp>
        <p:sp>
          <p:nvSpPr>
            <p:cNvPr id="14" name="Freeform 13"/>
            <p:cNvSpPr/>
            <p:nvPr/>
          </p:nvSpPr>
          <p:spPr>
            <a:xfrm>
              <a:off x="5065485" y="2698770"/>
              <a:ext cx="1768435" cy="871278"/>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rgbClr val="CF35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ysClr val="windowText" lastClr="000000"/>
                  </a:solidFill>
                </a:rPr>
                <a:t>Lapses of memory</a:t>
              </a:r>
            </a:p>
          </p:txBody>
        </p:sp>
        <p:sp>
          <p:nvSpPr>
            <p:cNvPr id="16" name="Freeform 15"/>
            <p:cNvSpPr/>
            <p:nvPr/>
          </p:nvSpPr>
          <p:spPr>
            <a:xfrm>
              <a:off x="2303285" y="6096500"/>
              <a:ext cx="2167272" cy="1083636"/>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chemeClr val="tx1"/>
                  </a:solidFill>
                </a:rPr>
                <a:t>Mistakes</a:t>
              </a:r>
            </a:p>
          </p:txBody>
        </p:sp>
        <p:sp>
          <p:nvSpPr>
            <p:cNvPr id="18" name="Freeform 17"/>
            <p:cNvSpPr/>
            <p:nvPr/>
          </p:nvSpPr>
          <p:spPr>
            <a:xfrm>
              <a:off x="5065485" y="4822352"/>
              <a:ext cx="1768435" cy="871278"/>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chemeClr val="bg1"/>
                  </a:solidFill>
                </a:rPr>
                <a:t>Rule-based mistakes</a:t>
              </a:r>
            </a:p>
          </p:txBody>
        </p:sp>
        <p:sp>
          <p:nvSpPr>
            <p:cNvPr id="19" name="Freeform 18"/>
            <p:cNvSpPr/>
            <p:nvPr/>
          </p:nvSpPr>
          <p:spPr>
            <a:xfrm>
              <a:off x="5113945" y="6096500"/>
              <a:ext cx="1719975" cy="871278"/>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chemeClr val="bg1"/>
                  </a:solidFill>
                </a:rPr>
                <a:t>Knowledge based mistakes</a:t>
              </a:r>
            </a:p>
          </p:txBody>
        </p:sp>
      </p:grpSp>
      <p:cxnSp>
        <p:nvCxnSpPr>
          <p:cNvPr id="17" name="Straight Arrow Connector 16"/>
          <p:cNvCxnSpPr>
            <a:stCxn id="8" idx="2"/>
            <a:endCxn id="20" idx="2"/>
          </p:cNvCxnSpPr>
          <p:nvPr/>
        </p:nvCxnSpPr>
        <p:spPr bwMode="auto">
          <a:xfrm flipV="1">
            <a:off x="1714998" y="2298503"/>
            <a:ext cx="142378" cy="64444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Straight Arrow Connector 21"/>
          <p:cNvCxnSpPr>
            <a:stCxn id="8" idx="6"/>
            <a:endCxn id="27" idx="0"/>
          </p:cNvCxnSpPr>
          <p:nvPr/>
        </p:nvCxnSpPr>
        <p:spPr bwMode="auto">
          <a:xfrm>
            <a:off x="1714998" y="4131081"/>
            <a:ext cx="142379" cy="86409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Straight Arrow Connector 22"/>
          <p:cNvCxnSpPr/>
          <p:nvPr/>
        </p:nvCxnSpPr>
        <p:spPr bwMode="auto">
          <a:xfrm flipV="1">
            <a:off x="5382090" y="1808820"/>
            <a:ext cx="648072" cy="2160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Straight Arrow Connector 23"/>
          <p:cNvCxnSpPr/>
          <p:nvPr/>
        </p:nvCxnSpPr>
        <p:spPr bwMode="auto">
          <a:xfrm>
            <a:off x="5382090" y="2132858"/>
            <a:ext cx="648072" cy="7020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Arrow Connector 25"/>
          <p:cNvCxnSpPr/>
          <p:nvPr/>
        </p:nvCxnSpPr>
        <p:spPr bwMode="auto">
          <a:xfrm>
            <a:off x="5382090" y="5265204"/>
            <a:ext cx="702078" cy="540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Rectangle 6"/>
          <p:cNvSpPr>
            <a:spLocks noChangeArrowheads="1"/>
          </p:cNvSpPr>
          <p:nvPr/>
        </p:nvSpPr>
        <p:spPr bwMode="auto">
          <a:xfrm>
            <a:off x="1143000" y="1700809"/>
            <a:ext cx="1428750" cy="597694"/>
          </a:xfrm>
          <a:prstGeom prst="rect">
            <a:avLst/>
          </a:prstGeom>
          <a:solidFill>
            <a:schemeClr val="accent2"/>
          </a:solidFill>
          <a:ln w="9525">
            <a:solidFill>
              <a:schemeClr val="tx1"/>
            </a:solidFill>
            <a:miter lim="800000"/>
            <a:headEnd/>
            <a:tailEnd/>
          </a:ln>
        </p:spPr>
        <p:txBody>
          <a:bodyPr wrap="none" anchor="ctr"/>
          <a:lstStyle/>
          <a:p>
            <a:pPr algn="ctr"/>
            <a:r>
              <a:rPr lang="en-GB" altLang="en-US" sz="1500" b="1" kern="0">
                <a:latin typeface="Arial" charset="0"/>
              </a:rPr>
              <a:t>Unintended</a:t>
            </a:r>
          </a:p>
          <a:p>
            <a:pPr algn="ctr"/>
            <a:r>
              <a:rPr lang="en-GB" altLang="en-US" sz="1500" b="1" kern="0">
                <a:latin typeface="Arial" charset="0"/>
              </a:rPr>
              <a:t>actions</a:t>
            </a:r>
          </a:p>
        </p:txBody>
      </p:sp>
      <p:sp>
        <p:nvSpPr>
          <p:cNvPr id="27" name="Rectangle 7"/>
          <p:cNvSpPr>
            <a:spLocks noChangeArrowheads="1"/>
          </p:cNvSpPr>
          <p:nvPr/>
        </p:nvSpPr>
        <p:spPr bwMode="auto">
          <a:xfrm>
            <a:off x="1143000" y="4995175"/>
            <a:ext cx="1428750" cy="597694"/>
          </a:xfrm>
          <a:prstGeom prst="rect">
            <a:avLst/>
          </a:prstGeom>
          <a:solidFill>
            <a:srgbClr val="FF9900"/>
          </a:solidFill>
          <a:ln w="9525">
            <a:solidFill>
              <a:schemeClr val="tx1"/>
            </a:solidFill>
            <a:miter lim="800000"/>
            <a:headEnd/>
            <a:tailEnd/>
          </a:ln>
        </p:spPr>
        <p:txBody>
          <a:bodyPr wrap="none" anchor="ctr"/>
          <a:lstStyle/>
          <a:p>
            <a:pPr algn="ctr"/>
            <a:r>
              <a:rPr lang="en-GB" altLang="en-US" sz="1500" b="1" kern="0">
                <a:solidFill>
                  <a:sysClr val="windowText" lastClr="000000"/>
                </a:solidFill>
                <a:latin typeface="Arial" charset="0"/>
              </a:rPr>
              <a:t>Intended</a:t>
            </a:r>
          </a:p>
          <a:p>
            <a:pPr algn="ctr"/>
            <a:r>
              <a:rPr lang="en-GB" altLang="en-US" sz="1500" b="1" kern="0">
                <a:solidFill>
                  <a:sysClr val="windowText" lastClr="000000"/>
                </a:solidFill>
                <a:latin typeface="Arial" charset="0"/>
              </a:rPr>
              <a:t>actions</a:t>
            </a:r>
          </a:p>
        </p:txBody>
      </p:sp>
      <p:cxnSp>
        <p:nvCxnSpPr>
          <p:cNvPr id="35" name="Straight Arrow Connector 34"/>
          <p:cNvCxnSpPr/>
          <p:nvPr/>
        </p:nvCxnSpPr>
        <p:spPr bwMode="auto">
          <a:xfrm flipV="1">
            <a:off x="5382090" y="4401108"/>
            <a:ext cx="648072" cy="75608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Arrow Connector 35"/>
          <p:cNvCxnSpPr/>
          <p:nvPr/>
        </p:nvCxnSpPr>
        <p:spPr bwMode="auto">
          <a:xfrm flipV="1">
            <a:off x="2573778" y="2024844"/>
            <a:ext cx="378042" cy="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Arrow Connector 36"/>
          <p:cNvCxnSpPr/>
          <p:nvPr/>
        </p:nvCxnSpPr>
        <p:spPr bwMode="auto">
          <a:xfrm flipV="1">
            <a:off x="2573778" y="5373216"/>
            <a:ext cx="378042" cy="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3" name="Rectangle 52"/>
          <p:cNvSpPr/>
          <p:nvPr/>
        </p:nvSpPr>
        <p:spPr bwMode="auto">
          <a:xfrm>
            <a:off x="3058753" y="4023069"/>
            <a:ext cx="5049180" cy="1842489"/>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
        <p:nvSpPr>
          <p:cNvPr id="54" name="Rectangle 53"/>
          <p:cNvSpPr/>
          <p:nvPr/>
        </p:nvSpPr>
        <p:spPr bwMode="auto">
          <a:xfrm>
            <a:off x="1197407" y="4237269"/>
            <a:ext cx="1862826" cy="1551924"/>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
        <p:nvSpPr>
          <p:cNvPr id="55" name="Rectangle 54"/>
          <p:cNvSpPr/>
          <p:nvPr/>
        </p:nvSpPr>
        <p:spPr bwMode="auto">
          <a:xfrm>
            <a:off x="1143000" y="1418887"/>
            <a:ext cx="6858000" cy="1512168"/>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
        <p:nvSpPr>
          <p:cNvPr id="56" name="Rectangle 55"/>
          <p:cNvSpPr/>
          <p:nvPr/>
        </p:nvSpPr>
        <p:spPr bwMode="auto">
          <a:xfrm>
            <a:off x="5922150" y="2942946"/>
            <a:ext cx="2078850" cy="270030"/>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
        <p:nvSpPr>
          <p:cNvPr id="30" name="TextBox 29"/>
          <p:cNvSpPr txBox="1"/>
          <p:nvPr/>
        </p:nvSpPr>
        <p:spPr>
          <a:xfrm>
            <a:off x="6570222" y="5769918"/>
            <a:ext cx="1430778" cy="253916"/>
          </a:xfrm>
          <a:prstGeom prst="rect">
            <a:avLst/>
          </a:prstGeom>
          <a:noFill/>
        </p:spPr>
        <p:txBody>
          <a:bodyPr wrap="square" rtlCol="0">
            <a:spAutoFit/>
          </a:bodyPr>
          <a:lstStyle/>
          <a:p>
            <a:r>
              <a:rPr lang="en-GB" sz="1050" i="1" kern="0">
                <a:solidFill>
                  <a:sysClr val="windowText" lastClr="000000"/>
                </a:solidFill>
              </a:rPr>
              <a:t>Adapted from Reason</a:t>
            </a:r>
          </a:p>
        </p:txBody>
      </p:sp>
      <p:sp>
        <p:nvSpPr>
          <p:cNvPr id="31" name="Rectangle 30"/>
          <p:cNvSpPr/>
          <p:nvPr/>
        </p:nvSpPr>
        <p:spPr bwMode="auto">
          <a:xfrm>
            <a:off x="3455341" y="4566754"/>
            <a:ext cx="3240360" cy="1134126"/>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
        <p:nvSpPr>
          <p:cNvPr id="41" name="TextBox 40"/>
          <p:cNvSpPr txBox="1"/>
          <p:nvPr/>
        </p:nvSpPr>
        <p:spPr>
          <a:xfrm>
            <a:off x="2519772" y="1783860"/>
            <a:ext cx="6053226" cy="1631216"/>
          </a:xfrm>
          <a:prstGeom prst="rect">
            <a:avLst/>
          </a:prstGeom>
          <a:solidFill>
            <a:srgbClr val="002060"/>
          </a:solidFill>
        </p:spPr>
        <p:txBody>
          <a:bodyPr wrap="square" rtlCol="0">
            <a:spAutoFit/>
          </a:bodyPr>
          <a:lstStyle/>
          <a:p>
            <a:r>
              <a:rPr lang="en-GB" sz="2000" b="1" kern="0">
                <a:solidFill>
                  <a:schemeClr val="bg1"/>
                </a:solidFill>
              </a:rPr>
              <a:t>Rule based mistake </a:t>
            </a:r>
            <a:r>
              <a:rPr lang="en-GB" sz="2000" kern="0">
                <a:solidFill>
                  <a:schemeClr val="bg1"/>
                </a:solidFill>
              </a:rPr>
              <a:t>- treatment plan based on incorrect diagnoses.</a:t>
            </a:r>
          </a:p>
          <a:p>
            <a:endParaRPr lang="en-GB" sz="2000" kern="0">
              <a:solidFill>
                <a:schemeClr val="bg1"/>
              </a:solidFill>
            </a:endParaRPr>
          </a:p>
          <a:p>
            <a:r>
              <a:rPr lang="en-GB" sz="2000" b="1" kern="0">
                <a:solidFill>
                  <a:schemeClr val="bg1"/>
                </a:solidFill>
              </a:rPr>
              <a:t>Knowledge based errors </a:t>
            </a:r>
            <a:r>
              <a:rPr lang="en-GB" sz="2000" kern="0">
                <a:solidFill>
                  <a:schemeClr val="bg1"/>
                </a:solidFill>
              </a:rPr>
              <a:t>- clinician is faced with an unfamiliar situation.</a:t>
            </a:r>
          </a:p>
        </p:txBody>
      </p:sp>
      <p:cxnSp>
        <p:nvCxnSpPr>
          <p:cNvPr id="43" name="Straight Arrow Connector 42"/>
          <p:cNvCxnSpPr/>
          <p:nvPr/>
        </p:nvCxnSpPr>
        <p:spPr bwMode="auto">
          <a:xfrm flipV="1">
            <a:off x="6624228" y="3506251"/>
            <a:ext cx="0" cy="57082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2" name="Oval 51"/>
          <p:cNvSpPr/>
          <p:nvPr/>
        </p:nvSpPr>
        <p:spPr bwMode="auto">
          <a:xfrm>
            <a:off x="8214866" y="5688909"/>
            <a:ext cx="216024" cy="162018"/>
          </a:xfrm>
          <a:prstGeom prst="ellips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
        <p:nvSpPr>
          <p:cNvPr id="39" name="Oval 38"/>
          <p:cNvSpPr/>
          <p:nvPr/>
        </p:nvSpPr>
        <p:spPr bwMode="auto">
          <a:xfrm>
            <a:off x="7710636" y="5703540"/>
            <a:ext cx="216024" cy="162018"/>
          </a:xfrm>
          <a:prstGeom prst="ellips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
        <p:nvSpPr>
          <p:cNvPr id="45" name="Rectangle 44"/>
          <p:cNvSpPr/>
          <p:nvPr/>
        </p:nvSpPr>
        <p:spPr bwMode="auto">
          <a:xfrm>
            <a:off x="1143000" y="4941168"/>
            <a:ext cx="1808820" cy="75608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
        <p:nvSpPr>
          <p:cNvPr id="42" name="TextBox 41"/>
          <p:cNvSpPr txBox="1"/>
          <p:nvPr/>
        </p:nvSpPr>
        <p:spPr>
          <a:xfrm>
            <a:off x="1304098" y="4317278"/>
            <a:ext cx="4644516" cy="1477328"/>
          </a:xfrm>
          <a:prstGeom prst="rect">
            <a:avLst/>
          </a:prstGeom>
          <a:solidFill>
            <a:schemeClr val="accent1">
              <a:alpha val="77000"/>
            </a:schemeClr>
          </a:solidFill>
        </p:spPr>
        <p:txBody>
          <a:bodyPr wrap="square" rtlCol="0">
            <a:spAutoFit/>
          </a:bodyPr>
          <a:lstStyle/>
          <a:p>
            <a:r>
              <a:rPr lang="en-GB" kern="0">
                <a:solidFill>
                  <a:sysClr val="windowText" lastClr="000000"/>
                </a:solidFill>
              </a:rPr>
              <a:t>Slips are observable</a:t>
            </a:r>
          </a:p>
          <a:p>
            <a:r>
              <a:rPr lang="en-GB" kern="0">
                <a:solidFill>
                  <a:sysClr val="windowText" lastClr="000000"/>
                </a:solidFill>
              </a:rPr>
              <a:t>Lapses are memory based and are thus not observable</a:t>
            </a:r>
          </a:p>
          <a:p>
            <a:endParaRPr lang="en-GB" kern="0">
              <a:solidFill>
                <a:sysClr val="windowText" lastClr="000000"/>
              </a:solidFill>
            </a:endParaRPr>
          </a:p>
          <a:p>
            <a:r>
              <a:rPr lang="en-GB" kern="0">
                <a:solidFill>
                  <a:sysClr val="windowText" lastClr="000000"/>
                </a:solidFill>
              </a:rPr>
              <a:t>What can we do to reduce these errors?</a:t>
            </a:r>
          </a:p>
        </p:txBody>
      </p:sp>
    </p:spTree>
    <p:extLst>
      <p:ext uri="{BB962C8B-B14F-4D97-AF65-F5344CB8AC3E}">
        <p14:creationId xmlns:p14="http://schemas.microsoft.com/office/powerpoint/2010/main" xmlns="" val="3991900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2"/>
                                        </p:tgtEl>
                                      </p:cBhvr>
                                    </p:animEffect>
                                    <p:set>
                                      <p:cBhvr>
                                        <p:cTn id="20" dur="1" fill="hold">
                                          <p:stCondLst>
                                            <p:cond delay="499"/>
                                          </p:stCondLst>
                                        </p:cTn>
                                        <p:tgtEl>
                                          <p:spTgt spid="42"/>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1" nodeType="afterEffect">
                                  <p:stCondLst>
                                    <p:cond delay="0"/>
                                  </p:stCondLst>
                                  <p:childTnLst>
                                    <p:animEffect transition="out" filter="fade">
                                      <p:cBhvr>
                                        <p:cTn id="23" dur="500"/>
                                        <p:tgtEl>
                                          <p:spTgt spid="39"/>
                                        </p:tgtEl>
                                      </p:cBhvr>
                                    </p:animEffect>
                                    <p:set>
                                      <p:cBhvr>
                                        <p:cTn id="24" dur="1" fill="hold">
                                          <p:stCondLst>
                                            <p:cond delay="499"/>
                                          </p:stCondLst>
                                        </p:cTn>
                                        <p:tgtEl>
                                          <p:spTgt spid="39"/>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xit" presetSubtype="0" fill="hold" grpId="0" nodeType="with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xit" presetSubtype="0" fill="hold" grpId="1" nodeType="withEffect">
                                  <p:stCondLst>
                                    <p:cond delay="0"/>
                                  </p:stCondLst>
                                  <p:childTnLst>
                                    <p:animEffect transition="out" filter="fade">
                                      <p:cBhvr>
                                        <p:cTn id="40" dur="500"/>
                                        <p:tgtEl>
                                          <p:spTgt spid="52"/>
                                        </p:tgtEl>
                                      </p:cBhvr>
                                    </p:animEffect>
                                    <p:set>
                                      <p:cBhvr>
                                        <p:cTn id="41" dur="1" fill="hold">
                                          <p:stCondLst>
                                            <p:cond delay="499"/>
                                          </p:stCondLst>
                                        </p:cTn>
                                        <p:tgtEl>
                                          <p:spTgt spid="52"/>
                                        </p:tgtEl>
                                        <p:attrNameLst>
                                          <p:attrName>style.visibility</p:attrName>
                                        </p:attrNameLst>
                                      </p:cBhvr>
                                      <p:to>
                                        <p:strVal val="hidden"/>
                                      </p:to>
                                    </p:set>
                                  </p:childTnLst>
                                </p:cTn>
                              </p:par>
                            </p:childTnLst>
                          </p:cTn>
                        </p:par>
                        <p:par>
                          <p:cTn id="42" fill="hold">
                            <p:stCondLst>
                              <p:cond delay="2000"/>
                            </p:stCondLst>
                            <p:childTnLst>
                              <p:par>
                                <p:cTn id="43" presetID="10" presetClass="exit" presetSubtype="0" fill="hold" grpId="0" nodeType="afterEffect">
                                  <p:stCondLst>
                                    <p:cond delay="0"/>
                                  </p:stCondLst>
                                  <p:childTnLst>
                                    <p:animEffect transition="out" filter="fade">
                                      <p:cBhvr>
                                        <p:cTn id="44" dur="500"/>
                                        <p:tgtEl>
                                          <p:spTgt spid="45"/>
                                        </p:tgtEl>
                                      </p:cBhvr>
                                    </p:animEffect>
                                    <p:set>
                                      <p:cBhvr>
                                        <p:cTn id="45" dur="1" fill="hold">
                                          <p:stCondLst>
                                            <p:cond delay="499"/>
                                          </p:stCondLst>
                                        </p:cTn>
                                        <p:tgtEl>
                                          <p:spTgt spid="45"/>
                                        </p:tgtEl>
                                        <p:attrNameLst>
                                          <p:attrName>style.visibility</p:attrName>
                                        </p:attrNameLst>
                                      </p:cBhvr>
                                      <p:to>
                                        <p:strVal val="hidden"/>
                                      </p:to>
                                    </p:set>
                                  </p:childTnLst>
                                </p:cTn>
                              </p:par>
                            </p:childTnLst>
                          </p:cTn>
                        </p:par>
                        <p:par>
                          <p:cTn id="46" fill="hold">
                            <p:stCondLst>
                              <p:cond delay="2500"/>
                            </p:stCondLst>
                            <p:childTnLst>
                              <p:par>
                                <p:cTn id="47" presetID="10" presetClass="exit" presetSubtype="0" fill="hold" grpId="0" nodeType="afterEffect">
                                  <p:stCondLst>
                                    <p:cond delay="0"/>
                                  </p:stCondLst>
                                  <p:childTnLst>
                                    <p:animEffect transition="out" filter="fade">
                                      <p:cBhvr>
                                        <p:cTn id="48" dur="500"/>
                                        <p:tgtEl>
                                          <p:spTgt spid="53"/>
                                        </p:tgtEl>
                                      </p:cBhvr>
                                    </p:animEffect>
                                    <p:set>
                                      <p:cBhvr>
                                        <p:cTn id="49" dur="1" fill="hold">
                                          <p:stCondLst>
                                            <p:cond delay="499"/>
                                          </p:stCondLst>
                                        </p:cTn>
                                        <p:tgtEl>
                                          <p:spTgt spid="53"/>
                                        </p:tgtEl>
                                        <p:attrNameLst>
                                          <p:attrName>style.visibility</p:attrName>
                                        </p:attrNameLst>
                                      </p:cBhvr>
                                      <p:to>
                                        <p:strVal val="hidden"/>
                                      </p:to>
                                    </p:set>
                                  </p:childTnLst>
                                </p:cTn>
                              </p:par>
                            </p:childTnLst>
                          </p:cTn>
                        </p:par>
                        <p:par>
                          <p:cTn id="50" fill="hold">
                            <p:stCondLst>
                              <p:cond delay="3000"/>
                            </p:stCondLst>
                            <p:childTnLst>
                              <p:par>
                                <p:cTn id="51" presetID="10" presetClass="entr" presetSubtype="0" fill="hold" grpId="2"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xit" presetSubtype="0" fill="hold" grpId="3" nodeType="withEffect">
                                  <p:stCondLst>
                                    <p:cond delay="0"/>
                                  </p:stCondLst>
                                  <p:childTnLst>
                                    <p:animEffect transition="out" filter="fade">
                                      <p:cBhvr>
                                        <p:cTn id="62" dur="500"/>
                                        <p:tgtEl>
                                          <p:spTgt spid="52"/>
                                        </p:tgtEl>
                                      </p:cBhvr>
                                    </p:animEffect>
                                    <p:set>
                                      <p:cBhvr>
                                        <p:cTn id="63" dur="1" fill="hold">
                                          <p:stCondLst>
                                            <p:cond delay="499"/>
                                          </p:stCondLst>
                                        </p:cTn>
                                        <p:tgtEl>
                                          <p:spTgt spid="52"/>
                                        </p:tgtEl>
                                        <p:attrNameLst>
                                          <p:attrName>style.visibility</p:attrName>
                                        </p:attrNameLst>
                                      </p:cBhvr>
                                      <p:to>
                                        <p:strVal val="hidden"/>
                                      </p:to>
                                    </p:set>
                                  </p:childTnLst>
                                </p:cTn>
                              </p:par>
                            </p:childTnLst>
                          </p:cTn>
                        </p:par>
                        <p:par>
                          <p:cTn id="64" fill="hold">
                            <p:stCondLst>
                              <p:cond delay="4000"/>
                            </p:stCondLst>
                            <p:childTnLst>
                              <p:par>
                                <p:cTn id="65" presetID="10" presetClass="entr" presetSubtype="0" fill="hold" grpId="2"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xit" presetSubtype="0" fill="hold" grpId="3" nodeType="withEffect">
                                  <p:stCondLst>
                                    <p:cond delay="0"/>
                                  </p:stCondLst>
                                  <p:childTnLst>
                                    <p:animEffect transition="out" filter="fade">
                                      <p:cBhvr>
                                        <p:cTn id="69" dur="500"/>
                                        <p:tgtEl>
                                          <p:spTgt spid="39"/>
                                        </p:tgtEl>
                                      </p:cBhvr>
                                    </p:animEffect>
                                    <p:set>
                                      <p:cBhvr>
                                        <p:cTn id="70"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5" grpId="1" animBg="1"/>
      <p:bldP spid="31" grpId="0" animBg="1"/>
      <p:bldP spid="41" grpId="0" animBg="1"/>
      <p:bldP spid="52" grpId="0" animBg="1"/>
      <p:bldP spid="52" grpId="1" animBg="1"/>
      <p:bldP spid="52" grpId="2" animBg="1"/>
      <p:bldP spid="52" grpId="3" animBg="1"/>
      <p:bldP spid="39" grpId="0" animBg="1"/>
      <p:bldP spid="39" grpId="1" animBg="1"/>
      <p:bldP spid="39" grpId="2" animBg="1"/>
      <p:bldP spid="39" grpId="3" animBg="1"/>
      <p:bldP spid="45" grpId="0" animBg="1"/>
      <p:bldP spid="42" grpId="0" animBg="1"/>
      <p:bldP spid="4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83" y="514019"/>
            <a:ext cx="5200650" cy="857250"/>
          </a:xfrm>
        </p:spPr>
        <p:txBody>
          <a:bodyPr>
            <a:normAutofit/>
          </a:bodyPr>
          <a:lstStyle/>
          <a:p>
            <a:r>
              <a:rPr lang="en-GB" sz="3200">
                <a:latin typeface="+mn-lt"/>
              </a:rPr>
              <a:t>Types of Error</a:t>
            </a:r>
          </a:p>
        </p:txBody>
      </p:sp>
      <p:grpSp>
        <p:nvGrpSpPr>
          <p:cNvPr id="3" name="Group 6"/>
          <p:cNvGrpSpPr/>
          <p:nvPr/>
        </p:nvGrpSpPr>
        <p:grpSpPr>
          <a:xfrm>
            <a:off x="1143000" y="1430781"/>
            <a:ext cx="6858000" cy="4391153"/>
            <a:chOff x="680229" y="1424623"/>
            <a:chExt cx="6153691" cy="5755513"/>
          </a:xfrm>
        </p:grpSpPr>
        <p:sp>
          <p:nvSpPr>
            <p:cNvPr id="8" name="Freeform 7"/>
            <p:cNvSpPr/>
            <p:nvPr/>
          </p:nvSpPr>
          <p:spPr>
            <a:xfrm>
              <a:off x="680229" y="3406631"/>
              <a:ext cx="1026506" cy="1557292"/>
            </a:xfrm>
            <a:custGeom>
              <a:avLst/>
              <a:gdLst>
                <a:gd name="connsiteX0" fmla="*/ 0 w 1026506"/>
                <a:gd name="connsiteY0" fmla="*/ 503891 h 1007781"/>
                <a:gd name="connsiteX1" fmla="*/ 153685 w 1026506"/>
                <a:gd name="connsiteY1" fmla="*/ 144322 h 1007781"/>
                <a:gd name="connsiteX2" fmla="*/ 513254 w 1026506"/>
                <a:gd name="connsiteY2" fmla="*/ 1 h 1007781"/>
                <a:gd name="connsiteX3" fmla="*/ 872823 w 1026506"/>
                <a:gd name="connsiteY3" fmla="*/ 144323 h 1007781"/>
                <a:gd name="connsiteX4" fmla="*/ 1026506 w 1026506"/>
                <a:gd name="connsiteY4" fmla="*/ 503892 h 1007781"/>
                <a:gd name="connsiteX5" fmla="*/ 872822 w 1026506"/>
                <a:gd name="connsiteY5" fmla="*/ 863461 h 1007781"/>
                <a:gd name="connsiteX6" fmla="*/ 513253 w 1026506"/>
                <a:gd name="connsiteY6" fmla="*/ 1007783 h 1007781"/>
                <a:gd name="connsiteX7" fmla="*/ 153684 w 1026506"/>
                <a:gd name="connsiteY7" fmla="*/ 863461 h 1007781"/>
                <a:gd name="connsiteX8" fmla="*/ 0 w 1026506"/>
                <a:gd name="connsiteY8" fmla="*/ 503892 h 1007781"/>
                <a:gd name="connsiteX9" fmla="*/ 0 w 1026506"/>
                <a:gd name="connsiteY9" fmla="*/ 503891 h 10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506" h="1007781">
                  <a:moveTo>
                    <a:pt x="0" y="503891"/>
                  </a:moveTo>
                  <a:cubicBezTo>
                    <a:pt x="0" y="368643"/>
                    <a:pt x="55380" y="239073"/>
                    <a:pt x="153685" y="144322"/>
                  </a:cubicBezTo>
                  <a:cubicBezTo>
                    <a:pt x="249653" y="51823"/>
                    <a:pt x="378767" y="0"/>
                    <a:pt x="513254" y="1"/>
                  </a:cubicBezTo>
                  <a:cubicBezTo>
                    <a:pt x="647741" y="1"/>
                    <a:pt x="776855" y="51825"/>
                    <a:pt x="872823" y="144323"/>
                  </a:cubicBezTo>
                  <a:cubicBezTo>
                    <a:pt x="971127" y="239074"/>
                    <a:pt x="1026507" y="368644"/>
                    <a:pt x="1026506" y="503892"/>
                  </a:cubicBezTo>
                  <a:cubicBezTo>
                    <a:pt x="1026506" y="639140"/>
                    <a:pt x="971126" y="768711"/>
                    <a:pt x="872822" y="863461"/>
                  </a:cubicBezTo>
                  <a:cubicBezTo>
                    <a:pt x="776854" y="955960"/>
                    <a:pt x="647740" y="1007783"/>
                    <a:pt x="513253" y="1007783"/>
                  </a:cubicBezTo>
                  <a:cubicBezTo>
                    <a:pt x="378766" y="1007783"/>
                    <a:pt x="249652" y="955960"/>
                    <a:pt x="153684" y="863461"/>
                  </a:cubicBezTo>
                  <a:cubicBezTo>
                    <a:pt x="55380" y="768710"/>
                    <a:pt x="0" y="639140"/>
                    <a:pt x="0" y="503892"/>
                  </a:cubicBezTo>
                  <a:lnTo>
                    <a:pt x="0" y="503891"/>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76" tIns="122120" rIns="124176" bIns="122120" numCol="1" spcCol="1270" anchor="ctr" anchorCtr="0">
              <a:noAutofit/>
            </a:bodyPr>
            <a:lstStyle/>
            <a:p>
              <a:pPr algn="ctr" defTabSz="800100">
                <a:lnSpc>
                  <a:spcPct val="90000"/>
                </a:lnSpc>
                <a:spcBef>
                  <a:spcPct val="0"/>
                </a:spcBef>
                <a:spcAft>
                  <a:spcPct val="35000"/>
                </a:spcAft>
              </a:pPr>
              <a:r>
                <a:rPr lang="en-GB">
                  <a:solidFill>
                    <a:sysClr val="windowText" lastClr="000000"/>
                  </a:solidFill>
                </a:rPr>
                <a:t>Error</a:t>
              </a:r>
            </a:p>
          </p:txBody>
        </p:sp>
        <p:sp>
          <p:nvSpPr>
            <p:cNvPr id="10" name="Freeform 9"/>
            <p:cNvSpPr/>
            <p:nvPr/>
          </p:nvSpPr>
          <p:spPr>
            <a:xfrm>
              <a:off x="2303285" y="1636981"/>
              <a:ext cx="2167272" cy="1083636"/>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chemeClr val="tx1"/>
                  </a:solidFill>
                </a:rPr>
                <a:t>Skill based slips and lapses</a:t>
              </a:r>
            </a:p>
          </p:txBody>
        </p:sp>
        <p:sp>
          <p:nvSpPr>
            <p:cNvPr id="12" name="Freeform 11"/>
            <p:cNvSpPr/>
            <p:nvPr/>
          </p:nvSpPr>
          <p:spPr>
            <a:xfrm>
              <a:off x="5065485" y="1424623"/>
              <a:ext cx="1768435" cy="920218"/>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rgbClr val="CF35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ysClr val="windowText" lastClr="000000"/>
                  </a:solidFill>
                </a:rPr>
                <a:t>Attentional slips of action</a:t>
              </a:r>
            </a:p>
          </p:txBody>
        </p:sp>
        <p:sp>
          <p:nvSpPr>
            <p:cNvPr id="14" name="Freeform 13"/>
            <p:cNvSpPr/>
            <p:nvPr/>
          </p:nvSpPr>
          <p:spPr>
            <a:xfrm>
              <a:off x="5065485" y="2698770"/>
              <a:ext cx="1768435" cy="871278"/>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rgbClr val="CF35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ysClr val="windowText" lastClr="000000"/>
                  </a:solidFill>
                </a:rPr>
                <a:t>Lapses of memory</a:t>
              </a:r>
            </a:p>
          </p:txBody>
        </p:sp>
        <p:sp>
          <p:nvSpPr>
            <p:cNvPr id="16" name="Freeform 15"/>
            <p:cNvSpPr/>
            <p:nvPr/>
          </p:nvSpPr>
          <p:spPr>
            <a:xfrm>
              <a:off x="2303285" y="6096500"/>
              <a:ext cx="2167272" cy="1083636"/>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chemeClr val="tx1"/>
                  </a:solidFill>
                </a:rPr>
                <a:t>Mistakes</a:t>
              </a:r>
            </a:p>
          </p:txBody>
        </p:sp>
        <p:sp>
          <p:nvSpPr>
            <p:cNvPr id="18" name="Freeform 17"/>
            <p:cNvSpPr/>
            <p:nvPr/>
          </p:nvSpPr>
          <p:spPr>
            <a:xfrm>
              <a:off x="5065485" y="4822352"/>
              <a:ext cx="1768435" cy="871278"/>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chemeClr val="bg1"/>
                  </a:solidFill>
                </a:rPr>
                <a:t>Rule-based mistakes</a:t>
              </a:r>
            </a:p>
          </p:txBody>
        </p:sp>
        <p:sp>
          <p:nvSpPr>
            <p:cNvPr id="19" name="Freeform 18"/>
            <p:cNvSpPr/>
            <p:nvPr/>
          </p:nvSpPr>
          <p:spPr>
            <a:xfrm>
              <a:off x="5113945" y="6096500"/>
              <a:ext cx="1719975" cy="871278"/>
            </a:xfrm>
            <a:custGeom>
              <a:avLst/>
              <a:gdLst>
                <a:gd name="connsiteX0" fmla="*/ 0 w 2167272"/>
                <a:gd name="connsiteY0" fmla="*/ 108364 h 1083636"/>
                <a:gd name="connsiteX1" fmla="*/ 31739 w 2167272"/>
                <a:gd name="connsiteY1" fmla="*/ 31739 h 1083636"/>
                <a:gd name="connsiteX2" fmla="*/ 108364 w 2167272"/>
                <a:gd name="connsiteY2" fmla="*/ 0 h 1083636"/>
                <a:gd name="connsiteX3" fmla="*/ 2058908 w 2167272"/>
                <a:gd name="connsiteY3" fmla="*/ 0 h 1083636"/>
                <a:gd name="connsiteX4" fmla="*/ 2135533 w 2167272"/>
                <a:gd name="connsiteY4" fmla="*/ 31739 h 1083636"/>
                <a:gd name="connsiteX5" fmla="*/ 2167272 w 2167272"/>
                <a:gd name="connsiteY5" fmla="*/ 108364 h 1083636"/>
                <a:gd name="connsiteX6" fmla="*/ 2167272 w 2167272"/>
                <a:gd name="connsiteY6" fmla="*/ 975272 h 1083636"/>
                <a:gd name="connsiteX7" fmla="*/ 2135533 w 2167272"/>
                <a:gd name="connsiteY7" fmla="*/ 1051897 h 1083636"/>
                <a:gd name="connsiteX8" fmla="*/ 2058908 w 2167272"/>
                <a:gd name="connsiteY8" fmla="*/ 1083636 h 1083636"/>
                <a:gd name="connsiteX9" fmla="*/ 108364 w 2167272"/>
                <a:gd name="connsiteY9" fmla="*/ 1083636 h 1083636"/>
                <a:gd name="connsiteX10" fmla="*/ 31739 w 2167272"/>
                <a:gd name="connsiteY10" fmla="*/ 1051897 h 1083636"/>
                <a:gd name="connsiteX11" fmla="*/ 0 w 2167272"/>
                <a:gd name="connsiteY11" fmla="*/ 975272 h 1083636"/>
                <a:gd name="connsiteX12" fmla="*/ 0 w 2167272"/>
                <a:gd name="connsiteY12" fmla="*/ 108364 h 10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72" h="1083636">
                  <a:moveTo>
                    <a:pt x="0" y="108364"/>
                  </a:moveTo>
                  <a:cubicBezTo>
                    <a:pt x="0" y="79624"/>
                    <a:pt x="11417" y="52061"/>
                    <a:pt x="31739" y="31739"/>
                  </a:cubicBezTo>
                  <a:cubicBezTo>
                    <a:pt x="52061" y="11417"/>
                    <a:pt x="79624" y="0"/>
                    <a:pt x="108364" y="0"/>
                  </a:cubicBezTo>
                  <a:lnTo>
                    <a:pt x="2058908" y="0"/>
                  </a:lnTo>
                  <a:cubicBezTo>
                    <a:pt x="2087648" y="0"/>
                    <a:pt x="2115211" y="11417"/>
                    <a:pt x="2135533" y="31739"/>
                  </a:cubicBezTo>
                  <a:cubicBezTo>
                    <a:pt x="2155855" y="52061"/>
                    <a:pt x="2167272" y="79624"/>
                    <a:pt x="2167272" y="108364"/>
                  </a:cubicBezTo>
                  <a:lnTo>
                    <a:pt x="2167272" y="975272"/>
                  </a:lnTo>
                  <a:cubicBezTo>
                    <a:pt x="2167272" y="1004012"/>
                    <a:pt x="2155855" y="1031575"/>
                    <a:pt x="2135533" y="1051897"/>
                  </a:cubicBezTo>
                  <a:cubicBezTo>
                    <a:pt x="2115211" y="1072219"/>
                    <a:pt x="2087648" y="1083636"/>
                    <a:pt x="2058908" y="1083636"/>
                  </a:cubicBezTo>
                  <a:lnTo>
                    <a:pt x="108364" y="1083636"/>
                  </a:lnTo>
                  <a:cubicBezTo>
                    <a:pt x="79624" y="1083636"/>
                    <a:pt x="52061" y="1072219"/>
                    <a:pt x="31739" y="1051897"/>
                  </a:cubicBezTo>
                  <a:cubicBezTo>
                    <a:pt x="11417" y="1031575"/>
                    <a:pt x="0" y="1004012"/>
                    <a:pt x="0" y="975272"/>
                  </a:cubicBezTo>
                  <a:lnTo>
                    <a:pt x="0" y="108364"/>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34" tIns="35234" rIns="35234" bIns="35234" numCol="1" spcCol="1270" anchor="ctr" anchorCtr="0">
              <a:noAutofit/>
            </a:bodyPr>
            <a:lstStyle/>
            <a:p>
              <a:pPr algn="ctr" defTabSz="800100">
                <a:lnSpc>
                  <a:spcPct val="90000"/>
                </a:lnSpc>
                <a:spcBef>
                  <a:spcPct val="0"/>
                </a:spcBef>
                <a:spcAft>
                  <a:spcPct val="35000"/>
                </a:spcAft>
              </a:pPr>
              <a:r>
                <a:rPr lang="en-GB">
                  <a:solidFill>
                    <a:schemeClr val="bg1"/>
                  </a:solidFill>
                </a:rPr>
                <a:t>Knowledge based mistakes</a:t>
              </a:r>
            </a:p>
          </p:txBody>
        </p:sp>
      </p:grpSp>
      <p:cxnSp>
        <p:nvCxnSpPr>
          <p:cNvPr id="17" name="Straight Arrow Connector 16"/>
          <p:cNvCxnSpPr>
            <a:stCxn id="8" idx="2"/>
            <a:endCxn id="20" idx="2"/>
          </p:cNvCxnSpPr>
          <p:nvPr/>
        </p:nvCxnSpPr>
        <p:spPr bwMode="auto">
          <a:xfrm flipV="1">
            <a:off x="1714998" y="2298503"/>
            <a:ext cx="142378" cy="64444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Straight Arrow Connector 21"/>
          <p:cNvCxnSpPr>
            <a:stCxn id="8" idx="6"/>
            <a:endCxn id="27" idx="0"/>
          </p:cNvCxnSpPr>
          <p:nvPr/>
        </p:nvCxnSpPr>
        <p:spPr bwMode="auto">
          <a:xfrm>
            <a:off x="1714998" y="4131081"/>
            <a:ext cx="142379" cy="86409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Straight Arrow Connector 22"/>
          <p:cNvCxnSpPr/>
          <p:nvPr/>
        </p:nvCxnSpPr>
        <p:spPr bwMode="auto">
          <a:xfrm flipV="1">
            <a:off x="5382090" y="1808820"/>
            <a:ext cx="648072" cy="2160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Straight Arrow Connector 23"/>
          <p:cNvCxnSpPr/>
          <p:nvPr/>
        </p:nvCxnSpPr>
        <p:spPr bwMode="auto">
          <a:xfrm>
            <a:off x="5382090" y="2132858"/>
            <a:ext cx="648072" cy="7020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Arrow Connector 25"/>
          <p:cNvCxnSpPr/>
          <p:nvPr/>
        </p:nvCxnSpPr>
        <p:spPr bwMode="auto">
          <a:xfrm>
            <a:off x="5382090" y="5265204"/>
            <a:ext cx="702078" cy="540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Rectangle 6"/>
          <p:cNvSpPr>
            <a:spLocks noChangeArrowheads="1"/>
          </p:cNvSpPr>
          <p:nvPr/>
        </p:nvSpPr>
        <p:spPr bwMode="auto">
          <a:xfrm>
            <a:off x="1143000" y="1700809"/>
            <a:ext cx="1428750" cy="597694"/>
          </a:xfrm>
          <a:prstGeom prst="rect">
            <a:avLst/>
          </a:prstGeom>
          <a:solidFill>
            <a:schemeClr val="accent2"/>
          </a:solidFill>
          <a:ln w="9525">
            <a:solidFill>
              <a:schemeClr val="tx1"/>
            </a:solidFill>
            <a:miter lim="800000"/>
            <a:headEnd/>
            <a:tailEnd/>
          </a:ln>
        </p:spPr>
        <p:txBody>
          <a:bodyPr wrap="none" anchor="ctr"/>
          <a:lstStyle/>
          <a:p>
            <a:pPr algn="ctr"/>
            <a:r>
              <a:rPr lang="en-GB" altLang="en-US" sz="1500" b="1" kern="0">
                <a:latin typeface="Arial" charset="0"/>
              </a:rPr>
              <a:t>Unintended</a:t>
            </a:r>
          </a:p>
          <a:p>
            <a:pPr algn="ctr"/>
            <a:r>
              <a:rPr lang="en-GB" altLang="en-US" sz="1500" b="1" kern="0">
                <a:latin typeface="Arial" charset="0"/>
              </a:rPr>
              <a:t>actions</a:t>
            </a:r>
          </a:p>
        </p:txBody>
      </p:sp>
      <p:sp>
        <p:nvSpPr>
          <p:cNvPr id="27" name="Rectangle 7"/>
          <p:cNvSpPr>
            <a:spLocks noChangeArrowheads="1"/>
          </p:cNvSpPr>
          <p:nvPr/>
        </p:nvSpPr>
        <p:spPr bwMode="auto">
          <a:xfrm>
            <a:off x="1143000" y="4995175"/>
            <a:ext cx="1428750" cy="597694"/>
          </a:xfrm>
          <a:prstGeom prst="rect">
            <a:avLst/>
          </a:prstGeom>
          <a:solidFill>
            <a:srgbClr val="FF9900"/>
          </a:solidFill>
          <a:ln w="9525">
            <a:solidFill>
              <a:schemeClr val="tx1"/>
            </a:solidFill>
            <a:miter lim="800000"/>
            <a:headEnd/>
            <a:tailEnd/>
          </a:ln>
        </p:spPr>
        <p:txBody>
          <a:bodyPr wrap="none" anchor="ctr"/>
          <a:lstStyle/>
          <a:p>
            <a:pPr algn="ctr"/>
            <a:r>
              <a:rPr lang="en-GB" altLang="en-US" sz="1500" b="1" kern="0">
                <a:solidFill>
                  <a:sysClr val="windowText" lastClr="000000"/>
                </a:solidFill>
                <a:latin typeface="Arial" charset="0"/>
              </a:rPr>
              <a:t>Intended</a:t>
            </a:r>
          </a:p>
          <a:p>
            <a:pPr algn="ctr"/>
            <a:r>
              <a:rPr lang="en-GB" altLang="en-US" sz="1500" b="1" kern="0">
                <a:solidFill>
                  <a:sysClr val="windowText" lastClr="000000"/>
                </a:solidFill>
                <a:latin typeface="Arial" charset="0"/>
              </a:rPr>
              <a:t>actions</a:t>
            </a:r>
          </a:p>
        </p:txBody>
      </p:sp>
      <p:cxnSp>
        <p:nvCxnSpPr>
          <p:cNvPr id="35" name="Straight Arrow Connector 34"/>
          <p:cNvCxnSpPr/>
          <p:nvPr/>
        </p:nvCxnSpPr>
        <p:spPr bwMode="auto">
          <a:xfrm flipV="1">
            <a:off x="5382090" y="4401108"/>
            <a:ext cx="648072" cy="75608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Arrow Connector 35"/>
          <p:cNvCxnSpPr/>
          <p:nvPr/>
        </p:nvCxnSpPr>
        <p:spPr bwMode="auto">
          <a:xfrm flipV="1">
            <a:off x="2573778" y="2024844"/>
            <a:ext cx="378042" cy="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Arrow Connector 36"/>
          <p:cNvCxnSpPr/>
          <p:nvPr/>
        </p:nvCxnSpPr>
        <p:spPr bwMode="auto">
          <a:xfrm flipV="1">
            <a:off x="2573778" y="5373216"/>
            <a:ext cx="378042" cy="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 name="TextBox 29"/>
          <p:cNvSpPr txBox="1"/>
          <p:nvPr/>
        </p:nvSpPr>
        <p:spPr>
          <a:xfrm>
            <a:off x="6570222" y="5769918"/>
            <a:ext cx="1430778" cy="253916"/>
          </a:xfrm>
          <a:prstGeom prst="rect">
            <a:avLst/>
          </a:prstGeom>
          <a:noFill/>
        </p:spPr>
        <p:txBody>
          <a:bodyPr wrap="square" rtlCol="0">
            <a:spAutoFit/>
          </a:bodyPr>
          <a:lstStyle/>
          <a:p>
            <a:r>
              <a:rPr lang="en-GB" sz="1050" i="1" kern="0">
                <a:solidFill>
                  <a:schemeClr val="bg1"/>
                </a:solidFill>
              </a:rPr>
              <a:t>Adapted from Reason</a:t>
            </a:r>
          </a:p>
        </p:txBody>
      </p:sp>
    </p:spTree>
    <p:extLst>
      <p:ext uri="{BB962C8B-B14F-4D97-AF65-F5344CB8AC3E}">
        <p14:creationId xmlns:p14="http://schemas.microsoft.com/office/powerpoint/2010/main" xmlns="" val="3251128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45" y="669100"/>
            <a:ext cx="7886700" cy="545552"/>
          </a:xfrm>
        </p:spPr>
        <p:txBody>
          <a:bodyPr/>
          <a:lstStyle/>
          <a:p>
            <a:r>
              <a:rPr lang="en-GB" sz="3200">
                <a:latin typeface="+mn-lt"/>
              </a:rPr>
              <a:t>Near Miss</a:t>
            </a:r>
          </a:p>
        </p:txBody>
      </p:sp>
      <p:pic>
        <p:nvPicPr>
          <p:cNvPr id="7" name="Content Placeholder 6"/>
          <p:cNvPicPr>
            <a:picLocks noGrp="1" noChangeAspect="1"/>
          </p:cNvPicPr>
          <p:nvPr>
            <p:ph sz="half" idx="1"/>
          </p:nvPr>
        </p:nvPicPr>
        <p:blipFill>
          <a:blip r:embed="rId3"/>
          <a:stretch>
            <a:fillRect/>
          </a:stretch>
        </p:blipFill>
        <p:spPr>
          <a:xfrm>
            <a:off x="242476" y="2622043"/>
            <a:ext cx="3044605" cy="2167759"/>
          </a:xfrm>
        </p:spPr>
      </p:pic>
      <p:sp>
        <p:nvSpPr>
          <p:cNvPr id="6" name="Content Placeholder 5"/>
          <p:cNvSpPr>
            <a:spLocks noGrp="1"/>
          </p:cNvSpPr>
          <p:nvPr>
            <p:ph sz="half" idx="2"/>
          </p:nvPr>
        </p:nvSpPr>
        <p:spPr>
          <a:xfrm>
            <a:off x="3638349" y="1674796"/>
            <a:ext cx="5048453" cy="4694473"/>
          </a:xfrm>
        </p:spPr>
        <p:txBody>
          <a:bodyPr>
            <a:normAutofit fontScale="85000" lnSpcReduction="20000"/>
          </a:bodyPr>
          <a:lstStyle/>
          <a:p>
            <a:pPr marL="0" indent="0" algn="just">
              <a:buNone/>
            </a:pPr>
            <a:r>
              <a:rPr lang="en-GB"/>
              <a:t>A situation in which an event or omission, or a sequence of events or omissions, arising during clinical care fails to develop further, whether or not as the result of compensating action, thus preventing injury to a patient</a:t>
            </a:r>
          </a:p>
          <a:p>
            <a:pPr marL="0" indent="0" algn="r">
              <a:buNone/>
            </a:pPr>
            <a:r>
              <a:rPr lang="en-GB" sz="1100" i="1"/>
              <a:t>Software &amp; Legal, 2016</a:t>
            </a:r>
          </a:p>
          <a:p>
            <a:pPr marL="0" indent="0" algn="r">
              <a:buNone/>
            </a:pPr>
            <a:endParaRPr lang="en-GB" sz="1350" i="1"/>
          </a:p>
          <a:p>
            <a:pPr marL="0" indent="0" algn="just">
              <a:buNone/>
            </a:pPr>
            <a:endParaRPr lang="en-GB" i="1"/>
          </a:p>
          <a:p>
            <a:pPr marL="0" indent="0" algn="just">
              <a:buNone/>
            </a:pPr>
            <a:r>
              <a:rPr lang="en-GB" i="1"/>
              <a:t>“We must pay attention to those weak signals in our system, those </a:t>
            </a:r>
            <a:r>
              <a:rPr lang="en-GB" b="1" i="1"/>
              <a:t>near misses </a:t>
            </a:r>
            <a:r>
              <a:rPr lang="en-GB" i="1"/>
              <a:t>are all opportunities for learning”</a:t>
            </a:r>
          </a:p>
          <a:p>
            <a:pPr marL="0" indent="0" algn="r">
              <a:buNone/>
            </a:pPr>
            <a:r>
              <a:rPr lang="en-GB" sz="1125" i="1"/>
              <a:t>Professor Sir Liam Donaldson,</a:t>
            </a:r>
          </a:p>
          <a:p>
            <a:pPr marL="0" indent="0" algn="r">
              <a:buNone/>
            </a:pPr>
            <a:r>
              <a:rPr lang="en-GB" sz="1125" i="1"/>
              <a:t>WHO Envoy for Patient Safety</a:t>
            </a:r>
          </a:p>
          <a:p>
            <a:pPr marL="0" indent="0" algn="r">
              <a:buNone/>
            </a:pPr>
            <a:r>
              <a:rPr lang="en-GB" sz="1125" i="1"/>
              <a:t>CHFG Spring Conference 2014</a:t>
            </a:r>
          </a:p>
          <a:p>
            <a:endParaRPr lang="en-GB"/>
          </a:p>
        </p:txBody>
      </p:sp>
      <p:pic>
        <p:nvPicPr>
          <p:cNvPr id="11" name="Picture 2" descr="close call vintage s near miss vintage transportation almost hit by a train"/>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40714" y="2622043"/>
            <a:ext cx="3046367" cy="21682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40714" y="2621569"/>
            <a:ext cx="3044605" cy="2167759"/>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xmlns="" val="2032448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9505"/>
            <a:ext cx="7886700" cy="545552"/>
          </a:xfrm>
        </p:spPr>
        <p:txBody>
          <a:bodyPr>
            <a:normAutofit/>
          </a:bodyPr>
          <a:lstStyle/>
          <a:p>
            <a:r>
              <a:rPr lang="en-GB" sz="3200">
                <a:latin typeface="+mn-lt"/>
              </a:rPr>
              <a:t>Violation</a:t>
            </a:r>
          </a:p>
        </p:txBody>
      </p:sp>
      <p:sp>
        <p:nvSpPr>
          <p:cNvPr id="3" name="Content Placeholder 2"/>
          <p:cNvSpPr>
            <a:spLocks noGrp="1"/>
          </p:cNvSpPr>
          <p:nvPr>
            <p:ph idx="1"/>
          </p:nvPr>
        </p:nvSpPr>
        <p:spPr>
          <a:xfrm>
            <a:off x="628650" y="1694254"/>
            <a:ext cx="7886700" cy="4712851"/>
          </a:xfrm>
        </p:spPr>
        <p:txBody>
          <a:bodyPr>
            <a:noAutofit/>
          </a:bodyPr>
          <a:lstStyle/>
          <a:p>
            <a:pPr marL="0" indent="0">
              <a:buNone/>
            </a:pPr>
            <a:r>
              <a:rPr lang="en-GB"/>
              <a:t>“A conscious failure to adhere to procedures or regulation </a:t>
            </a:r>
            <a:r>
              <a:rPr lang="en-GB" i="1"/>
              <a:t>(e.g., performing a checklist from memory).</a:t>
            </a:r>
          </a:p>
          <a:p>
            <a:pPr marL="0" indent="0" algn="r">
              <a:buNone/>
            </a:pPr>
            <a:r>
              <a:rPr lang="en-GB" sz="1400" err="1"/>
              <a:t>Helmreich</a:t>
            </a:r>
            <a:r>
              <a:rPr lang="en-GB" sz="1400"/>
              <a:t>, 2000</a:t>
            </a:r>
            <a:r>
              <a:rPr lang="en-GB"/>
              <a:t/>
            </a:r>
            <a:br>
              <a:rPr lang="en-GB"/>
            </a:br>
            <a:endParaRPr lang="en-GB"/>
          </a:p>
          <a:p>
            <a:pPr marL="0" indent="0">
              <a:buNone/>
            </a:pPr>
            <a:r>
              <a:rPr lang="en-GB"/>
              <a:t>“A deliberate deviation from standard procedure”</a:t>
            </a:r>
          </a:p>
          <a:p>
            <a:pPr marL="0" indent="0" algn="r">
              <a:buNone/>
            </a:pPr>
            <a:r>
              <a:rPr lang="en-GB" sz="1400" i="1" err="1"/>
              <a:t>Amalberti</a:t>
            </a:r>
            <a:r>
              <a:rPr lang="en-GB" sz="1400" i="1"/>
              <a:t> 2006</a:t>
            </a:r>
          </a:p>
          <a:p>
            <a:pPr marL="0" indent="0" algn="r">
              <a:buNone/>
            </a:pPr>
            <a:endParaRPr lang="en-GB" sz="1800" i="1"/>
          </a:p>
          <a:p>
            <a:pPr marL="0" indent="0" algn="ctr">
              <a:buNone/>
            </a:pPr>
            <a:r>
              <a:rPr lang="en-GB" b="1"/>
              <a:t>Not always a bad thing!</a:t>
            </a:r>
          </a:p>
          <a:p>
            <a:pPr marL="0" indent="0" algn="ctr">
              <a:buNone/>
            </a:pPr>
            <a:endParaRPr lang="en-GB" b="1"/>
          </a:p>
          <a:p>
            <a:pPr marL="0" indent="0" algn="ctr">
              <a:buNone/>
            </a:pPr>
            <a:r>
              <a:rPr lang="en-GB" b="1"/>
              <a:t>Why?</a:t>
            </a:r>
          </a:p>
          <a:p>
            <a:pPr marL="0" indent="0" algn="ctr">
              <a:buNone/>
            </a:pPr>
            <a:endParaRPr lang="en-GB" b="1"/>
          </a:p>
          <a:p>
            <a:pPr marL="0" indent="0" algn="ctr">
              <a:buNone/>
            </a:pPr>
            <a:endParaRPr lang="en-GB"/>
          </a:p>
        </p:txBody>
      </p:sp>
    </p:spTree>
    <p:extLst>
      <p:ext uri="{BB962C8B-B14F-4D97-AF65-F5344CB8AC3E}">
        <p14:creationId xmlns:p14="http://schemas.microsoft.com/office/powerpoint/2010/main" xmlns="" val="2925269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253097" y="544749"/>
            <a:ext cx="7250172" cy="784698"/>
          </a:xfrm>
        </p:spPr>
        <p:txBody>
          <a:bodyPr>
            <a:noAutofit/>
          </a:bodyPr>
          <a:lstStyle/>
          <a:p>
            <a:pPr eaLnBrk="1" hangingPunct="1"/>
            <a:r>
              <a:rPr lang="en-GB" sz="3200">
                <a:latin typeface="Calibri" pitchFamily="34" charset="0"/>
                <a:cs typeface="Calibri" pitchFamily="34" charset="0"/>
              </a:rPr>
              <a:t>Why things go wrong (and right) in complex systems</a:t>
            </a:r>
            <a:endParaRPr lang="en-US" sz="3200">
              <a:latin typeface="Calibri" pitchFamily="34" charset="0"/>
              <a:cs typeface="Calibri" pitchFamily="34" charset="0"/>
            </a:endParaRPr>
          </a:p>
        </p:txBody>
      </p:sp>
      <p:sp>
        <p:nvSpPr>
          <p:cNvPr id="17411" name="Rectangle 3"/>
          <p:cNvSpPr>
            <a:spLocks noGrp="1" noChangeArrowheads="1"/>
          </p:cNvSpPr>
          <p:nvPr>
            <p:ph type="subTitle" idx="4294967295"/>
          </p:nvPr>
        </p:nvSpPr>
        <p:spPr>
          <a:xfrm>
            <a:off x="253097" y="2557130"/>
            <a:ext cx="3983977" cy="1872162"/>
          </a:xfrm>
        </p:spPr>
        <p:txBody>
          <a:bodyPr vert="horz" lIns="91440" tIns="45720" rIns="91440" bIns="45720" rtlCol="0" anchor="t">
            <a:normAutofit/>
          </a:bodyPr>
          <a:lstStyle/>
          <a:p>
            <a:pPr marL="0" indent="0" algn="ctr">
              <a:lnSpc>
                <a:spcPct val="80000"/>
              </a:lnSpc>
              <a:buNone/>
            </a:pPr>
            <a:r>
              <a:rPr lang="en-GB" sz="2000" dirty="0"/>
              <a:t>Mark Johnston</a:t>
            </a:r>
          </a:p>
          <a:p>
            <a:pPr marL="0" indent="0" algn="ctr">
              <a:lnSpc>
                <a:spcPct val="80000"/>
              </a:lnSpc>
              <a:buNone/>
            </a:pPr>
            <a:r>
              <a:rPr lang="en-GB" sz="1800" dirty="0"/>
              <a:t>Specialist Lead</a:t>
            </a:r>
          </a:p>
          <a:p>
            <a:pPr marL="0" indent="0" algn="ctr">
              <a:lnSpc>
                <a:spcPct val="80000"/>
              </a:lnSpc>
              <a:buNone/>
            </a:pPr>
            <a:r>
              <a:rPr lang="en-GB" sz="1800" dirty="0"/>
              <a:t>NHS Education for Scotland</a:t>
            </a:r>
          </a:p>
          <a:p>
            <a:pPr marL="0" indent="0" algn="ctr">
              <a:lnSpc>
                <a:spcPct val="80000"/>
              </a:lnSpc>
              <a:buNone/>
            </a:pPr>
            <a:r>
              <a:rPr lang="en-GB" sz="1800" dirty="0">
                <a:hlinkClick r:id="rId3"/>
              </a:rPr>
              <a:t>mark.johnston@nes.scot.nhs.uk</a:t>
            </a:r>
            <a:endParaRPr lang="en-GB" sz="1800" dirty="0"/>
          </a:p>
          <a:p>
            <a:pPr marL="0" indent="0" algn="ctr">
              <a:lnSpc>
                <a:spcPct val="80000"/>
              </a:lnSpc>
              <a:buNone/>
            </a:pPr>
            <a:r>
              <a:rPr lang="en-GB" sz="1800" dirty="0"/>
              <a:t>0131 656 3258</a:t>
            </a:r>
          </a:p>
          <a:p>
            <a:pPr marL="0" indent="0" algn="ctr">
              <a:lnSpc>
                <a:spcPct val="80000"/>
              </a:lnSpc>
            </a:pPr>
            <a:endParaRPr lang="en-GB" sz="1800" dirty="0"/>
          </a:p>
          <a:p>
            <a:pPr marL="0" indent="0" algn="ctr">
              <a:lnSpc>
                <a:spcPct val="80000"/>
              </a:lnSpc>
            </a:pPr>
            <a:endParaRPr lang="en-GB" sz="1800" dirty="0"/>
          </a:p>
          <a:p>
            <a:pPr marL="0" indent="0" algn="ctr">
              <a:lnSpc>
                <a:spcPct val="80000"/>
              </a:lnSpc>
            </a:pPr>
            <a:endParaRPr lang="en-GB" sz="1800" dirty="0"/>
          </a:p>
          <a:p>
            <a:pPr marL="0" indent="0" algn="ctr">
              <a:lnSpc>
                <a:spcPct val="80000"/>
              </a:lnSpc>
            </a:pPr>
            <a:endParaRPr lang="en-GB" sz="1800" dirty="0"/>
          </a:p>
          <a:p>
            <a:pPr marL="0" indent="0" algn="ctr">
              <a:lnSpc>
                <a:spcPct val="80000"/>
              </a:lnSpc>
            </a:pPr>
            <a:endParaRPr lang="en-GB" sz="1800" dirty="0"/>
          </a:p>
        </p:txBody>
      </p:sp>
      <p:pic>
        <p:nvPicPr>
          <p:cNvPr id="83970" name="Picture 2" descr="C:\Users\MarkJ\Desktop\twitter.png"/>
          <p:cNvPicPr>
            <a:picLocks noChangeAspect="1" noChangeArrowheads="1"/>
          </p:cNvPicPr>
          <p:nvPr/>
        </p:nvPicPr>
        <p:blipFill>
          <a:blip r:embed="rId4" cstate="print"/>
          <a:srcRect/>
          <a:stretch>
            <a:fillRect/>
          </a:stretch>
        </p:blipFill>
        <p:spPr bwMode="auto">
          <a:xfrm>
            <a:off x="999991" y="4540304"/>
            <a:ext cx="378042" cy="378042"/>
          </a:xfrm>
          <a:prstGeom prst="rect">
            <a:avLst/>
          </a:prstGeom>
          <a:noFill/>
        </p:spPr>
      </p:pic>
      <p:sp>
        <p:nvSpPr>
          <p:cNvPr id="12" name="TextBox 11"/>
          <p:cNvSpPr txBox="1"/>
          <p:nvPr/>
        </p:nvSpPr>
        <p:spPr>
          <a:xfrm>
            <a:off x="1378033" y="4529270"/>
            <a:ext cx="2136037" cy="400110"/>
          </a:xfrm>
          <a:prstGeom prst="rect">
            <a:avLst/>
          </a:prstGeom>
          <a:noFill/>
        </p:spPr>
        <p:txBody>
          <a:bodyPr wrap="square" rtlCol="0">
            <a:spAutoFit/>
          </a:bodyPr>
          <a:lstStyle/>
          <a:p>
            <a:r>
              <a:rPr lang="en-GB" sz="2000">
                <a:latin typeface="Calibri" pitchFamily="34" charset="0"/>
              </a:rPr>
              <a:t>@markjohnston71</a:t>
            </a:r>
          </a:p>
        </p:txBody>
      </p:sp>
      <p:sp>
        <p:nvSpPr>
          <p:cNvPr id="14" name="Rectangle 3"/>
          <p:cNvSpPr>
            <a:spLocks noGrp="1" noChangeArrowheads="1"/>
          </p:cNvSpPr>
          <p:nvPr>
            <p:ph type="subTitle" idx="4294967295"/>
          </p:nvPr>
        </p:nvSpPr>
        <p:spPr>
          <a:xfrm>
            <a:off x="4842033" y="2996954"/>
            <a:ext cx="3102769" cy="1378331"/>
          </a:xfrm>
        </p:spPr>
        <p:txBody>
          <a:bodyPr/>
          <a:lstStyle/>
          <a:p>
            <a:pPr marL="0" indent="0" algn="ctr">
              <a:lnSpc>
                <a:spcPct val="80000"/>
              </a:lnSpc>
            </a:pPr>
            <a:endParaRPr lang="en-GB" sz="1200"/>
          </a:p>
        </p:txBody>
      </p:sp>
      <p:pic>
        <p:nvPicPr>
          <p:cNvPr id="206850" name="Picture 2"/>
          <p:cNvPicPr>
            <a:picLocks noChangeAspect="1" noChangeArrowheads="1"/>
          </p:cNvPicPr>
          <p:nvPr/>
        </p:nvPicPr>
        <p:blipFill>
          <a:blip r:embed="rId5" cstate="print"/>
          <a:srcRect/>
          <a:stretch>
            <a:fillRect/>
          </a:stretch>
        </p:blipFill>
        <p:spPr bwMode="auto">
          <a:xfrm>
            <a:off x="4635633" y="2206221"/>
            <a:ext cx="3998228" cy="3122092"/>
          </a:xfrm>
          <a:prstGeom prst="rect">
            <a:avLst/>
          </a:prstGeom>
          <a:noFill/>
          <a:ln w="9525">
            <a:noFill/>
            <a:miter lim="800000"/>
            <a:headEnd/>
            <a:tailEnd/>
          </a:ln>
        </p:spPr>
      </p:pic>
    </p:spTree>
    <p:extLst>
      <p:ext uri="{BB962C8B-B14F-4D97-AF65-F5344CB8AC3E}">
        <p14:creationId xmlns:p14="http://schemas.microsoft.com/office/powerpoint/2010/main" xmlns="" val="752099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20" y="682117"/>
            <a:ext cx="7886700" cy="545552"/>
          </a:xfrm>
        </p:spPr>
        <p:txBody>
          <a:bodyPr/>
          <a:lstStyle/>
          <a:p>
            <a:r>
              <a:rPr lang="en-GB" sz="3200">
                <a:latin typeface="+mn-lt"/>
              </a:rPr>
              <a:t>Violation types</a:t>
            </a:r>
          </a:p>
        </p:txBody>
      </p:sp>
      <p:sp>
        <p:nvSpPr>
          <p:cNvPr id="7" name="Content Placeholder 6"/>
          <p:cNvSpPr>
            <a:spLocks noGrp="1"/>
          </p:cNvSpPr>
          <p:nvPr>
            <p:ph idx="1"/>
          </p:nvPr>
        </p:nvSpPr>
        <p:spPr>
          <a:xfrm>
            <a:off x="233330" y="1488264"/>
            <a:ext cx="8765627" cy="5089109"/>
          </a:xfrm>
        </p:spPr>
        <p:txBody>
          <a:bodyPr>
            <a:normAutofit fontScale="92500" lnSpcReduction="20000"/>
          </a:bodyPr>
          <a:lstStyle/>
          <a:p>
            <a:r>
              <a:rPr lang="en-GB" sz="3000"/>
              <a:t>Routine</a:t>
            </a:r>
          </a:p>
          <a:p>
            <a:pPr lvl="1"/>
            <a:r>
              <a:rPr lang="en-GB" sz="3000" i="1">
                <a:solidFill>
                  <a:schemeClr val="accent1">
                    <a:lumMod val="75000"/>
                  </a:schemeClr>
                </a:solidFill>
              </a:rPr>
              <a:t>we always do it a different way here OR everyone does it like this</a:t>
            </a:r>
          </a:p>
          <a:p>
            <a:endParaRPr lang="en-GB" sz="3000"/>
          </a:p>
          <a:p>
            <a:r>
              <a:rPr lang="en-GB" sz="3000"/>
              <a:t>Reasoned</a:t>
            </a:r>
          </a:p>
          <a:p>
            <a:pPr lvl="1"/>
            <a:r>
              <a:rPr lang="en-GB" sz="3000" i="1">
                <a:solidFill>
                  <a:schemeClr val="accent1">
                    <a:lumMod val="75000"/>
                  </a:schemeClr>
                </a:solidFill>
              </a:rPr>
              <a:t>Situational (For this patient we need to do it a different way)</a:t>
            </a:r>
          </a:p>
          <a:p>
            <a:pPr lvl="1"/>
            <a:r>
              <a:rPr lang="en-GB" sz="3000" i="1">
                <a:solidFill>
                  <a:schemeClr val="accent1">
                    <a:lumMod val="75000"/>
                  </a:schemeClr>
                </a:solidFill>
              </a:rPr>
              <a:t>Exceptional (if we don’t do it a different way the patient will suffer)</a:t>
            </a:r>
          </a:p>
          <a:p>
            <a:pPr lvl="1"/>
            <a:r>
              <a:rPr lang="en-GB" sz="3000" i="1">
                <a:solidFill>
                  <a:schemeClr val="accent1">
                    <a:lumMod val="75000"/>
                  </a:schemeClr>
                </a:solidFill>
              </a:rPr>
              <a:t>Optimising (can do it better another way)</a:t>
            </a:r>
          </a:p>
          <a:p>
            <a:endParaRPr lang="en-GB" sz="3000"/>
          </a:p>
          <a:p>
            <a:r>
              <a:rPr lang="en-GB" sz="3000"/>
              <a:t>Reckless / Sabotage</a:t>
            </a:r>
          </a:p>
          <a:p>
            <a:pPr lvl="1"/>
            <a:r>
              <a:rPr lang="en-GB" sz="3000" i="1">
                <a:solidFill>
                  <a:schemeClr val="accent1">
                    <a:lumMod val="75000"/>
                  </a:schemeClr>
                </a:solidFill>
              </a:rPr>
              <a:t>deliberately do it differently knowing it is risky. </a:t>
            </a:r>
          </a:p>
          <a:p>
            <a:endParaRPr lang="en-GB"/>
          </a:p>
        </p:txBody>
      </p:sp>
    </p:spTree>
    <p:extLst>
      <p:ext uri="{BB962C8B-B14F-4D97-AF65-F5344CB8AC3E}">
        <p14:creationId xmlns:p14="http://schemas.microsoft.com/office/powerpoint/2010/main" xmlns="" val="2922851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fade">
                                      <p:cBhvr>
                                        <p:cTn id="39"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01" y="650587"/>
            <a:ext cx="7886700" cy="545552"/>
          </a:xfrm>
        </p:spPr>
        <p:txBody>
          <a:bodyPr/>
          <a:lstStyle/>
          <a:p>
            <a:r>
              <a:rPr lang="en-GB" sz="3200">
                <a:latin typeface="+mn-lt"/>
              </a:rPr>
              <a:t>Summary</a:t>
            </a:r>
          </a:p>
        </p:txBody>
      </p:sp>
      <p:sp>
        <p:nvSpPr>
          <p:cNvPr id="3" name="Content Placeholder 2"/>
          <p:cNvSpPr>
            <a:spLocks noGrp="1"/>
          </p:cNvSpPr>
          <p:nvPr>
            <p:ph idx="1"/>
          </p:nvPr>
        </p:nvSpPr>
        <p:spPr>
          <a:xfrm>
            <a:off x="201799" y="1513490"/>
            <a:ext cx="8797158" cy="4811635"/>
          </a:xfrm>
        </p:spPr>
        <p:txBody>
          <a:bodyPr>
            <a:normAutofit lnSpcReduction="10000"/>
          </a:bodyPr>
          <a:lstStyle/>
          <a:p>
            <a:pPr marL="0" indent="0">
              <a:buNone/>
            </a:pPr>
            <a:endParaRPr lang="en-GB" dirty="0"/>
          </a:p>
          <a:p>
            <a:r>
              <a:rPr lang="en-GB" dirty="0"/>
              <a:t>Culture is not done to us, we are all part of creating the culture we see</a:t>
            </a:r>
          </a:p>
          <a:p>
            <a:endParaRPr lang="en-GB" dirty="0"/>
          </a:p>
          <a:p>
            <a:r>
              <a:rPr lang="en-GB" dirty="0"/>
              <a:t>Error is not the same as negligence</a:t>
            </a:r>
          </a:p>
          <a:p>
            <a:pPr marL="0" indent="0">
              <a:buNone/>
            </a:pPr>
            <a:endParaRPr lang="en-GB" dirty="0"/>
          </a:p>
          <a:p>
            <a:r>
              <a:rPr lang="en-GB" dirty="0"/>
              <a:t>Processes and tasks often depend on weak mental abilities, such as short term memory</a:t>
            </a:r>
          </a:p>
          <a:p>
            <a:pPr marL="0" indent="0">
              <a:buNone/>
            </a:pPr>
            <a:endParaRPr lang="en-GB" dirty="0"/>
          </a:p>
          <a:p>
            <a:r>
              <a:rPr lang="en-GB" dirty="0"/>
              <a:t>Most violations are necessary adaptation. </a:t>
            </a:r>
          </a:p>
        </p:txBody>
      </p:sp>
    </p:spTree>
    <p:extLst>
      <p:ext uri="{BB962C8B-B14F-4D97-AF65-F5344CB8AC3E}">
        <p14:creationId xmlns:p14="http://schemas.microsoft.com/office/powerpoint/2010/main" xmlns="" val="4258190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47575" y="618008"/>
            <a:ext cx="6631130" cy="614834"/>
          </a:xfrm>
        </p:spPr>
        <p:txBody>
          <a:bodyPr>
            <a:normAutofit/>
          </a:bodyPr>
          <a:lstStyle/>
          <a:p>
            <a:r>
              <a:rPr lang="en-GB" sz="3200">
                <a:latin typeface="+mn-lt"/>
              </a:rPr>
              <a:t>Break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604237" y="1984443"/>
            <a:ext cx="5855470" cy="3905553"/>
          </a:xfrm>
        </p:spPr>
      </p:pic>
    </p:spTree>
    <p:extLst>
      <p:ext uri="{BB962C8B-B14F-4D97-AF65-F5344CB8AC3E}">
        <p14:creationId xmlns:p14="http://schemas.microsoft.com/office/powerpoint/2010/main" xmlns="" val="714176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56892"/>
            <a:ext cx="7886700" cy="545552"/>
          </a:xfrm>
        </p:spPr>
        <p:txBody>
          <a:bodyPr/>
          <a:lstStyle/>
          <a:p>
            <a:r>
              <a:rPr lang="en-GB" sz="3200">
                <a:latin typeface="+mn-lt"/>
              </a:rPr>
              <a:t>Human Error</a:t>
            </a:r>
          </a:p>
        </p:txBody>
      </p:sp>
      <p:sp>
        <p:nvSpPr>
          <p:cNvPr id="6" name="Content Placeholder 5"/>
          <p:cNvSpPr>
            <a:spLocks noGrp="1"/>
          </p:cNvSpPr>
          <p:nvPr>
            <p:ph idx="1"/>
          </p:nvPr>
        </p:nvSpPr>
        <p:spPr>
          <a:xfrm>
            <a:off x="457200" y="2647659"/>
            <a:ext cx="8229600" cy="2804214"/>
          </a:xfrm>
        </p:spPr>
        <p:txBody>
          <a:bodyPr/>
          <a:lstStyle/>
          <a:p>
            <a:pPr marL="0" indent="0">
              <a:buNone/>
            </a:pPr>
            <a:r>
              <a:rPr lang="en-GB"/>
              <a:t>“Human Error is inevitable. We can never eliminate it”</a:t>
            </a:r>
          </a:p>
          <a:p>
            <a:pPr marL="0" indent="0" algn="r">
              <a:buNone/>
            </a:pPr>
            <a:endParaRPr lang="en-GB" sz="1350"/>
          </a:p>
          <a:p>
            <a:pPr marL="0" indent="0" algn="r">
              <a:buNone/>
            </a:pPr>
            <a:r>
              <a:rPr lang="en-GB" sz="1350"/>
              <a:t>Prof Sir Liam Donaldson, WHO</a:t>
            </a:r>
          </a:p>
          <a:p>
            <a:pPr marL="0" indent="0" algn="r">
              <a:buNone/>
            </a:pPr>
            <a:r>
              <a:rPr lang="en-GB" sz="1350"/>
              <a:t>World Health Alliance for Patient Safety</a:t>
            </a:r>
          </a:p>
        </p:txBody>
      </p:sp>
    </p:spTree>
    <p:extLst>
      <p:ext uri="{BB962C8B-B14F-4D97-AF65-F5344CB8AC3E}">
        <p14:creationId xmlns:p14="http://schemas.microsoft.com/office/powerpoint/2010/main" xmlns="" val="1699555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latin typeface="+mn-lt"/>
              </a:rPr>
              <a:t>Human Error</a:t>
            </a:r>
          </a:p>
        </p:txBody>
      </p:sp>
      <p:sp>
        <p:nvSpPr>
          <p:cNvPr id="3" name="Content Placeholder 2"/>
          <p:cNvSpPr>
            <a:spLocks noGrp="1"/>
          </p:cNvSpPr>
          <p:nvPr>
            <p:ph sz="half" idx="1"/>
          </p:nvPr>
        </p:nvSpPr>
        <p:spPr/>
        <p:txBody>
          <a:bodyPr>
            <a:normAutofit/>
          </a:bodyPr>
          <a:lstStyle/>
          <a:p>
            <a:r>
              <a:rPr lang="en-GB" i="1"/>
              <a:t>Inaction, Breach, Violation, Loss of Situation Awareness</a:t>
            </a:r>
          </a:p>
          <a:p>
            <a:pPr marL="0" indent="0">
              <a:buNone/>
            </a:pPr>
            <a:endParaRPr lang="en-GB" i="1"/>
          </a:p>
          <a:p>
            <a:r>
              <a:rPr lang="en-GB"/>
              <a:t>All are just substitute terms for ‘Human Error’ – the human component of the system failed to do something</a:t>
            </a:r>
          </a:p>
        </p:txBody>
      </p:sp>
      <p:sp>
        <p:nvSpPr>
          <p:cNvPr id="4" name="Content Placeholder 3"/>
          <p:cNvSpPr>
            <a:spLocks noGrp="1"/>
          </p:cNvSpPr>
          <p:nvPr>
            <p:ph sz="half" idx="2"/>
          </p:nvPr>
        </p:nvSpPr>
        <p:spPr/>
        <p:txBody>
          <a:bodyPr>
            <a:normAutofit/>
          </a:bodyPr>
          <a:lstStyle/>
          <a:p>
            <a:pPr>
              <a:buFont typeface="Arial" pitchFamily="34" charset="0"/>
              <a:buChar char="•"/>
            </a:pPr>
            <a:r>
              <a:rPr lang="en-GB"/>
              <a:t>Human Error is not the cause</a:t>
            </a:r>
          </a:p>
          <a:p>
            <a:pPr marL="0" indent="0">
              <a:buNone/>
            </a:pPr>
            <a:endParaRPr lang="en-GB"/>
          </a:p>
          <a:p>
            <a:pPr>
              <a:buFont typeface="Arial" pitchFamily="34" charset="0"/>
              <a:buChar char="•"/>
            </a:pPr>
            <a:r>
              <a:rPr lang="en-GB" b="1"/>
              <a:t>Human Error is a symptom</a:t>
            </a:r>
          </a:p>
          <a:p>
            <a:endParaRPr lang="en-GB"/>
          </a:p>
        </p:txBody>
      </p:sp>
    </p:spTree>
    <p:extLst>
      <p:ext uri="{BB962C8B-B14F-4D97-AF65-F5344CB8AC3E}">
        <p14:creationId xmlns:p14="http://schemas.microsoft.com/office/powerpoint/2010/main" xmlns="" val="4062856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8" y="510408"/>
            <a:ext cx="8573288" cy="832814"/>
          </a:xfrm>
        </p:spPr>
        <p:txBody>
          <a:bodyPr>
            <a:noAutofit/>
          </a:bodyPr>
          <a:lstStyle/>
          <a:p>
            <a:r>
              <a:rPr lang="en-GB" sz="3200">
                <a:latin typeface="+mn-lt"/>
              </a:rPr>
              <a:t>Santiago de Compostela derailment</a:t>
            </a:r>
            <a:r>
              <a:rPr lang="en-GB" sz="3200" b="0">
                <a:latin typeface="+mn-lt"/>
              </a:rPr>
              <a:t>, Spain, 2013</a:t>
            </a:r>
            <a:endParaRPr lang="en-GB" sz="3200">
              <a:latin typeface="+mn-lt"/>
            </a:endParaRPr>
          </a:p>
        </p:txBody>
      </p:sp>
      <p:pic>
        <p:nvPicPr>
          <p:cNvPr id="1028" name="Picture 4" descr="http://ktfnews.com/wp-content/uploads/2013/08/hi-spain-train-crash-852.jpg"/>
          <p:cNvPicPr>
            <a:picLocks noChangeAspect="1" noChangeArrowheads="1"/>
          </p:cNvPicPr>
          <p:nvPr/>
        </p:nvPicPr>
        <p:blipFill>
          <a:blip r:embed="rId3" cstate="print"/>
          <a:srcRect/>
          <a:stretch>
            <a:fillRect/>
          </a:stretch>
        </p:blipFill>
        <p:spPr bwMode="auto">
          <a:xfrm>
            <a:off x="202806" y="2118886"/>
            <a:ext cx="5018733" cy="3077428"/>
          </a:xfrm>
          <a:prstGeom prst="rect">
            <a:avLst/>
          </a:prstGeom>
          <a:noFill/>
        </p:spPr>
      </p:pic>
      <p:sp>
        <p:nvSpPr>
          <p:cNvPr id="6" name="Rectangle 5"/>
          <p:cNvSpPr/>
          <p:nvPr/>
        </p:nvSpPr>
        <p:spPr>
          <a:xfrm>
            <a:off x="5328744" y="2719722"/>
            <a:ext cx="3638681" cy="1938992"/>
          </a:xfrm>
          <a:prstGeom prst="rect">
            <a:avLst/>
          </a:prstGeom>
        </p:spPr>
        <p:txBody>
          <a:bodyPr wrap="square">
            <a:spAutoFit/>
          </a:bodyPr>
          <a:lstStyle/>
          <a:p>
            <a:r>
              <a:rPr lang="en-GB" sz="2400" kern="0">
                <a:solidFill>
                  <a:sysClr val="windowText" lastClr="000000"/>
                </a:solidFill>
              </a:rPr>
              <a:t>“Although the causes of the crash are still unknown, early indications suggest that it is down to human error.”</a:t>
            </a:r>
          </a:p>
        </p:txBody>
      </p:sp>
    </p:spTree>
    <p:extLst>
      <p:ext uri="{BB962C8B-B14F-4D97-AF65-F5344CB8AC3E}">
        <p14:creationId xmlns:p14="http://schemas.microsoft.com/office/powerpoint/2010/main" xmlns="" val="3361316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Human error</a:t>
            </a:r>
          </a:p>
        </p:txBody>
      </p:sp>
      <p:sp>
        <p:nvSpPr>
          <p:cNvPr id="3" name="Content Placeholder 2"/>
          <p:cNvSpPr>
            <a:spLocks noGrp="1"/>
          </p:cNvSpPr>
          <p:nvPr>
            <p:ph idx="1"/>
          </p:nvPr>
        </p:nvSpPr>
        <p:spPr>
          <a:xfrm>
            <a:off x="457200" y="2438256"/>
            <a:ext cx="8229600" cy="3013619"/>
          </a:xfrm>
        </p:spPr>
        <p:txBody>
          <a:bodyPr>
            <a:normAutofit/>
          </a:bodyPr>
          <a:lstStyle/>
          <a:p>
            <a:pPr marL="0" indent="0">
              <a:buNone/>
            </a:pPr>
            <a:r>
              <a:rPr lang="en-GB"/>
              <a:t>“Oh my God. I told those guys at safety that it was dangerous and one day we would lose concentration and pay for it. I already told those guys at safety that it was very dangerous! We are human and this can happen to us. This curve is inhuman!”</a:t>
            </a:r>
          </a:p>
          <a:p>
            <a:pPr marL="0" indent="0" algn="r">
              <a:buNone/>
            </a:pPr>
            <a:r>
              <a:rPr lang="en-GB" sz="1600" i="1"/>
              <a:t>Statement by driver (Francisco José </a:t>
            </a:r>
            <a:r>
              <a:rPr lang="en-GB" sz="1600" i="1" err="1"/>
              <a:t>Garzón</a:t>
            </a:r>
            <a:r>
              <a:rPr lang="en-GB" sz="1600" i="1"/>
              <a:t> </a:t>
            </a:r>
            <a:r>
              <a:rPr lang="en-GB" sz="1600" i="1" err="1"/>
              <a:t>Amo</a:t>
            </a:r>
            <a:r>
              <a:rPr lang="en-GB" sz="1600" i="1"/>
              <a:t>) after being pulled from wreckage</a:t>
            </a:r>
          </a:p>
          <a:p>
            <a:pPr marL="0" indent="0" algn="r">
              <a:buNone/>
            </a:pPr>
            <a:endParaRPr lang="en-GB" sz="1600" i="1"/>
          </a:p>
        </p:txBody>
      </p:sp>
    </p:spTree>
    <p:extLst>
      <p:ext uri="{BB962C8B-B14F-4D97-AF65-F5344CB8AC3E}">
        <p14:creationId xmlns:p14="http://schemas.microsoft.com/office/powerpoint/2010/main" xmlns="" val="1853167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32" y="662794"/>
            <a:ext cx="7886700" cy="545552"/>
          </a:xfrm>
        </p:spPr>
        <p:txBody>
          <a:bodyPr/>
          <a:lstStyle/>
          <a:p>
            <a:r>
              <a:rPr lang="en-GB" sz="3200">
                <a:latin typeface="+mn-lt"/>
              </a:rPr>
              <a:t>Alton Towers Rollercoaster (2015)</a:t>
            </a:r>
          </a:p>
        </p:txBody>
      </p:sp>
      <p:sp>
        <p:nvSpPr>
          <p:cNvPr id="3" name="Content Placeholder 2"/>
          <p:cNvSpPr>
            <a:spLocks noGrp="1"/>
          </p:cNvSpPr>
          <p:nvPr>
            <p:ph sz="half" idx="1"/>
          </p:nvPr>
        </p:nvSpPr>
        <p:spPr>
          <a:xfrm>
            <a:off x="198646" y="1965005"/>
            <a:ext cx="4405744" cy="3757707"/>
          </a:xfrm>
        </p:spPr>
        <p:txBody>
          <a:bodyPr>
            <a:noAutofit/>
          </a:bodyPr>
          <a:lstStyle/>
          <a:p>
            <a:pPr marL="0" indent="0">
              <a:buNone/>
            </a:pPr>
            <a:r>
              <a:rPr lang="en-GB"/>
              <a:t>“The </a:t>
            </a:r>
            <a:r>
              <a:rPr lang="en-GB" i="1"/>
              <a:t>(in-house) </a:t>
            </a:r>
            <a:r>
              <a:rPr lang="en-GB"/>
              <a:t>investigation concluded that the incident was the result of human error culminating in the manual override of the ride safety control system without the appropriate protocols being followed.</a:t>
            </a:r>
          </a:p>
        </p:txBody>
      </p:sp>
      <p:pic>
        <p:nvPicPr>
          <p:cNvPr id="1026" name="Picture 2" descr="http://www.stokesentinel.co.uk/images/localworld/ugc-images/276370/Article/images/20027144/5449837-large.jpg"/>
          <p:cNvPicPr>
            <a:picLocks noChangeAspect="1" noChangeArrowheads="1"/>
          </p:cNvPicPr>
          <p:nvPr/>
        </p:nvPicPr>
        <p:blipFill>
          <a:blip r:embed="rId2"/>
          <a:srcRect/>
          <a:stretch>
            <a:fillRect/>
          </a:stretch>
        </p:blipFill>
        <p:spPr bwMode="auto">
          <a:xfrm>
            <a:off x="4766100" y="2088229"/>
            <a:ext cx="3983109" cy="3120697"/>
          </a:xfrm>
          <a:prstGeom prst="rect">
            <a:avLst/>
          </a:prstGeom>
          <a:noFill/>
        </p:spPr>
      </p:pic>
    </p:spTree>
    <p:extLst>
      <p:ext uri="{BB962C8B-B14F-4D97-AF65-F5344CB8AC3E}">
        <p14:creationId xmlns:p14="http://schemas.microsoft.com/office/powerpoint/2010/main" xmlns="" val="1478104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32" y="631263"/>
            <a:ext cx="7886700" cy="545552"/>
          </a:xfrm>
        </p:spPr>
        <p:txBody>
          <a:bodyPr/>
          <a:lstStyle/>
          <a:p>
            <a:r>
              <a:rPr lang="en-GB" sz="3200">
                <a:latin typeface="Calibri" panose="020F0502020204030204"/>
              </a:rPr>
              <a:t>Alton Towers Rollercoaster (2015)</a:t>
            </a:r>
            <a:endParaRPr lang="en-GB"/>
          </a:p>
        </p:txBody>
      </p:sp>
      <p:sp>
        <p:nvSpPr>
          <p:cNvPr id="3" name="Content Placeholder 2"/>
          <p:cNvSpPr>
            <a:spLocks noGrp="1"/>
          </p:cNvSpPr>
          <p:nvPr>
            <p:ph sz="half" idx="1"/>
          </p:nvPr>
        </p:nvSpPr>
        <p:spPr>
          <a:xfrm>
            <a:off x="214411" y="1825625"/>
            <a:ext cx="4281389" cy="2986011"/>
          </a:xfrm>
        </p:spPr>
        <p:txBody>
          <a:bodyPr>
            <a:noAutofit/>
          </a:bodyPr>
          <a:lstStyle/>
          <a:p>
            <a:pPr marL="0" indent="0">
              <a:buNone/>
            </a:pPr>
            <a:r>
              <a:rPr lang="en-GB"/>
              <a:t>“The investigation also identified areas where protocols and the training of employees should be improved. There were found to be no technical or mechanical problems with the ride itself.”</a:t>
            </a:r>
          </a:p>
        </p:txBody>
      </p:sp>
      <p:sp>
        <p:nvSpPr>
          <p:cNvPr id="7" name="Content Placeholder 6"/>
          <p:cNvSpPr>
            <a:spLocks noGrp="1"/>
          </p:cNvSpPr>
          <p:nvPr>
            <p:ph sz="half" idx="2"/>
          </p:nvPr>
        </p:nvSpPr>
        <p:spPr>
          <a:xfrm>
            <a:off x="4969291" y="2979846"/>
            <a:ext cx="3869909" cy="1292445"/>
          </a:xfrm>
        </p:spPr>
        <p:txBody>
          <a:bodyPr>
            <a:normAutofit/>
          </a:bodyPr>
          <a:lstStyle/>
          <a:p>
            <a:pPr marL="0" indent="0">
              <a:buNone/>
            </a:pPr>
            <a:r>
              <a:rPr lang="en-GB" sz="3600" b="1">
                <a:solidFill>
                  <a:srgbClr val="FF0000"/>
                </a:solidFill>
              </a:rPr>
              <a:t>Classic “Blame and re-train” response</a:t>
            </a:r>
          </a:p>
        </p:txBody>
      </p:sp>
      <p:pic>
        <p:nvPicPr>
          <p:cNvPr id="4" name="Picture 2" descr="http://www.stokesentinel.co.uk/images/localworld/ugc-images/276370/Article/images/20027144/5449837-large.jpg"/>
          <p:cNvPicPr>
            <a:picLocks noChangeAspect="1" noChangeArrowheads="1"/>
          </p:cNvPicPr>
          <p:nvPr/>
        </p:nvPicPr>
        <p:blipFill>
          <a:blip r:embed="rId3"/>
          <a:srcRect/>
          <a:stretch>
            <a:fillRect/>
          </a:stretch>
        </p:blipFill>
        <p:spPr bwMode="auto">
          <a:xfrm>
            <a:off x="4590919" y="1825625"/>
            <a:ext cx="4244292" cy="3803734"/>
          </a:xfrm>
          <a:prstGeom prst="rect">
            <a:avLst/>
          </a:prstGeom>
          <a:noFill/>
        </p:spPr>
      </p:pic>
      <p:sp>
        <p:nvSpPr>
          <p:cNvPr id="5" name="TextBox 4"/>
          <p:cNvSpPr txBox="1"/>
          <p:nvPr/>
        </p:nvSpPr>
        <p:spPr>
          <a:xfrm>
            <a:off x="280615" y="5174268"/>
            <a:ext cx="4310304" cy="1384995"/>
          </a:xfrm>
          <a:prstGeom prst="rect">
            <a:avLst/>
          </a:prstGeom>
          <a:noFill/>
        </p:spPr>
        <p:txBody>
          <a:bodyPr wrap="square" rtlCol="0">
            <a:spAutoFit/>
          </a:bodyPr>
          <a:lstStyle/>
          <a:p>
            <a:r>
              <a:rPr lang="en-GB" sz="2800" b="1" kern="0">
                <a:solidFill>
                  <a:srgbClr val="FF0000"/>
                </a:solidFill>
              </a:rPr>
              <a:t>“Staff misunderstood a shutdown message and wrongly restarted the ride”</a:t>
            </a:r>
          </a:p>
        </p:txBody>
      </p:sp>
    </p:spTree>
    <p:extLst>
      <p:ext uri="{BB962C8B-B14F-4D97-AF65-F5344CB8AC3E}">
        <p14:creationId xmlns:p14="http://schemas.microsoft.com/office/powerpoint/2010/main" xmlns="" val="556063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44" y="706937"/>
            <a:ext cx="8490125" cy="545552"/>
          </a:xfrm>
        </p:spPr>
        <p:txBody>
          <a:bodyPr/>
          <a:lstStyle/>
          <a:p>
            <a:r>
              <a:rPr lang="en-GB" sz="3200">
                <a:latin typeface="+mn-lt"/>
              </a:rPr>
              <a:t>The view of the UK Health and Safety Executive…</a:t>
            </a:r>
          </a:p>
        </p:txBody>
      </p:sp>
      <p:sp>
        <p:nvSpPr>
          <p:cNvPr id="3" name="Content Placeholder 2"/>
          <p:cNvSpPr>
            <a:spLocks noGrp="1"/>
          </p:cNvSpPr>
          <p:nvPr>
            <p:ph sz="half" idx="1"/>
          </p:nvPr>
        </p:nvSpPr>
        <p:spPr/>
        <p:txBody>
          <a:bodyPr>
            <a:noAutofit/>
          </a:bodyPr>
          <a:lstStyle/>
          <a:p>
            <a:pPr marL="0" indent="0" fontAlgn="base">
              <a:buNone/>
            </a:pPr>
            <a:r>
              <a:rPr lang="en-GB"/>
              <a:t>…while the ride was mechanically safe, there were not systems in place to tell staff when a static ride was on the tracks…</a:t>
            </a:r>
          </a:p>
          <a:p>
            <a:pPr marL="0" indent="0" fontAlgn="base">
              <a:buNone/>
            </a:pPr>
            <a:endParaRPr lang="en-GB" sz="800"/>
          </a:p>
          <a:p>
            <a:pPr marL="0" indent="0" fontAlgn="base">
              <a:buNone/>
            </a:pPr>
            <a:r>
              <a:rPr lang="en-GB"/>
              <a:t>…A static train was shown on the computer, but a member of staff did not see it and overrode the computer.</a:t>
            </a:r>
          </a:p>
          <a:p>
            <a:pPr marL="0" indent="0">
              <a:buNone/>
            </a:pPr>
            <a:endParaRPr lang="en-GB" sz="2400"/>
          </a:p>
        </p:txBody>
      </p:sp>
      <p:sp>
        <p:nvSpPr>
          <p:cNvPr id="5" name="Content Placeholder 4"/>
          <p:cNvSpPr>
            <a:spLocks noGrp="1"/>
          </p:cNvSpPr>
          <p:nvPr>
            <p:ph sz="half" idx="2"/>
          </p:nvPr>
        </p:nvSpPr>
        <p:spPr>
          <a:xfrm>
            <a:off x="5439026" y="3153102"/>
            <a:ext cx="3247774" cy="1809883"/>
          </a:xfrm>
        </p:spPr>
        <p:txBody>
          <a:bodyPr>
            <a:normAutofit/>
          </a:bodyPr>
          <a:lstStyle/>
          <a:p>
            <a:pPr marL="0" indent="0">
              <a:buNone/>
            </a:pPr>
            <a:r>
              <a:rPr lang="en-GB" sz="3600">
                <a:solidFill>
                  <a:srgbClr val="FF0000"/>
                </a:solidFill>
              </a:rPr>
              <a:t>System is reliant on the human to keep it safe!</a:t>
            </a:r>
          </a:p>
        </p:txBody>
      </p:sp>
      <p:pic>
        <p:nvPicPr>
          <p:cNvPr id="4" name="Picture 2" descr="http://www.stokesentinel.co.uk/images/localworld/ugc-images/276370/Article/images/20027144/5449837-large.jpg"/>
          <p:cNvPicPr>
            <a:picLocks noChangeAspect="1" noChangeArrowheads="1"/>
          </p:cNvPicPr>
          <p:nvPr/>
        </p:nvPicPr>
        <p:blipFill>
          <a:blip r:embed="rId3"/>
          <a:srcRect/>
          <a:stretch>
            <a:fillRect/>
          </a:stretch>
        </p:blipFill>
        <p:spPr bwMode="auto">
          <a:xfrm>
            <a:off x="4843355" y="2109432"/>
            <a:ext cx="4067314" cy="3783724"/>
          </a:xfrm>
          <a:prstGeom prst="rect">
            <a:avLst/>
          </a:prstGeom>
          <a:noFill/>
        </p:spPr>
      </p:pic>
    </p:spTree>
    <p:extLst>
      <p:ext uri="{BB962C8B-B14F-4D97-AF65-F5344CB8AC3E}">
        <p14:creationId xmlns:p14="http://schemas.microsoft.com/office/powerpoint/2010/main" xmlns="" val="1577834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0961"/>
            <a:ext cx="7886700" cy="545552"/>
          </a:xfrm>
        </p:spPr>
        <p:txBody>
          <a:bodyPr/>
          <a:lstStyle/>
          <a:p>
            <a:r>
              <a:rPr lang="en-GB" sz="3200">
                <a:latin typeface="+mn-lt"/>
              </a:rPr>
              <a:t>Housekeeping</a:t>
            </a:r>
          </a:p>
        </p:txBody>
      </p:sp>
      <p:sp>
        <p:nvSpPr>
          <p:cNvPr id="3" name="Content Placeholder 2"/>
          <p:cNvSpPr>
            <a:spLocks noGrp="1"/>
          </p:cNvSpPr>
          <p:nvPr>
            <p:ph sz="half" idx="1"/>
          </p:nvPr>
        </p:nvSpPr>
        <p:spPr>
          <a:xfrm>
            <a:off x="520247" y="2506718"/>
            <a:ext cx="3329858" cy="2650888"/>
          </a:xfrm>
        </p:spPr>
        <p:txBody>
          <a:bodyPr>
            <a:normAutofit/>
          </a:bodyPr>
          <a:lstStyle/>
          <a:p>
            <a:r>
              <a:rPr lang="en-GB" sz="2400"/>
              <a:t>Fire alarm</a:t>
            </a:r>
          </a:p>
          <a:p>
            <a:r>
              <a:rPr lang="en-GB" sz="2400"/>
              <a:t>Toilets</a:t>
            </a:r>
          </a:p>
          <a:p>
            <a:r>
              <a:rPr lang="en-GB" sz="2400"/>
              <a:t>Phones</a:t>
            </a:r>
          </a:p>
          <a:p>
            <a:r>
              <a:rPr lang="en-GB" sz="2400"/>
              <a:t>Refreshments</a:t>
            </a:r>
          </a:p>
          <a:p>
            <a:r>
              <a:rPr lang="en-GB" sz="2400"/>
              <a:t>Workshop protocol.</a:t>
            </a:r>
          </a:p>
        </p:txBody>
      </p:sp>
      <p:pic>
        <p:nvPicPr>
          <p:cNvPr id="5" name="Content Placeholder 4"/>
          <p:cNvPicPr>
            <a:picLocks noGrp="1" noChangeAspect="1"/>
          </p:cNvPicPr>
          <p:nvPr>
            <p:ph sz="half" idx="2"/>
          </p:nvPr>
        </p:nvPicPr>
        <p:blipFill>
          <a:blip r:embed="rId3"/>
          <a:stretch>
            <a:fillRect/>
          </a:stretch>
        </p:blipFill>
        <p:spPr>
          <a:xfrm>
            <a:off x="4458613" y="2348564"/>
            <a:ext cx="4105454" cy="2738305"/>
          </a:xfrm>
        </p:spPr>
      </p:pic>
    </p:spTree>
    <p:extLst>
      <p:ext uri="{BB962C8B-B14F-4D97-AF65-F5344CB8AC3E}">
        <p14:creationId xmlns:p14="http://schemas.microsoft.com/office/powerpoint/2010/main" xmlns="" val="2866252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019"/>
            <a:ext cx="7886700" cy="545552"/>
          </a:xfrm>
        </p:spPr>
        <p:txBody>
          <a:bodyPr/>
          <a:lstStyle/>
          <a:p>
            <a:r>
              <a:rPr lang="en-GB" sz="3200">
                <a:latin typeface="+mn-lt"/>
              </a:rPr>
              <a:t>Human Error yes but…</a:t>
            </a:r>
          </a:p>
        </p:txBody>
      </p:sp>
      <p:sp>
        <p:nvSpPr>
          <p:cNvPr id="3" name="Content Placeholder 2"/>
          <p:cNvSpPr>
            <a:spLocks noGrp="1"/>
          </p:cNvSpPr>
          <p:nvPr>
            <p:ph sz="half" idx="1"/>
          </p:nvPr>
        </p:nvSpPr>
        <p:spPr>
          <a:xfrm>
            <a:off x="138737" y="2538951"/>
            <a:ext cx="4357063" cy="2070886"/>
          </a:xfrm>
        </p:spPr>
        <p:txBody>
          <a:bodyPr>
            <a:noAutofit/>
          </a:bodyPr>
          <a:lstStyle/>
          <a:p>
            <a:r>
              <a:rPr lang="en-GB" sz="3200"/>
              <a:t>Type of Error?</a:t>
            </a:r>
          </a:p>
          <a:p>
            <a:r>
              <a:rPr lang="en-GB" sz="3200"/>
              <a:t>Caused by?</a:t>
            </a:r>
          </a:p>
          <a:p>
            <a:r>
              <a:rPr lang="en-GB" sz="3200"/>
              <a:t>What contributed to the error?</a:t>
            </a:r>
          </a:p>
        </p:txBody>
      </p:sp>
      <p:sp>
        <p:nvSpPr>
          <p:cNvPr id="4" name="Content Placeholder 3"/>
          <p:cNvSpPr>
            <a:spLocks noGrp="1"/>
          </p:cNvSpPr>
          <p:nvPr>
            <p:ph sz="half" idx="2"/>
          </p:nvPr>
        </p:nvSpPr>
        <p:spPr>
          <a:xfrm>
            <a:off x="4648199" y="2538951"/>
            <a:ext cx="4357063" cy="1635758"/>
          </a:xfrm>
        </p:spPr>
        <p:txBody>
          <a:bodyPr>
            <a:noAutofit/>
          </a:bodyPr>
          <a:lstStyle/>
          <a:p>
            <a:r>
              <a:rPr lang="en-GB" sz="3200"/>
              <a:t>Unintended Action</a:t>
            </a:r>
          </a:p>
          <a:p>
            <a:r>
              <a:rPr lang="en-GB" sz="3200"/>
              <a:t>Attentional slip or lapse</a:t>
            </a:r>
          </a:p>
          <a:p>
            <a:r>
              <a:rPr lang="en-GB" sz="3200"/>
              <a:t>System factors</a:t>
            </a:r>
          </a:p>
        </p:txBody>
      </p:sp>
      <p:sp>
        <p:nvSpPr>
          <p:cNvPr id="5" name="TextBox 4"/>
          <p:cNvSpPr txBox="1"/>
          <p:nvPr/>
        </p:nvSpPr>
        <p:spPr>
          <a:xfrm>
            <a:off x="205876" y="5155891"/>
            <a:ext cx="8887674" cy="1077218"/>
          </a:xfrm>
          <a:prstGeom prst="rect">
            <a:avLst/>
          </a:prstGeom>
          <a:noFill/>
        </p:spPr>
        <p:txBody>
          <a:bodyPr wrap="square" rtlCol="0">
            <a:spAutoFit/>
          </a:bodyPr>
          <a:lstStyle/>
          <a:p>
            <a:pPr algn="ctr"/>
            <a:r>
              <a:rPr lang="en-GB" sz="3200"/>
              <a:t>Will blame and re-train prevent this </a:t>
            </a:r>
          </a:p>
          <a:p>
            <a:pPr algn="ctr"/>
            <a:r>
              <a:rPr lang="en-GB" sz="3200"/>
              <a:t>happening again?</a:t>
            </a:r>
          </a:p>
        </p:txBody>
      </p:sp>
    </p:spTree>
    <p:extLst>
      <p:ext uri="{BB962C8B-B14F-4D97-AF65-F5344CB8AC3E}">
        <p14:creationId xmlns:p14="http://schemas.microsoft.com/office/powerpoint/2010/main" xmlns="" val="2467215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97" y="704730"/>
            <a:ext cx="7886700" cy="545552"/>
          </a:xfrm>
        </p:spPr>
        <p:txBody>
          <a:bodyPr>
            <a:normAutofit fontScale="90000"/>
          </a:bodyPr>
          <a:lstStyle/>
          <a:p>
            <a:r>
              <a:rPr lang="en-GB">
                <a:latin typeface="+mn-lt"/>
              </a:rPr>
              <a:t>What are we thinking about when we say ‘human error’?</a:t>
            </a:r>
          </a:p>
        </p:txBody>
      </p:sp>
      <p:sp>
        <p:nvSpPr>
          <p:cNvPr id="3" name="Content Placeholder 2"/>
          <p:cNvSpPr>
            <a:spLocks noGrp="1"/>
          </p:cNvSpPr>
          <p:nvPr>
            <p:ph idx="1"/>
          </p:nvPr>
        </p:nvSpPr>
        <p:spPr>
          <a:xfrm>
            <a:off x="160807" y="1828801"/>
            <a:ext cx="5105099" cy="2963693"/>
          </a:xfrm>
        </p:spPr>
        <p:txBody>
          <a:bodyPr>
            <a:normAutofit/>
          </a:bodyPr>
          <a:lstStyle/>
          <a:p>
            <a:r>
              <a:rPr lang="en-GB"/>
              <a:t>Is it the cause</a:t>
            </a:r>
          </a:p>
          <a:p>
            <a:pPr lvl="1">
              <a:buFont typeface="Courier New" panose="02070309020205020404" pitchFamily="49" charset="0"/>
              <a:buChar char="o"/>
            </a:pPr>
            <a:r>
              <a:rPr lang="en-GB"/>
              <a:t>that red die leaks from socks.</a:t>
            </a:r>
          </a:p>
          <a:p>
            <a:r>
              <a:rPr lang="en-GB"/>
              <a:t>The event</a:t>
            </a:r>
          </a:p>
          <a:p>
            <a:pPr lvl="1">
              <a:buFont typeface="Courier New" panose="02070309020205020404" pitchFamily="49" charset="0"/>
              <a:buChar char="o"/>
            </a:pPr>
            <a:r>
              <a:rPr lang="en-GB"/>
              <a:t>putting the sock in the machine</a:t>
            </a:r>
          </a:p>
          <a:p>
            <a:r>
              <a:rPr lang="en-GB"/>
              <a:t>The outcome</a:t>
            </a:r>
          </a:p>
          <a:p>
            <a:pPr lvl="1">
              <a:buFont typeface="Courier New" panose="02070309020205020404" pitchFamily="49" charset="0"/>
              <a:buChar char="o"/>
            </a:pPr>
            <a:r>
              <a:rPr lang="en-GB" b="1">
                <a:solidFill>
                  <a:srgbClr val="FF33CC"/>
                </a:solidFill>
              </a:rPr>
              <a:t>pink clothes!</a:t>
            </a:r>
          </a:p>
          <a:p>
            <a:pPr marL="0" lvl="0" indent="0">
              <a:buNone/>
            </a:pPr>
            <a:endParaRPr lang="en-GB"/>
          </a:p>
        </p:txBody>
      </p:sp>
      <p:sp>
        <p:nvSpPr>
          <p:cNvPr id="2050" name="AutoShape 2" descr="data:image/jpeg;base64,/9j/4AAQSkZJRgABAQAAAQABAAD/2wCEAAkGBxQTEhUUEhQWFhUVFhUXGBcXFxQYFRYYFRcWFxcYGBYYHCggGB0lHBUUITEhJSkrLi4uGCAzODMsNygtLisBCgoKDQ0OFxAQFCwcHBwsLCwsLCwsLCwsLCwsLCwsLC0sLCwsLCwsLCwsLCwsLCwsLCwsLCwsLCwsLCwsLCwsLP/AABEIALcBEwMBIgACEQEDEQH/xAAcAAABBQEBAQAAAAAAAAAAAAAFAAIDBAYBBwj/xABIEAACAAMEBgcFBQcCAwkAAAABAgADEQQSITEFIkFRYYEGEzJxkaGxQsHR4fAHFCNSciQzYoKSovGywhdDYzRUZHODk6OzxP/EABoBAQEBAQEBAQAAAAAAAAAAAAABAgMGBAX/xAAkEQEBAAIBAwMFAQAAAAAAAAAAAQIRMQMEIRJBURMUIoHwBf/aAAwDAQACEQMRAD8A36y4kVYfKFRDrsUJREghohwgHLDZsymA5xyY9MNsOssiuJy9YB9ms+1st0WWeOM0cAgOiOTpyoKsabhtPcIr223CXgMX3bB3/CBgQsbznPb8Nwgm1idbnfBdUcM+Z2REkoDP5fOGtPAwUV9PnGc050skyCVLdbMHsIRQH+Jsh3YmCNIZwyGPdgIqW7S0uV+9my5fAkBuQzMeZaS6XWmdgrdUp9mXUHm/aPlASbKI1nIUHa5Aqe85mG109KtXTmzL2TMmfpW6PFyPSBk77Qx7FnJ/VMp5BYyEjR0+YPwpExh+YgS0/qmlajiKxIuhJ1aGbZU4dY0xh/Ki++IaaT/iJM/7un9b/CJJX2in2rMOUw+9YASOjE1mCi0JU5fs8+n9RIEVp2gJoytNm/8AUWdK8yCIp4bmz9PZB7aTU4i6w8iD5QcsHSazzaCXPWp9lqo3g1Kx5NP0LbUFfu4mrSt6RMV8N4XtHwgV9/St1wyMM1dSCO8bIhp9CLO3inEfVDElAcvgfCPEtE6fnyf3M03fyk3kP8py5UjZ6G6dy3otoXqm/OtSnMZr5jjF2jcS2ZMUPw5iCNl0gr4Nqt/ae47IE2a1AgMCGU4hlIII4ERZeSGFRT3c90AYIhK0C7Jbimq9Su/avxEFCNoxByMFdmyg4oeR2iBpDS2+qGCCmkPmyg60PI7jFECsGFRzG6GmKyky2oefGLTbCMjEVGRDDEhhhEBGwiJxExhjCArFYUSER2CIrOKGn1TZ7xFhliJl+Hw8xFlTUA74KhpHa0FY7SIpjVNBAds8q8cecXmOwRyWl0UhtYDoEVtIW25qr2z/AGjf3w+2WkS1r7RwUcd/cIEyEzdsduO074IdKlUF5u/HbxMVtIaQVULzGCS1zY+QA2ngIi0ppFJaNNmmktfFjsVRtJjzTSukZttmVbVlr2VHZUe9t5gLmnelk2eTLs4aXLOGH7xx/ER2RwHjAiTo0LS+ak4BVBJJ3ADFjwEXrLJx6uSBUCrs3Zlj80xvRRieAqRDN0oku8JDE4ENaCAZj71krkq+WAreMQWjIWXQTD1ZbsypYEy0vyFQvgx7ogtFsMrWlrIkNULeatotNWJoC1Sq5E0LilMhAV9Isa3BdU1ZtYl5y7b0w6xYZ0yGwUwNO1zwqXciwKs22alQ0s3NjKcK8BnE2uheT0ynySbzdfeqGWaqClMCNWpA7zGq0F08sj0Vx93bcadX/UBl30jyqajE1occat2jxpC+5HMnxwhs090sRtDMGZ5LyzX92HJOBpRr1M6bIF6X6TJY5X7SUaaezKl1GFBS9Umm2PJtHaSnSCepmui7brEDHhlFK1T2clmJYk1qTUnvi7TQzpXphOtD3nYqFOosp2l3BuFM+8iDn32cbLKnz2k2mVMd5Yl2hKzQZYUsRNQVA11xxjDbPfGi0ha1FhsShgSPvTMtcVLTVUVGyolxKuosjR1lm4yZjWSYfZmtfkMdyzhiv81e6ILbKn2YhbTLIBycUKNxDDA+vCACWo11SR7+8bYM6I6TPLHVsFMtu1KcFpLcs5Z4rhwig7oHpDNsxrKa8hzQ9g7/ANJ4jnWPUujvSCXaFvSjRh25Z7S/EcY8kOi0m1mWGt4C89lcgtT80pspi92PpEOjbc8tlnSWKlTTiDtV19QYI9/wcVH+PlHbHajLN1uwf7eI4Rmei3SNbSl5dWatL6f7hvUxpiA61H+OEVBZhuyjitSB2jLVQ9W2R7PA7ucEWEVStci+tRmPMRSss2mqcj5GL8t6RUt8mhvDI+sA9hEZEOlPeHEQjEVGRDCIkMMIgIqQofSFAMZfruh8g9obj64++HsIbJGseKjywgIrQ9B3w6wy/aPKKNtnVY7hhGYtPSWdTUe4lXNbqHVGCgEqc7jNWhwYRNjeOawhhUnADE8oxnR7Ts9rVLlvOlz5c5CwKXayyqg5qBvxBGZwjS6Zn0AljM4nu2DmfSKKcxzNcsctnBfiYjtc4Y1IVVBLE5ADMxIxuJxMYrptpI4WWWcWo008M1T/AHHlBkD05pJrZNwqslMEXhtY/wAR8sorLeeZ93kUBUVmTDishPzHe52L7oZamZAkmQL06aaINg/M7cBHNKMlmk/dpRvHtTn9qdMPaJ3gbuW+IqvpW3pc6mTVZAOZqWnOfbmtnQ0592Y/qC2sajhUVlkZH9GXCKcm1615qE5Y4BhuamVMIvGeHFSTcrgCdeaQa6xzCAk/5iWtSK4YnFSFWuLkVUNTHqlzJ4+kce6oJRTxcmrmu9sl7hF02YkXnqqgAYClBsA/IPWJrO6rOH3eYlJchpheeAiJMuG+EBOswwuna1MIigkxCFLDKoBNRmQSOJyMD3esGp1pR0Q3XaeXdpkxiCrBiCoCU31rXOsQ6SZ5sx5s2l9zU0CqK8FUAAcBFQJNaREwG+JZxp9bYhAEVDwmGERiSdoi3JlVwqMATiacfHhDzsgKi4R27FicBuiEoaxBNZLU8oggmgNQQaMp/MjbD67axr7HaktbAkqlpYUD4LKtYHszBlLnDYdvEZY4SSSN235iLEqWUq1CZRIDjau48DuMNmmps8yZZpizpNQVJBBqKUNGRhyII2Uj1vo/phJ0tZ0vJsGXarDNTHlgmEhGdg6zBTrB7d2g190wAqDvBRhkwF7oxpI2O03WP4M6incp9luWR4HhFSvWrZK2jb9AwRsFo6xMe0uB47jz+MDrHMwKnZl3bRHJEzqpgOzI/pO30MVBiHkXlIMccRxTFVRkm61D3GLDCGW+XiDvhyNVQeUA0iGERIYYYimQo7SFAC7TpsS0vTJU0BQKm7QbBmxG+G6M09LmhmUMApCGo9qZigF0mtcfDugd9pE4izXQTRmUEb9ZcIp9EJerM3G22VRxCInxjO1kW9PTmClFBDuRLGwhnN28e6sZ/TdkAkzAooqgAdy0AHgAI3+nplZsiXcAUzwb1cagkkcKwI0nodps6ZLuokqZfulSS2qaMWqdprlSOVt5Vn/sk0VQTbS238Ne4YsfEUjTK/WTC5yJryGCj0h2j7KLNYUlrtUCu8viT4VhSNVCfrD5nyjvGKq6RtioHmN2ZSljxIyHM0EeapNJ6yfOOLXnY7hmY0/TOeerlSRnNYu36Ey/uJPKM3PsvXTZVnHZY35m7q5dDQ8CxUd1YgWj/wACQ9rmik+0CiA5y5XsqBvpid5NIwmkbSWYk5+YG6Nb0x0orzCp7KgqoIN2lCAQRtrjyEZGZJag1SWcgIM6kkAXTt3d8FQWeUXJ3Cl4+gg2jrLulu0aUB9lfzEeg5w97OkmqHFZH7yn/MmnNRwqLvcpMctCTP2mQ82SNVJ8w3kN8ot5JcqYAat+LS4DmCDlGVT223B1tSC0N1QKXFKsrWm6+oCoqFu1Lax2b4iSVMtTBmChVREF1QqhUFBgM23k4mOyLBaLU4mmW1y6i3lllUuooUUuilaDE7TBWXNUaiYAeMFMWzJLFFFTvgJpaeK3Fz2nd84n0rpSmpLxbadi93GAc40wGZzMIlQT2qaDIQ6TL2nZjEsiz747ONBQbYqI5JNT4mJZcyurxr4CGy1opO8+kcs64E/WMBFMMFtE2e9LdqVpQV3A1+EDnXD6x+Uaz7P50sTmlzRqTEXkQTT1MWFAHsDKDMWoC5ndX/MX7PqjrEAIpSYhxWh9UPkeUanpj1az0lhT93BS+FIDMtRfoThepXOMuHuX2VWozUlVAuNKqwcMKaxpdy21iWLF2xzJUsiUW/ZbTijHFrPNFQKjaVJP6lZx7UXjJLo8qYKTZbFGGdGXIg7QRkdox2xk54vKVBwJqPcfdGm0ba+slyp57S0s0/vUEyJh/lVlJ3JLG2JCvROg+lzNs4vH8SSerbeQOyeYw7wY1NsWqhh9Ax5j0XtPU20A4LPBQ7rwxU+o/mj02yGqlfrH5xuMCWjp1+WK5rqnll5UieBWhZlHZfzDzX5E+EFTBYU9byn6yipZWzEXZZih2X5wE5hhh7QwwU2FCjsBlun0q8JK7OsWvjX/AGxF0SSir/FpFj/QiwS6WSrzJTYQfETBFLRCXTZxvts8/wBgjE9/74agt0n08qWmTKVbzS3vtiF9nALU4nHyi1MILGai0EyWSK4Gr4Co31MO6SaGkT5tnE1A15zX+ILLY0O8VAhlpmBZ/VKoC6mVAFCEEAADLVpSM62itpxqXEGQqfQD3xVtjUQDu+PqTEmlTWdTcFHv98R2g1mIONfOOrLE6da/bJm6UqShyFW8yYo6Oa6LVP24SUPBBVj/AFM45RPJa8Xc+3MmPyLH3RLoGxibIs6EYTKzm49Yxcg+JiDBWmxTS5NyZRqmqi+KDEG4cxSCkmydRNnTjdpY0upQUU2iaSqEKdi1d6f9MR69K0bQYHDYKZRFatEJMBWYisCQSCq0JFaHLifGI08YsViLt1QlvNKSncqNs51/DvksNUVGRrnnjGl6JdFTelm02a6ZYerFgwmszVUlASFuKKU21rsj0Kz6NlSuyqrU11QAWJ37zFv7uV7j5GAQAu0wyywjNaR6MSprFruJ7V2ovDcSMqxrJUmmMSFBAeXab6GyurMyzSiGAJuhiQeROYjz9rCQcY98tc2WJ3V1Aa5eO+hNAeORjK9K+h5fWkFFJzBBC99RkYg8rmUGEVnQk5RqdIdE5tnF6cMK0quK13cOcUbNo9pjhVWlSB44RQJtiUCrwhspcKcY3nSPoZMsssdaA17EEZ90YxJdGp3xNmlaatBFzRc27NQjd84baZOERLMuvLbcVMUbe3utoKKuLMKcIEiQyt1TTSgsatPlXqlS3WIzImBAJOtjgaGDNn6pJZYGkxGqO7MeUQ9IZqEyp1QVDKZiE0vqCCykjEAiow3wtNAdqs5ZBNan4oacpqtSpcpNBUdmjY0NNsO6Oa015OH7TLKCuQnIQ8k919UJjqyFmtMKhka+vUyQpIMqZfLVcnC6t3vrFOQjJNrk0plbD+FgCfOsQH2nEykmr2kuuN9VoRXvFDzj17RtoDFWGTqGH8wrHl9qli/OAyLsw4CZSaBySdKHKNv0Rn1stnP5QU/9tinujUZo8GuT1P8AEPBsPfB14z2kswRu9I0Dtt+sYpCQxUto1q7xE4zrX1iO3jI98B0nLuhphIdUQ0mClChtYUECtMvrEH/p+ZeKdjp1tlGz7za28Kj3RU6UWu7PUfp8h8470ee+1h4/e38XmD3Rj5abS3N+02Uf+Yf/AIyPfAuaP2wnif8AS0ErUD98kcJc0/6R74A2O1XrUwOYLY9ytEnIVpxtB/UvkFiGadccFJ8FJiScf2k/rXzAiOaPxKb0P+kx0YYCXq2eu6WT/aTGl0BIo6DYklPNQPjGfu1kU3y6eKxptBuL7folea1ERppJZwjloegwzyEOk5RHaXGe7GIplks9SWY1NacB3RZZhA+RfurWtTiRsFTUjZviZlUUBoOJwibXSxe+jHbh2UMMSUR7XI/GHXTsHhAZ+2WNlmzJxze6oFKkKMBjuqSecXpdqNADswrvgiyVFGx+tsCrfook6pNDmB74IVqkpMlPKbWDDy2dxB90Z+R9n84C+gwxoa1qNmGyNTI0aAKHOBmk+kdok/gvORMNVroWoBxxJxw3UpSLCg9skT+slSrQ4NTdF84AHaYyPTnQ8uy2tFluHBAqRlWsa/pXMR7L11WLkgVftKQcRvrnHnWlJl4Bq1IMQFj0fmTBqrAzpP0bm2eVKdxg94DgVOUexdHekdi6mW1MSorwNMfOM/8Aah0ps1psvUyxrq6sO4VBp4w2rAWTXlq1cwoPLCJbXIBlsuYGMVNFTayiNqk+eMWpU00b9OHKCLGj5gM2zzrW19Zsnq0TrCJksIerRtU6rLcNA2BBiLSllWXbHTMMrAVJOBQgVpnisN0K7CbZTJDzLXenVACFVBDBbtc/w79a5bILaRkF50u0VUKWCgFlDV1iaAYUG+CppZvIj7WkymP9Ly//AMyxq+h//ZVG6ZM/1V98ZPRg/BQ/+Hlf/bbfjGt6LClmXi8w/wB1PdGoxWh0gcF7oNyzWWp/hT0EAdItl3QclGkpP0L6CKRh7N9p9me2fdBLnCZ1rSrxCXLyEgmt6tNU7I29sOoOB9Yx3/Dew/eDabszrDMaYavVSzEsdUjLE4RrbV2OYpyEZilJbUHOETDJB1B3mETGh2sKGVhQRgunU6lpUcB6LF7ozMKixEZrZp7iuWMyZSAH2kzCtsX9Ne/BfhBno0l5bINgse/80w1Ec7w0htWmLd99xUPMAJUq7IiLluIpiK4GsENAW0vay5oLzHLIVBFBzMSSrPdtbyyx/cFb1RVQXFTeGWFYG2ESLNPuSXLqsxKMTerWhOI4kiJCNHpE3bQT+g+QHujk7Ccld9POkSafSkxW3qR/Sa/7og0gcFccD4j41jqwx4S7q/lJX+k090G+ja1cqfakyseKgD1gdpuXdnzKZMb47nAb1JixoS0XZks7wyHzYe7xiNRrLM+qa4EVB74A9JNMiSl4nIjLM45CC0yZWtKA0x5HM+ceUdMNMCfNuoaolRX8zbT3bBzjnnl6Y+3su2+v1JLxOVO1dIJ7s5E2Yodr10THujCgAxwFBspFITi2LEltpJJPiYryBWvDDv8AlEzYgjhHy233er6XTwwx/CSRquiPTI2Zrk9neSduLNLPCuJXhs2Q7S32iTWtCmzAGzrQEOGRpjE4sDmANleOEZXR2iZ9oa7JUs3AYDvYmgjRWn7PraEJuI2GQcXvOg846Y5Za8eX5ncdt2t6lueUxt9tyft6dYtJEqOsRk76MvJlqPQ8Ivq1cjhvgb0ZLNZpRdSHMtbwIIIalGqDtrUconmaPIBaU92uasLyGnCoI5GO7z2U1bE7zymD5ey2FDwO4+vlDLTJVwCQCV4A0rnSsVtMypn3SdVtbqmNV1RUCuFXFMtrjvEC+jFrnF5omENL6x7lANRKgJrDBganwOyDIb9oujJ02XLWUt4qzMRUAkUAGee2MTP6GWpQD+GSaat41x4kUwj1HS0wCaLwqyIbuFTicaVwGAEUbDOLXmdSKEEY1qte1FRn7L0Lu3fxGC0BYCh1jmFOwcotv0Rs+ZUsf4mankRGqnSQKY1wr3xF90r3d/uijJTOi8sn8NRLO27kR3ZRRtvRyimhN41UDDE0JpTkY3As5NcCBxrkOAgWJs3rWVZbAAUDGhLVzKjYBvgMXYejU5+pVlSQksNUinXTL7XjeKmlQDdHDfGm01Z1ly1oterBuUFSCVKgc6wQtFlfLAu3iBtYnhBC0yRKlPMbFgrEDcabOMQYmyJdky1OayZSnvo0z0nRsNBS6SZK7xe/qYt74y0yXVigzLBBxuASlPMIDzjb2OXrBRkoAHIUjUZp+k2xpw9f8xo3XCmylIzdL85RvcDkDj5Axo5hikQdUKjOne3xjttwVRD1iC3tiBwgrsvsjnDSYdsHdDTANrCjkKAFdIuj0u1lDNY1SoW7hS9SvfkIDz+j08KOotPVoi9So6tGYItDixzxMawN8fDGGyBek8y3KpA8qRNDJWSzzUZy8wu3U0DNQFqsFYkCgwvLhxjN6cniTd2Gta90bjSiUAOWtdP6ZoKV5MVblGL0lZ5E8q9omBEAZaCpmBwCaXR6nKMe49AnzxPskqcuIojcmFD5kRHL15JG6o94/wB0Dvs5BaxvKN7q1mTERmzKnLmKgcouaOYq5Rszqn9Q+eHOOiUI05JrLlzN1ZbcsV8ifCAqzSoNM1Iccs/rhGstFnqXlHKYNXgwxU+7nGUmqQcsQcR5ERFiDTPSyU0lxLcM7ahWuI4kZ0GJ40ptjz2dP2KCY0OlNCMq3kkt2mJdVch1fWU7tUhwaZVWAZW7hTHdl41j5upfyej/AM7pz6G8b5vPy7Y1fNjSvs7OZ3wR0dYZs8kSZTuRnRcB3scPOLfQyxmZaUV1DoKs1QCoFKCoOB1iuce22KwKqUVUTDJVCgchhEx6fq8t913/ANtrp4zd58hXRXRQk2eWt261xb4NCb5GvUjPHDlB2aur3Q5ZYGESXagx9MmnnM87nlcrzVOUabPCFNtK4A1x3K3mchE8gYmOtKWtfGnrxiWJtRt0hZyFGBKnMVoGG5qYkcNsNsdjWXVUUANQEVwwrSm7OCMyVhw3j3iIGlUxGIggTpOyuzVwoFoKVLXgczhlwjllktVSBlXDDaMRwxg0tKRGtAawFKzyASQQQqk0G7gOEPtpYKepUVGNDtpsFNp2VjlrnXSrGtGNK7A2yu6uzu4w+1TWCrcFanWpiQOA76QVjrROn2itJjS0agUy2o9K0JOpUHAUGypieVKdAA09mKE0xAaopeqQQWoDkYiBmGa/Vy5gHWkg3DrK2LZgKKk7aUxOMEZOjZxBZllhjStXZjUAAM1FALUAypltjW0RG3TkoEUTDXWLUQAYjMY50ORwB4VZpi1lVQuNdmBpWoopvYfw1A8YvTZCGUVZqteDECtS2GFN2EAdM2oTZgoKKougbMM/rgIgWgrPem3jkgvc8l8/SNVYsFLH6+jAzRtluS1X2nIY8B7I8MecFLTgoUfQEaYSaDlVm3vyqTzbAeV6DTmKehZV2WW2ua8hgPeecWzBYcginaDVz4RdBoCd0UbNi1ecFTNDDDjDCYDkKOVhQFC3Wi6jEZ0oOLMcB6QQkAKqrsAC8gKQEZ782WmwEzW7lwTzunkYKPMgI5tlVtWYKqTQjfj8ojmdF7Jj+AhrnW8a41qcccd8WpmsAd+B7x9AxZkzLy8RgfdEHLPLVAFRQqjAACgHcBAnTcm64cZP5MPiPQwWrDbTJExCh25HcRkYoE20dYgmDMZ94z+POAel7PepNGTYPwffz+MFtHz7jFHwB1WG4iG2mVcYhhWW+B+I4jOCKOgtIAfhuaAkXDsB/LwrsgnpHRCTVpMRZg3MAeYOw90Z+02Mo11sQcVOxhsIg9o60kpeBqFwddq7mG9TEsaxysvhD0Y6MS7MzNLDUcg0Y1OGSg/lFScY1ajeSeAw+ZjmjnDC8PrfD3BYm6RxOdOUSTXDWeeWd9WV3Thd3GOEjYD5RG1lb858BFd7GT/zD4fODJ3W0rvPlHL8NlWA5XvL5xclWEbTWAgs14nDLyieZJ2rgfI/W+LN2goIjJgKKtU0IofD5GJXXCnwidlB3Ry4OI8x5wAi33lQrcvhsKAgHHClThGVkW23pMuXKyWDEMUYvLoCKUBo2tdoccOMbyfJqKZxWkKVBBBzqNucBl9C22cGf706sGNVKghZYAyaoF08z3xfnW6puyhU7zW6uBoT+bEbIJ2gKxBaXWm+lYp6XtSS0vUF7JRTEn4QGf0qFl49qcylS+0IWvEcBUADuivoix3mvN2VxPE7BDJUlpszeWxJ3ce6D9ms4wReyuZ3naYrNWLGlSXO3KOmWXYAZuaDgBmeQiz1dcMgM+AizotKkzaYdlBwGZ+uMVF8gAADIAAdwhohEx1YNIbc9FA3+kRSRRe+Ipr33wyyESu3lECLRGzRxmiJmijpaFERaOxAK0G14NOOcw6vBFwTxxbnBAvFRHoABgBhD1eKCFjetUPtZfqGXvHOJZL0OORwPxgaGgizX1v8m79/P1rBU8wQxXhSHqKbR5j5Qx4Io6bstfxVzA1xvA9rl6d0Q2ScJq9W2fsnfwgrLmQC0rYeqN9P3ZOz2Cf9vpAMnJT8KblXVb8p+G8RSdHlNUGjDmrKdhHtKYKyZyzhdftbDv8AnFSYDL1JgJTYdq93wgghoxltAJRjKYUvoPUHaDvpBVdHKoF0uCNta7anBozUqWZbCYhqN4yIOYO6NA2kwEDXhQjInGM6WVaWayijC8PzKLpHeK+kWKAiqm9zBHOM7ZdOLOconWrQYuwZVqcgoOZ5U8Yv2SwEtV5rON2Ar33QK0gotKoNtT5RLKaKok0y8CcI71zUoEB/m+UBbcwwrFQsagMQGOSjsmmYrmT9UizLmVw27RAQ2hCusue0DaO7fHUm1Fdm/Z8olmRSmsy1KrXeAQOeOHnEFrPbDWBjP2jS2eDy2rSt0jHwKt5xDL07NusHCV9lxUVHFDkefIRQT0nbhLGNK7Bv+UZOZfnzN58gPcItFGmG8xoNrH3b4s2eXUXUFF2k5nv+EVm0rLZ6aiY17Tb+7hBaRJAGGXrxhkmUFHDzPyiOfaSxCJ2jh3fP0iiUgzG6pMs3b3QXNAABgAKCK9js4lLdGZ7R3mHkwU6sRWyddWgzMPLACp2RQUl2qf8AAiCSQtBXwhEx2Y0RExQmMRsYTNELtAdLQohLwogHrNiZHgXKmxalzIKIK0WrHabpxxBwI3j4wNSZEoeKDDi6QQa7Qd4iYsGFR4bjA6yWnC62Ww/lPwiVqg1GzMbCIgmMOV9hxBwIORhoYMKj/HAwwmKgNpPRhlVeXUy8yM2Tu3r5iO2bSCuKTMdzfHf3waSbSBmkNDBqvJIRsyp7DeHZPEeG2CIHsrSzelGoOYzBHoRFdpiNgfw23Gt0+9YhlW55TXHBU/lbbxByPeIu9dLm9qgPH3N8YCsZBXMcxl4iC+jdK3QA5JAybbz398DDY3XGW3I7fcYhmT2Hbl8xhAaS0aQVspqqu4Ak8z7qQyTaQVCyprBjiSFBHMMMB4RmfvCH2mXvHwjodfzj0jOl2PWKouvPqJrAHWYG5TYpGAgu8xHWrgU2E4HvG0RizN/6gpuLGHdeu1xXmYaXbTT9LJL7N5jwJI53jTwgPP0u7Y5Vz/zA02pN7N3D4xJLmsexL5nGLpNpgGb4k4eJhJdBoNdv7fnHVsxb941eA+sImWeiYKPDPxiokl2ctjMP8o+sIuq4A4eXzgVMt1MDidiriecSWWzTJ2J1U8vEdruGHHZAWGtDTGuy8Sdu7fT45D1L2GyCUN7HM+4fHb4ANs0pZYog7ztNPrIYRIXgqUtHVERqYrWm0V1Vy2nfwgOWqdfN0ZA+Jh41RTbtiKXq4nPZDGmRBIzREzxG0yImmRRIzxC7wxpkV5kyIJC8cisZkcgA0qdFuXOhQoKsy5sWFmQoUBIJkXbNaq6p5H3QoUBPeIOHMbDD1mhh6x2FARsY4JsKFAKeEmLdmKGHHZxBzB4iA1q0CwxkPUfkfPk4945xyFFQNGkXlMUaqttXAjyqDF2XpY7R4fDKOQoIebZKbtL5fAxwpJOz1+EKFAL7rK3evwhBZQ9kefwhQoKRtiLkPAfGIn0mTkPGOwoIqPbiTSpJ3DAfCLVkskyYSBhTMA5V3sfcDChRFGrHoqWna1ju9nnXFueHCCBnQoUBzrIerQoUBVnW29VVy2naeEJWpieQjkKIpjzojM2OQoojabEbTYUKCIXmxBMmwoUBXM2FChQV/9k="/>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kern="0">
              <a:solidFill>
                <a:sysClr val="windowText" lastClr="000000"/>
              </a:solidFill>
            </a:endParaRPr>
          </a:p>
        </p:txBody>
      </p:sp>
      <p:sp>
        <p:nvSpPr>
          <p:cNvPr id="2052" name="AutoShape 4" descr="data:image/jpeg;base64,/9j/4AAQSkZJRgABAQAAAQABAAD/2wCEAAkGBxQTEhUUEhQWFhUVFhUXGBcXFxQYFRYYFRcWFxcYGBYYHCggGB0lHBUUITEhJSkrLi4uGCAzODMsNygtLisBCgoKDQ0OFxAQFCwcHBwsLCwsLCwsLCwsLCwsLCwsLC0sLCwsLCwsLCwsLCwsLCwsLCwsLCwsLCwsLCwsLCwsLP/AABEIALcBEwMBIgACEQEDEQH/xAAcAAABBQEBAQAAAAAAAAAAAAAFAAIDBAYBBwj/xABIEAACAAMEBgcFBQcCAwkAAAABAgADEQQSITEFIkFRYYEGEzJxkaGxQsHR4fAHFCNSciQzYoKSovGywhdDYzRUZHODk6OzxP/EABoBAQEBAQEBAQAAAAAAAAAAAAABAgMGBAX/xAAkEQEBAAIBAwMFAQAAAAAAAAAAAQIRMQMEIRJBURMUIoHwBf/aAAwDAQACEQMRAD8A36y4kVYfKFRDrsUJREghohwgHLDZsymA5xyY9MNsOssiuJy9YB9ms+1st0WWeOM0cAgOiOTpyoKsabhtPcIr223CXgMX3bB3/CBgQsbznPb8Nwgm1idbnfBdUcM+Z2REkoDP5fOGtPAwUV9PnGc050skyCVLdbMHsIRQH+Jsh3YmCNIZwyGPdgIqW7S0uV+9my5fAkBuQzMeZaS6XWmdgrdUp9mXUHm/aPlASbKI1nIUHa5Aqe85mG109KtXTmzL2TMmfpW6PFyPSBk77Qx7FnJ/VMp5BYyEjR0+YPwpExh+YgS0/qmlajiKxIuhJ1aGbZU4dY0xh/Ki++IaaT/iJM/7un9b/CJJX2in2rMOUw+9YASOjE1mCi0JU5fs8+n9RIEVp2gJoytNm/8AUWdK8yCIp4bmz9PZB7aTU4i6w8iD5QcsHSazzaCXPWp9lqo3g1Kx5NP0LbUFfu4mrSt6RMV8N4XtHwgV9/St1wyMM1dSCO8bIhp9CLO3inEfVDElAcvgfCPEtE6fnyf3M03fyk3kP8py5UjZ6G6dy3otoXqm/OtSnMZr5jjF2jcS2ZMUPw5iCNl0gr4Nqt/ae47IE2a1AgMCGU4hlIII4ERZeSGFRT3c90AYIhK0C7Jbimq9Su/avxEFCNoxByMFdmyg4oeR2iBpDS2+qGCCmkPmyg60PI7jFECsGFRzG6GmKyky2oefGLTbCMjEVGRDDEhhhEBGwiJxExhjCArFYUSER2CIrOKGn1TZ7xFhliJl+Hw8xFlTUA74KhpHa0FY7SIpjVNBAds8q8cecXmOwRyWl0UhtYDoEVtIW25qr2z/AGjf3w+2WkS1r7RwUcd/cIEyEzdsduO074IdKlUF5u/HbxMVtIaQVULzGCS1zY+QA2ngIi0ppFJaNNmmktfFjsVRtJjzTSukZttmVbVlr2VHZUe9t5gLmnelk2eTLs4aXLOGH7xx/ER2RwHjAiTo0LS+ak4BVBJJ3ADFjwEXrLJx6uSBUCrs3Zlj80xvRRieAqRDN0oku8JDE4ENaCAZj71krkq+WAreMQWjIWXQTD1ZbsypYEy0vyFQvgx7ogtFsMrWlrIkNULeatotNWJoC1Sq5E0LilMhAV9Isa3BdU1ZtYl5y7b0w6xYZ0yGwUwNO1zwqXciwKs22alQ0s3NjKcK8BnE2uheT0ynySbzdfeqGWaqClMCNWpA7zGq0F08sj0Vx93bcadX/UBl30jyqajE1occat2jxpC+5HMnxwhs090sRtDMGZ5LyzX92HJOBpRr1M6bIF6X6TJY5X7SUaaezKl1GFBS9Umm2PJtHaSnSCepmui7brEDHhlFK1T2clmJYk1qTUnvi7TQzpXphOtD3nYqFOosp2l3BuFM+8iDn32cbLKnz2k2mVMd5Yl2hKzQZYUsRNQVA11xxjDbPfGi0ha1FhsShgSPvTMtcVLTVUVGyolxKuosjR1lm4yZjWSYfZmtfkMdyzhiv81e6ILbKn2YhbTLIBycUKNxDDA+vCACWo11SR7+8bYM6I6TPLHVsFMtu1KcFpLcs5Z4rhwig7oHpDNsxrKa8hzQ9g7/ANJ4jnWPUujvSCXaFvSjRh25Z7S/EcY8kOi0m1mWGt4C89lcgtT80pspi92PpEOjbc8tlnSWKlTTiDtV19QYI9/wcVH+PlHbHajLN1uwf7eI4Rmei3SNbSl5dWatL6f7hvUxpiA61H+OEVBZhuyjitSB2jLVQ9W2R7PA7ucEWEVStci+tRmPMRSss2mqcj5GL8t6RUt8mhvDI+sA9hEZEOlPeHEQjEVGRDCIkMMIgIqQofSFAMZfruh8g9obj64++HsIbJGseKjywgIrQ9B3w6wy/aPKKNtnVY7hhGYtPSWdTUe4lXNbqHVGCgEqc7jNWhwYRNjeOawhhUnADE8oxnR7Ts9rVLlvOlz5c5CwKXayyqg5qBvxBGZwjS6Zn0AljM4nu2DmfSKKcxzNcsctnBfiYjtc4Y1IVVBLE5ADMxIxuJxMYrptpI4WWWcWo008M1T/AHHlBkD05pJrZNwqslMEXhtY/wAR8sorLeeZ93kUBUVmTDishPzHe52L7oZamZAkmQL06aaINg/M7cBHNKMlmk/dpRvHtTn9qdMPaJ3gbuW+IqvpW3pc6mTVZAOZqWnOfbmtnQ0592Y/qC2sajhUVlkZH9GXCKcm1615qE5Y4BhuamVMIvGeHFSTcrgCdeaQa6xzCAk/5iWtSK4YnFSFWuLkVUNTHqlzJ4+kce6oJRTxcmrmu9sl7hF02YkXnqqgAYClBsA/IPWJrO6rOH3eYlJchpheeAiJMuG+EBOswwuna1MIigkxCFLDKoBNRmQSOJyMD3esGp1pR0Q3XaeXdpkxiCrBiCoCU31rXOsQ6SZ5sx5s2l9zU0CqK8FUAAcBFQJNaREwG+JZxp9bYhAEVDwmGERiSdoi3JlVwqMATiacfHhDzsgKi4R27FicBuiEoaxBNZLU8oggmgNQQaMp/MjbD67axr7HaktbAkqlpYUD4LKtYHszBlLnDYdvEZY4SSSN235iLEqWUq1CZRIDjau48DuMNmmps8yZZpizpNQVJBBqKUNGRhyII2Uj1vo/phJ0tZ0vJsGXarDNTHlgmEhGdg6zBTrB7d2g190wAqDvBRhkwF7oxpI2O03WP4M6incp9luWR4HhFSvWrZK2jb9AwRsFo6xMe0uB47jz+MDrHMwKnZl3bRHJEzqpgOzI/pO30MVBiHkXlIMccRxTFVRkm61D3GLDCGW+XiDvhyNVQeUA0iGERIYYYimQo7SFAC7TpsS0vTJU0BQKm7QbBmxG+G6M09LmhmUMApCGo9qZigF0mtcfDugd9pE4izXQTRmUEb9ZcIp9EJerM3G22VRxCInxjO1kW9PTmClFBDuRLGwhnN28e6sZ/TdkAkzAooqgAdy0AHgAI3+nplZsiXcAUzwb1cagkkcKwI0nodps6ZLuokqZfulSS2qaMWqdprlSOVt5Vn/sk0VQTbS238Ne4YsfEUjTK/WTC5yJryGCj0h2j7KLNYUlrtUCu8viT4VhSNVCfrD5nyjvGKq6RtioHmN2ZSljxIyHM0EeapNJ6yfOOLXnY7hmY0/TOeerlSRnNYu36Ey/uJPKM3PsvXTZVnHZY35m7q5dDQ8CxUd1YgWj/wACQ9rmik+0CiA5y5XsqBvpid5NIwmkbSWYk5+YG6Nb0x0orzCp7KgqoIN2lCAQRtrjyEZGZJag1SWcgIM6kkAXTt3d8FQWeUXJ3Cl4+gg2jrLulu0aUB9lfzEeg5w97OkmqHFZH7yn/MmnNRwqLvcpMctCTP2mQ82SNVJ8w3kN8ot5JcqYAat+LS4DmCDlGVT223B1tSC0N1QKXFKsrWm6+oCoqFu1Lax2b4iSVMtTBmChVREF1QqhUFBgM23k4mOyLBaLU4mmW1y6i3lllUuooUUuilaDE7TBWXNUaiYAeMFMWzJLFFFTvgJpaeK3Fz2nd84n0rpSmpLxbadi93GAc40wGZzMIlQT2qaDIQ6TL2nZjEsiz747ONBQbYqI5JNT4mJZcyurxr4CGy1opO8+kcs64E/WMBFMMFtE2e9LdqVpQV3A1+EDnXD6x+Uaz7P50sTmlzRqTEXkQTT1MWFAHsDKDMWoC5ndX/MX7PqjrEAIpSYhxWh9UPkeUanpj1az0lhT93BS+FIDMtRfoThepXOMuHuX2VWozUlVAuNKqwcMKaxpdy21iWLF2xzJUsiUW/ZbTijHFrPNFQKjaVJP6lZx7UXjJLo8qYKTZbFGGdGXIg7QRkdox2xk54vKVBwJqPcfdGm0ba+slyp57S0s0/vUEyJh/lVlJ3JLG2JCvROg+lzNs4vH8SSerbeQOyeYw7wY1NsWqhh9Ax5j0XtPU20A4LPBQ7rwxU+o/mj02yGqlfrH5xuMCWjp1+WK5rqnll5UieBWhZlHZfzDzX5E+EFTBYU9byn6yipZWzEXZZih2X5wE5hhh7QwwU2FCjsBlun0q8JK7OsWvjX/AGxF0SSir/FpFj/QiwS6WSrzJTYQfETBFLRCXTZxvts8/wBgjE9/74agt0n08qWmTKVbzS3vtiF9nALU4nHyi1MILGai0EyWSK4Gr4Co31MO6SaGkT5tnE1A15zX+ILLY0O8VAhlpmBZ/VKoC6mVAFCEEAADLVpSM62itpxqXEGQqfQD3xVtjUQDu+PqTEmlTWdTcFHv98R2g1mIONfOOrLE6da/bJm6UqShyFW8yYo6Oa6LVP24SUPBBVj/AFM45RPJa8Xc+3MmPyLH3RLoGxibIs6EYTKzm49Yxcg+JiDBWmxTS5NyZRqmqi+KDEG4cxSCkmydRNnTjdpY0upQUU2iaSqEKdi1d6f9MR69K0bQYHDYKZRFatEJMBWYisCQSCq0JFaHLifGI08YsViLt1QlvNKSncqNs51/DvksNUVGRrnnjGl6JdFTelm02a6ZYerFgwmszVUlASFuKKU21rsj0Kz6NlSuyqrU11QAWJ37zFv7uV7j5GAQAu0wyywjNaR6MSprFruJ7V2ovDcSMqxrJUmmMSFBAeXab6GyurMyzSiGAJuhiQeROYjz9rCQcY98tc2WJ3V1Aa5eO+hNAeORjK9K+h5fWkFFJzBBC99RkYg8rmUGEVnQk5RqdIdE5tnF6cMK0quK13cOcUbNo9pjhVWlSB44RQJtiUCrwhspcKcY3nSPoZMsssdaA17EEZ90YxJdGp3xNmlaatBFzRc27NQjd84baZOERLMuvLbcVMUbe3utoKKuLMKcIEiQyt1TTSgsatPlXqlS3WIzImBAJOtjgaGDNn6pJZYGkxGqO7MeUQ9IZqEyp1QVDKZiE0vqCCykjEAiow3wtNAdqs5ZBNan4oacpqtSpcpNBUdmjY0NNsO6Oa015OH7TLKCuQnIQ8k919UJjqyFmtMKhka+vUyQpIMqZfLVcnC6t3vrFOQjJNrk0plbD+FgCfOsQH2nEykmr2kuuN9VoRXvFDzj17RtoDFWGTqGH8wrHl9qli/OAyLsw4CZSaBySdKHKNv0Rn1stnP5QU/9tinujUZo8GuT1P8AEPBsPfB14z2kswRu9I0Dtt+sYpCQxUto1q7xE4zrX1iO3jI98B0nLuhphIdUQ0mClChtYUECtMvrEH/p+ZeKdjp1tlGz7za28Kj3RU6UWu7PUfp8h8470ee+1h4/e38XmD3Rj5abS3N+02Uf+Yf/AIyPfAuaP2wnif8AS0ErUD98kcJc0/6R74A2O1XrUwOYLY9ytEnIVpxtB/UvkFiGadccFJ8FJiScf2k/rXzAiOaPxKb0P+kx0YYCXq2eu6WT/aTGl0BIo6DYklPNQPjGfu1kU3y6eKxptBuL7folea1ERppJZwjloegwzyEOk5RHaXGe7GIplks9SWY1NacB3RZZhA+RfurWtTiRsFTUjZviZlUUBoOJwibXSxe+jHbh2UMMSUR7XI/GHXTsHhAZ+2WNlmzJxze6oFKkKMBjuqSecXpdqNADswrvgiyVFGx+tsCrfook6pNDmB74IVqkpMlPKbWDDy2dxB90Z+R9n84C+gwxoa1qNmGyNTI0aAKHOBmk+kdok/gvORMNVroWoBxxJxw3UpSLCg9skT+slSrQ4NTdF84AHaYyPTnQ8uy2tFluHBAqRlWsa/pXMR7L11WLkgVftKQcRvrnHnWlJl4Bq1IMQFj0fmTBqrAzpP0bm2eVKdxg94DgVOUexdHekdi6mW1MSorwNMfOM/8Aah0ps1psvUyxrq6sO4VBp4w2rAWTXlq1cwoPLCJbXIBlsuYGMVNFTayiNqk+eMWpU00b9OHKCLGj5gM2zzrW19Zsnq0TrCJksIerRtU6rLcNA2BBiLSllWXbHTMMrAVJOBQgVpnisN0K7CbZTJDzLXenVACFVBDBbtc/w79a5bILaRkF50u0VUKWCgFlDV1iaAYUG+CppZvIj7WkymP9Ly//AMyxq+h//ZVG6ZM/1V98ZPRg/BQ/+Hlf/bbfjGt6LClmXi8w/wB1PdGoxWh0gcF7oNyzWWp/hT0EAdItl3QclGkpP0L6CKRh7N9p9me2fdBLnCZ1rSrxCXLyEgmt6tNU7I29sOoOB9Yx3/Dew/eDabszrDMaYavVSzEsdUjLE4RrbV2OYpyEZilJbUHOETDJB1B3mETGh2sKGVhQRgunU6lpUcB6LF7ozMKixEZrZp7iuWMyZSAH2kzCtsX9Ne/BfhBno0l5bINgse/80w1Ec7w0htWmLd99xUPMAJUq7IiLluIpiK4GsENAW0vay5oLzHLIVBFBzMSSrPdtbyyx/cFb1RVQXFTeGWFYG2ESLNPuSXLqsxKMTerWhOI4kiJCNHpE3bQT+g+QHujk7Ccld9POkSafSkxW3qR/Sa/7og0gcFccD4j41jqwx4S7q/lJX+k090G+ja1cqfakyseKgD1gdpuXdnzKZMb47nAb1JixoS0XZks7wyHzYe7xiNRrLM+qa4EVB74A9JNMiSl4nIjLM45CC0yZWtKA0x5HM+ceUdMNMCfNuoaolRX8zbT3bBzjnnl6Y+3su2+v1JLxOVO1dIJ7s5E2Yodr10THujCgAxwFBspFITi2LEltpJJPiYryBWvDDv8AlEzYgjhHy233er6XTwwx/CSRquiPTI2Zrk9neSduLNLPCuJXhs2Q7S32iTWtCmzAGzrQEOGRpjE4sDmANleOEZXR2iZ9oa7JUs3AYDvYmgjRWn7PraEJuI2GQcXvOg846Y5Za8eX5ncdt2t6lueUxt9tyft6dYtJEqOsRk76MvJlqPQ8Ivq1cjhvgb0ZLNZpRdSHMtbwIIIalGqDtrUconmaPIBaU92uasLyGnCoI5GO7z2U1bE7zymD5ey2FDwO4+vlDLTJVwCQCV4A0rnSsVtMypn3SdVtbqmNV1RUCuFXFMtrjvEC+jFrnF5omENL6x7lANRKgJrDBganwOyDIb9oujJ02XLWUt4qzMRUAkUAGee2MTP6GWpQD+GSaat41x4kUwj1HS0wCaLwqyIbuFTicaVwGAEUbDOLXmdSKEEY1qte1FRn7L0Lu3fxGC0BYCh1jmFOwcotv0Rs+ZUsf4mankRGqnSQKY1wr3xF90r3d/uijJTOi8sn8NRLO27kR3ZRRtvRyimhN41UDDE0JpTkY3As5NcCBxrkOAgWJs3rWVZbAAUDGhLVzKjYBvgMXYejU5+pVlSQksNUinXTL7XjeKmlQDdHDfGm01Z1ly1oterBuUFSCVKgc6wQtFlfLAu3iBtYnhBC0yRKlPMbFgrEDcabOMQYmyJdky1OayZSnvo0z0nRsNBS6SZK7xe/qYt74y0yXVigzLBBxuASlPMIDzjb2OXrBRkoAHIUjUZp+k2xpw9f8xo3XCmylIzdL85RvcDkDj5Axo5hikQdUKjOne3xjttwVRD1iC3tiBwgrsvsjnDSYdsHdDTANrCjkKAFdIuj0u1lDNY1SoW7hS9SvfkIDz+j08KOotPVoi9So6tGYItDixzxMawN8fDGGyBek8y3KpA8qRNDJWSzzUZy8wu3U0DNQFqsFYkCgwvLhxjN6cniTd2Gta90bjSiUAOWtdP6ZoKV5MVblGL0lZ5E8q9omBEAZaCpmBwCaXR6nKMe49AnzxPskqcuIojcmFD5kRHL15JG6o94/wB0Dvs5BaxvKN7q1mTERmzKnLmKgcouaOYq5Rszqn9Q+eHOOiUI05JrLlzN1ZbcsV8ifCAqzSoNM1Iccs/rhGstFnqXlHKYNXgwxU+7nGUmqQcsQcR5ERFiDTPSyU0lxLcM7ahWuI4kZ0GJ40ptjz2dP2KCY0OlNCMq3kkt2mJdVch1fWU7tUhwaZVWAZW7hTHdl41j5upfyej/AM7pz6G8b5vPy7Y1fNjSvs7OZ3wR0dYZs8kSZTuRnRcB3scPOLfQyxmZaUV1DoKs1QCoFKCoOB1iuce22KwKqUVUTDJVCgchhEx6fq8t913/ANtrp4zd58hXRXRQk2eWt261xb4NCb5GvUjPHDlB2aur3Q5ZYGESXagx9MmnnM87nlcrzVOUabPCFNtK4A1x3K3mchE8gYmOtKWtfGnrxiWJtRt0hZyFGBKnMVoGG5qYkcNsNsdjWXVUUANQEVwwrSm7OCMyVhw3j3iIGlUxGIggTpOyuzVwoFoKVLXgczhlwjllktVSBlXDDaMRwxg0tKRGtAawFKzyASQQQqk0G7gOEPtpYKepUVGNDtpsFNp2VjlrnXSrGtGNK7A2yu6uzu4w+1TWCrcFanWpiQOA76QVjrROn2itJjS0agUy2o9K0JOpUHAUGypieVKdAA09mKE0xAaopeqQQWoDkYiBmGa/Vy5gHWkg3DrK2LZgKKk7aUxOMEZOjZxBZllhjStXZjUAAM1FALUAypltjW0RG3TkoEUTDXWLUQAYjMY50ORwB4VZpi1lVQuNdmBpWoopvYfw1A8YvTZCGUVZqteDECtS2GFN2EAdM2oTZgoKKougbMM/rgIgWgrPem3jkgvc8l8/SNVYsFLH6+jAzRtluS1X2nIY8B7I8MecFLTgoUfQEaYSaDlVm3vyqTzbAeV6DTmKehZV2WW2ua8hgPeecWzBYcginaDVz4RdBoCd0UbNi1ecFTNDDDjDCYDkKOVhQFC3Wi6jEZ0oOLMcB6QQkAKqrsAC8gKQEZ782WmwEzW7lwTzunkYKPMgI5tlVtWYKqTQjfj8ojmdF7Jj+AhrnW8a41qcccd8WpmsAd+B7x9AxZkzLy8RgfdEHLPLVAFRQqjAACgHcBAnTcm64cZP5MPiPQwWrDbTJExCh25HcRkYoE20dYgmDMZ94z+POAel7PepNGTYPwffz+MFtHz7jFHwB1WG4iG2mVcYhhWW+B+I4jOCKOgtIAfhuaAkXDsB/LwrsgnpHRCTVpMRZg3MAeYOw90Z+02Mo11sQcVOxhsIg9o60kpeBqFwddq7mG9TEsaxysvhD0Y6MS7MzNLDUcg0Y1OGSg/lFScY1ajeSeAw+ZjmjnDC8PrfD3BYm6RxOdOUSTXDWeeWd9WV3Thd3GOEjYD5RG1lb858BFd7GT/zD4fODJ3W0rvPlHL8NlWA5XvL5xclWEbTWAgs14nDLyieZJ2rgfI/W+LN2goIjJgKKtU0IofD5GJXXCnwidlB3Ry4OI8x5wAi33lQrcvhsKAgHHClThGVkW23pMuXKyWDEMUYvLoCKUBo2tdoccOMbyfJqKZxWkKVBBBzqNucBl9C22cGf706sGNVKghZYAyaoF08z3xfnW6puyhU7zW6uBoT+bEbIJ2gKxBaXWm+lYp6XtSS0vUF7JRTEn4QGf0qFl49qcylS+0IWvEcBUADuivoix3mvN2VxPE7BDJUlpszeWxJ3ce6D9ms4wReyuZ3naYrNWLGlSXO3KOmWXYAZuaDgBmeQiz1dcMgM+AizotKkzaYdlBwGZ+uMVF8gAADIAAdwhohEx1YNIbc9FA3+kRSRRe+Ipr33wyyESu3lECLRGzRxmiJmijpaFERaOxAK0G14NOOcw6vBFwTxxbnBAvFRHoABgBhD1eKCFjetUPtZfqGXvHOJZL0OORwPxgaGgizX1v8m79/P1rBU8wQxXhSHqKbR5j5Qx4Io6bstfxVzA1xvA9rl6d0Q2ScJq9W2fsnfwgrLmQC0rYeqN9P3ZOz2Cf9vpAMnJT8KblXVb8p+G8RSdHlNUGjDmrKdhHtKYKyZyzhdftbDv8AnFSYDL1JgJTYdq93wgghoxltAJRjKYUvoPUHaDvpBVdHKoF0uCNta7anBozUqWZbCYhqN4yIOYO6NA2kwEDXhQjInGM6WVaWayijC8PzKLpHeK+kWKAiqm9zBHOM7ZdOLOconWrQYuwZVqcgoOZ5U8Yv2SwEtV5rON2Ar33QK0gotKoNtT5RLKaKok0y8CcI71zUoEB/m+UBbcwwrFQsagMQGOSjsmmYrmT9UizLmVw27RAQ2hCusue0DaO7fHUm1Fdm/Z8olmRSmsy1KrXeAQOeOHnEFrPbDWBjP2jS2eDy2rSt0jHwKt5xDL07NusHCV9lxUVHFDkefIRQT0nbhLGNK7Bv+UZOZfnzN58gPcItFGmG8xoNrH3b4s2eXUXUFF2k5nv+EVm0rLZ6aiY17Tb+7hBaRJAGGXrxhkmUFHDzPyiOfaSxCJ2jh3fP0iiUgzG6pMs3b3QXNAABgAKCK9js4lLdGZ7R3mHkwU6sRWyddWgzMPLACp2RQUl2qf8AAiCSQtBXwhEx2Y0RExQmMRsYTNELtAdLQohLwogHrNiZHgXKmxalzIKIK0WrHabpxxBwI3j4wNSZEoeKDDi6QQa7Qd4iYsGFR4bjA6yWnC62Ww/lPwiVqg1GzMbCIgmMOV9hxBwIORhoYMKj/HAwwmKgNpPRhlVeXUy8yM2Tu3r5iO2bSCuKTMdzfHf3waSbSBmkNDBqvJIRsyp7DeHZPEeG2CIHsrSzelGoOYzBHoRFdpiNgfw23Gt0+9YhlW55TXHBU/lbbxByPeIu9dLm9qgPH3N8YCsZBXMcxl4iC+jdK3QA5JAybbz398DDY3XGW3I7fcYhmT2Hbl8xhAaS0aQVspqqu4Ak8z7qQyTaQVCyprBjiSFBHMMMB4RmfvCH2mXvHwjodfzj0jOl2PWKouvPqJrAHWYG5TYpGAgu8xHWrgU2E4HvG0RizN/6gpuLGHdeu1xXmYaXbTT9LJL7N5jwJI53jTwgPP0u7Y5Vz/zA02pN7N3D4xJLmsexL5nGLpNpgGb4k4eJhJdBoNdv7fnHVsxb941eA+sImWeiYKPDPxiokl2ctjMP8o+sIuq4A4eXzgVMt1MDidiriecSWWzTJ2J1U8vEdruGHHZAWGtDTGuy8Sdu7fT45D1L2GyCUN7HM+4fHb4ANs0pZYog7ztNPrIYRIXgqUtHVERqYrWm0V1Vy2nfwgOWqdfN0ZA+Jh41RTbtiKXq4nPZDGmRBIzREzxG0yImmRRIzxC7wxpkV5kyIJC8cisZkcgA0qdFuXOhQoKsy5sWFmQoUBIJkXbNaq6p5H3QoUBPeIOHMbDD1mhh6x2FARsY4JsKFAKeEmLdmKGHHZxBzB4iA1q0CwxkPUfkfPk4945xyFFQNGkXlMUaqttXAjyqDF2XpY7R4fDKOQoIebZKbtL5fAxwpJOz1+EKFAL7rK3evwhBZQ9kefwhQoKRtiLkPAfGIn0mTkPGOwoIqPbiTSpJ3DAfCLVkskyYSBhTMA5V3sfcDChRFGrHoqWna1ju9nnXFueHCCBnQoUBzrIerQoUBVnW29VVy2naeEJWpieQjkKIpjzojM2OQoojabEbTYUKCIXmxBMmwoUBXM2FChQV/9k="/>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kern="0">
              <a:solidFill>
                <a:sysClr val="windowText" lastClr="000000"/>
              </a:solidFill>
            </a:endParaRPr>
          </a:p>
        </p:txBody>
      </p:sp>
      <p:pic>
        <p:nvPicPr>
          <p:cNvPr id="2054" name="Picture 6" descr="https://domfurniss.files.wordpress.com/2012/10/img_1812.jpg"/>
          <p:cNvPicPr>
            <a:picLocks noChangeAspect="1" noChangeArrowheads="1"/>
          </p:cNvPicPr>
          <p:nvPr/>
        </p:nvPicPr>
        <p:blipFill>
          <a:blip r:embed="rId3" cstate="print"/>
          <a:srcRect/>
          <a:stretch>
            <a:fillRect/>
          </a:stretch>
        </p:blipFill>
        <p:spPr bwMode="auto">
          <a:xfrm>
            <a:off x="5252442" y="1828801"/>
            <a:ext cx="3696065" cy="2736714"/>
          </a:xfrm>
          <a:prstGeom prst="rect">
            <a:avLst/>
          </a:prstGeom>
          <a:noFill/>
        </p:spPr>
      </p:pic>
      <p:sp>
        <p:nvSpPr>
          <p:cNvPr id="4" name="TextBox 3"/>
          <p:cNvSpPr txBox="1"/>
          <p:nvPr/>
        </p:nvSpPr>
        <p:spPr>
          <a:xfrm>
            <a:off x="303067" y="5001094"/>
            <a:ext cx="8645440" cy="1569660"/>
          </a:xfrm>
          <a:prstGeom prst="rect">
            <a:avLst/>
          </a:prstGeom>
          <a:noFill/>
        </p:spPr>
        <p:txBody>
          <a:bodyPr wrap="square" rtlCol="0">
            <a:spAutoFit/>
          </a:bodyPr>
          <a:lstStyle/>
          <a:p>
            <a:r>
              <a:rPr lang="en-GB" sz="3200"/>
              <a:t>Not meaningful term!</a:t>
            </a:r>
          </a:p>
          <a:p>
            <a:r>
              <a:rPr lang="en-GB" sz="3200"/>
              <a:t>	“It is the outcome that makes the cause bad” 							</a:t>
            </a:r>
            <a:r>
              <a:rPr lang="en-GB" sz="2800"/>
              <a:t>Dekker</a:t>
            </a:r>
          </a:p>
        </p:txBody>
      </p:sp>
    </p:spTree>
    <p:extLst>
      <p:ext uri="{BB962C8B-B14F-4D97-AF65-F5344CB8AC3E}">
        <p14:creationId xmlns:p14="http://schemas.microsoft.com/office/powerpoint/2010/main" xmlns="" val="2955265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89" y="665211"/>
            <a:ext cx="7886700" cy="545552"/>
          </a:xfrm>
        </p:spPr>
        <p:txBody>
          <a:bodyPr>
            <a:normAutofit fontScale="90000"/>
          </a:bodyPr>
          <a:lstStyle/>
          <a:p>
            <a:r>
              <a:rPr lang="en-GB">
                <a:latin typeface="+mn-lt"/>
              </a:rPr>
              <a:t>Performance variability</a:t>
            </a:r>
          </a:p>
        </p:txBody>
      </p:sp>
      <p:sp>
        <p:nvSpPr>
          <p:cNvPr id="3" name="Content Placeholder 2"/>
          <p:cNvSpPr>
            <a:spLocks noGrp="1"/>
          </p:cNvSpPr>
          <p:nvPr>
            <p:ph idx="1"/>
          </p:nvPr>
        </p:nvSpPr>
        <p:spPr>
          <a:xfrm>
            <a:off x="457200" y="1939046"/>
            <a:ext cx="8229600" cy="4448783"/>
          </a:xfrm>
        </p:spPr>
        <p:txBody>
          <a:bodyPr>
            <a:noAutofit/>
          </a:bodyPr>
          <a:lstStyle/>
          <a:p>
            <a:pPr marL="0" indent="0">
              <a:buNone/>
            </a:pPr>
            <a:r>
              <a:rPr lang="en-GB" sz="3200"/>
              <a:t>Trainee GP read letter from a consultant stating, </a:t>
            </a:r>
          </a:p>
          <a:p>
            <a:pPr marL="0" indent="0">
              <a:buNone/>
            </a:pPr>
            <a:r>
              <a:rPr lang="en-GB" sz="3200"/>
              <a:t>	</a:t>
            </a:r>
          </a:p>
          <a:p>
            <a:pPr marL="0" indent="0">
              <a:buNone/>
            </a:pPr>
            <a:r>
              <a:rPr lang="en-GB" sz="3200" i="1"/>
              <a:t>“Please give Mr X his pneumococcal vaccination.”</a:t>
            </a:r>
          </a:p>
          <a:p>
            <a:pPr marL="0" indent="0">
              <a:buNone/>
            </a:pPr>
            <a:endParaRPr lang="en-GB" sz="3200"/>
          </a:p>
          <a:p>
            <a:pPr marL="0" indent="0">
              <a:buNone/>
            </a:pPr>
            <a:r>
              <a:rPr lang="en-GB"/>
              <a:t>The trainee discussed the vaccine with Mr X and then gave the vaccine. He then asked the practice manager how to code that this had been given and </a:t>
            </a:r>
            <a:r>
              <a:rPr lang="en-GB" u="sng"/>
              <a:t>at this point they found that he had the vaccine last year</a:t>
            </a:r>
            <a:r>
              <a:rPr lang="en-GB"/>
              <a:t>.</a:t>
            </a:r>
          </a:p>
        </p:txBody>
      </p:sp>
    </p:spTree>
    <p:extLst>
      <p:ext uri="{BB962C8B-B14F-4D97-AF65-F5344CB8AC3E}">
        <p14:creationId xmlns:p14="http://schemas.microsoft.com/office/powerpoint/2010/main" xmlns="" val="3005190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58" y="488487"/>
            <a:ext cx="8192956" cy="857250"/>
          </a:xfrm>
        </p:spPr>
        <p:txBody>
          <a:bodyPr>
            <a:noAutofit/>
          </a:bodyPr>
          <a:lstStyle/>
          <a:p>
            <a:r>
              <a:rPr lang="en-GB" sz="3200">
                <a:latin typeface="+mn-lt"/>
              </a:rPr>
              <a:t>So…looking for a bad cause to a bad effect…</a:t>
            </a:r>
          </a:p>
        </p:txBody>
      </p:sp>
      <p:sp>
        <p:nvSpPr>
          <p:cNvPr id="3" name="Content Placeholder 2"/>
          <p:cNvSpPr>
            <a:spLocks noGrp="1"/>
          </p:cNvSpPr>
          <p:nvPr>
            <p:ph idx="1"/>
          </p:nvPr>
        </p:nvSpPr>
        <p:spPr>
          <a:xfrm>
            <a:off x="355600" y="1588851"/>
            <a:ext cx="7302500" cy="4316649"/>
          </a:xfrm>
        </p:spPr>
        <p:txBody>
          <a:bodyPr>
            <a:normAutofit fontScale="92500" lnSpcReduction="10000"/>
          </a:bodyPr>
          <a:lstStyle/>
          <a:p>
            <a:pPr marL="0" indent="0">
              <a:buNone/>
            </a:pPr>
            <a:r>
              <a:rPr lang="en-GB"/>
              <a:t>What was the error (root cause) identified  in the Significant Event Analysis?</a:t>
            </a:r>
          </a:p>
          <a:p>
            <a:pPr marL="0" indent="0">
              <a:buNone/>
            </a:pPr>
            <a:endParaRPr lang="en-GB"/>
          </a:p>
          <a:p>
            <a:r>
              <a:rPr lang="en-GB" sz="2800"/>
              <a:t>Giving the vaccine?</a:t>
            </a:r>
          </a:p>
          <a:p>
            <a:r>
              <a:rPr lang="en-GB" sz="2800"/>
              <a:t>Letter from consultant?</a:t>
            </a:r>
          </a:p>
          <a:p>
            <a:r>
              <a:rPr lang="en-GB" sz="2800"/>
              <a:t>Patient knowledge?</a:t>
            </a:r>
          </a:p>
          <a:p>
            <a:r>
              <a:rPr lang="en-GB" sz="2800"/>
              <a:t>Coding systems in practice?</a:t>
            </a:r>
          </a:p>
          <a:p>
            <a:r>
              <a:rPr lang="en-GB" sz="2800"/>
              <a:t>IT system ?</a:t>
            </a:r>
          </a:p>
          <a:p>
            <a:r>
              <a:rPr lang="en-GB" sz="2800"/>
              <a:t>Human/computer interaction?</a:t>
            </a:r>
          </a:p>
          <a:p>
            <a:r>
              <a:rPr lang="en-GB" sz="2800"/>
              <a:t>Induction for the trainee?</a:t>
            </a:r>
          </a:p>
          <a:p>
            <a:endParaRPr lang="en-GB"/>
          </a:p>
        </p:txBody>
      </p:sp>
    </p:spTree>
    <p:extLst>
      <p:ext uri="{BB962C8B-B14F-4D97-AF65-F5344CB8AC3E}">
        <p14:creationId xmlns:p14="http://schemas.microsoft.com/office/powerpoint/2010/main" xmlns="" val="2054270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33" y="658726"/>
            <a:ext cx="7886700" cy="545552"/>
          </a:xfrm>
        </p:spPr>
        <p:txBody>
          <a:bodyPr/>
          <a:lstStyle/>
          <a:p>
            <a:r>
              <a:rPr lang="en-GB"/>
              <a:t>Performance variability</a:t>
            </a:r>
          </a:p>
        </p:txBody>
      </p:sp>
      <p:sp>
        <p:nvSpPr>
          <p:cNvPr id="3" name="Content Placeholder 2"/>
          <p:cNvSpPr>
            <a:spLocks noGrp="1"/>
          </p:cNvSpPr>
          <p:nvPr>
            <p:ph idx="1"/>
          </p:nvPr>
        </p:nvSpPr>
        <p:spPr>
          <a:xfrm>
            <a:off x="457201" y="1860452"/>
            <a:ext cx="8229600" cy="4210147"/>
          </a:xfrm>
        </p:spPr>
        <p:txBody>
          <a:bodyPr>
            <a:noAutofit/>
          </a:bodyPr>
          <a:lstStyle/>
          <a:p>
            <a:r>
              <a:rPr lang="en-GB"/>
              <a:t>As systems are so complex we cannot specify work precisely </a:t>
            </a:r>
            <a:r>
              <a:rPr lang="en-GB" i="1"/>
              <a:t>(end up with work as imagined)</a:t>
            </a:r>
          </a:p>
          <a:p>
            <a:endParaRPr lang="en-GB"/>
          </a:p>
          <a:p>
            <a:r>
              <a:rPr lang="en-GB"/>
              <a:t>Conditions vary, processes tightly coupled</a:t>
            </a:r>
          </a:p>
          <a:p>
            <a:endParaRPr lang="en-GB"/>
          </a:p>
          <a:p>
            <a:r>
              <a:rPr lang="en-GB"/>
              <a:t>Performance variability is essential to make systems function (work as done)</a:t>
            </a:r>
          </a:p>
          <a:p>
            <a:endParaRPr lang="en-GB"/>
          </a:p>
          <a:p>
            <a:r>
              <a:rPr lang="en-GB"/>
              <a:t>Performance variability </a:t>
            </a:r>
            <a:r>
              <a:rPr lang="en-GB" i="1"/>
              <a:t>(by humans) </a:t>
            </a:r>
            <a:r>
              <a:rPr lang="en-GB"/>
              <a:t>is what makes things usually go right.</a:t>
            </a:r>
          </a:p>
        </p:txBody>
      </p:sp>
    </p:spTree>
    <p:extLst>
      <p:ext uri="{BB962C8B-B14F-4D97-AF65-F5344CB8AC3E}">
        <p14:creationId xmlns:p14="http://schemas.microsoft.com/office/powerpoint/2010/main" xmlns="" val="4191709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41048" y="1379844"/>
            <a:ext cx="6938888" cy="1079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kern="0">
                <a:solidFill>
                  <a:sysClr val="windowText" lastClr="000000"/>
                </a:solidFill>
              </a:rPr>
              <a:t>Availability of resources (time, manpower, information) may be limited and uncertain.</a:t>
            </a:r>
          </a:p>
        </p:txBody>
      </p:sp>
      <p:sp>
        <p:nvSpPr>
          <p:cNvPr id="5" name="Oval 4"/>
          <p:cNvSpPr/>
          <p:nvPr/>
        </p:nvSpPr>
        <p:spPr>
          <a:xfrm>
            <a:off x="617154" y="2687879"/>
            <a:ext cx="7645400" cy="125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kern="0">
                <a:solidFill>
                  <a:sysClr val="windowText" lastClr="000000"/>
                </a:solidFill>
              </a:rPr>
              <a:t>People adjust what they do to match the situation. Performance variability is inevitable, ubiquitous, and necessary.</a:t>
            </a:r>
          </a:p>
        </p:txBody>
      </p:sp>
      <p:sp>
        <p:nvSpPr>
          <p:cNvPr id="6" name="Oval 5"/>
          <p:cNvSpPr/>
          <p:nvPr/>
        </p:nvSpPr>
        <p:spPr>
          <a:xfrm>
            <a:off x="2582026" y="4131210"/>
            <a:ext cx="3802898" cy="25150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kern="0">
                <a:solidFill>
                  <a:sysClr val="windowText" lastClr="000000"/>
                </a:solidFill>
              </a:rPr>
              <a:t>Because of resource limitations, performance adjustments will always be approximate.</a:t>
            </a:r>
          </a:p>
        </p:txBody>
      </p:sp>
      <p:sp>
        <p:nvSpPr>
          <p:cNvPr id="7" name="Rectangle 6"/>
          <p:cNvSpPr/>
          <p:nvPr/>
        </p:nvSpPr>
        <p:spPr>
          <a:xfrm>
            <a:off x="60074" y="4657817"/>
            <a:ext cx="2322258" cy="1460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kern="0">
                <a:solidFill>
                  <a:sysClr val="windowText" lastClr="000000"/>
                </a:solidFill>
              </a:rPr>
              <a:t>Performance variability is the reason why everyday work is safe and effective.</a:t>
            </a:r>
          </a:p>
        </p:txBody>
      </p:sp>
      <p:sp>
        <p:nvSpPr>
          <p:cNvPr id="8" name="Rectangle 7"/>
          <p:cNvSpPr/>
          <p:nvPr/>
        </p:nvSpPr>
        <p:spPr>
          <a:xfrm>
            <a:off x="6595484" y="4603811"/>
            <a:ext cx="2394730" cy="1460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kern="0">
                <a:solidFill>
                  <a:sysClr val="windowText" lastClr="000000"/>
                </a:solidFill>
              </a:rPr>
              <a:t>Performance variability is the reason why things sometimes go wrong.</a:t>
            </a:r>
          </a:p>
        </p:txBody>
      </p:sp>
      <p:sp>
        <p:nvSpPr>
          <p:cNvPr id="10" name="Down Arrow 9"/>
          <p:cNvSpPr/>
          <p:nvPr/>
        </p:nvSpPr>
        <p:spPr>
          <a:xfrm>
            <a:off x="4327124" y="2483273"/>
            <a:ext cx="166736" cy="204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0">
              <a:solidFill>
                <a:sysClr val="windowText" lastClr="000000"/>
              </a:solidFill>
            </a:endParaRPr>
          </a:p>
        </p:txBody>
      </p:sp>
      <p:sp>
        <p:nvSpPr>
          <p:cNvPr id="11" name="Down Arrow 10"/>
          <p:cNvSpPr/>
          <p:nvPr/>
        </p:nvSpPr>
        <p:spPr>
          <a:xfrm>
            <a:off x="4385848" y="3966460"/>
            <a:ext cx="108012" cy="162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0">
              <a:solidFill>
                <a:sysClr val="windowText" lastClr="000000"/>
              </a:solidFill>
            </a:endParaRPr>
          </a:p>
        </p:txBody>
      </p:sp>
      <p:sp>
        <p:nvSpPr>
          <p:cNvPr id="12" name="Down Arrow 11"/>
          <p:cNvSpPr/>
          <p:nvPr/>
        </p:nvSpPr>
        <p:spPr>
          <a:xfrm rot="5400000">
            <a:off x="2395162" y="5316699"/>
            <a:ext cx="163169" cy="19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0">
              <a:solidFill>
                <a:sysClr val="windowText" lastClr="000000"/>
              </a:solidFill>
            </a:endParaRPr>
          </a:p>
        </p:txBody>
      </p:sp>
      <p:sp>
        <p:nvSpPr>
          <p:cNvPr id="13" name="Down Arrow 12"/>
          <p:cNvSpPr/>
          <p:nvPr/>
        </p:nvSpPr>
        <p:spPr>
          <a:xfrm rot="16200000" flipH="1">
            <a:off x="6445311" y="5342743"/>
            <a:ext cx="109162" cy="199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0">
              <a:solidFill>
                <a:sysClr val="windowText" lastClr="000000"/>
              </a:solidFill>
            </a:endParaRPr>
          </a:p>
        </p:txBody>
      </p:sp>
      <p:pic>
        <p:nvPicPr>
          <p:cNvPr id="1026" name="Picture 2" descr="http://ladiesloot.com/wp-content/uploads/2015/05/smiley-face-1-4-15.png"/>
          <p:cNvPicPr>
            <a:picLocks noChangeAspect="1" noChangeArrowheads="1"/>
          </p:cNvPicPr>
          <p:nvPr/>
        </p:nvPicPr>
        <p:blipFill>
          <a:blip r:embed="rId2" cstate="print"/>
          <a:srcRect/>
          <a:stretch>
            <a:fillRect/>
          </a:stretch>
        </p:blipFill>
        <p:spPr bwMode="auto">
          <a:xfrm>
            <a:off x="369352" y="3872505"/>
            <a:ext cx="672683" cy="702077"/>
          </a:xfrm>
          <a:prstGeom prst="rect">
            <a:avLst/>
          </a:prstGeom>
          <a:noFill/>
        </p:spPr>
      </p:pic>
      <p:pic>
        <p:nvPicPr>
          <p:cNvPr id="1028" name="Picture 4" descr="https://www.giga.de/wp-content/uploads/2015/05/trauriger-Smiley.jpg"/>
          <p:cNvPicPr>
            <a:picLocks noChangeAspect="1" noChangeArrowheads="1"/>
          </p:cNvPicPr>
          <p:nvPr/>
        </p:nvPicPr>
        <p:blipFill>
          <a:blip r:embed="rId3" cstate="print"/>
          <a:srcRect/>
          <a:stretch>
            <a:fillRect/>
          </a:stretch>
        </p:blipFill>
        <p:spPr bwMode="auto">
          <a:xfrm>
            <a:off x="8032372" y="3881993"/>
            <a:ext cx="721854" cy="721854"/>
          </a:xfrm>
          <a:prstGeom prst="rect">
            <a:avLst/>
          </a:prstGeom>
          <a:noFill/>
        </p:spPr>
      </p:pic>
      <p:sp>
        <p:nvSpPr>
          <p:cNvPr id="16" name="TextBox 15"/>
          <p:cNvSpPr txBox="1"/>
          <p:nvPr/>
        </p:nvSpPr>
        <p:spPr>
          <a:xfrm>
            <a:off x="162020" y="570831"/>
            <a:ext cx="8722576" cy="584775"/>
          </a:xfrm>
          <a:prstGeom prst="rect">
            <a:avLst/>
          </a:prstGeom>
          <a:noFill/>
        </p:spPr>
        <p:txBody>
          <a:bodyPr wrap="square" rtlCol="0">
            <a:spAutoFit/>
          </a:bodyPr>
          <a:lstStyle/>
          <a:p>
            <a:r>
              <a:rPr lang="en-GB" sz="3200" b="1" kern="0">
                <a:solidFill>
                  <a:sysClr val="windowText" lastClr="000000"/>
                </a:solidFill>
              </a:rPr>
              <a:t>Alternative view – to understand everyday work</a:t>
            </a:r>
          </a:p>
        </p:txBody>
      </p:sp>
    </p:spTree>
    <p:extLst>
      <p:ext uri="{BB962C8B-B14F-4D97-AF65-F5344CB8AC3E}">
        <p14:creationId xmlns:p14="http://schemas.microsoft.com/office/powerpoint/2010/main" xmlns="" val="2943510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53" y="544748"/>
            <a:ext cx="8778400" cy="860539"/>
          </a:xfrm>
        </p:spPr>
        <p:txBody>
          <a:bodyPr>
            <a:noAutofit/>
          </a:bodyPr>
          <a:lstStyle/>
          <a:p>
            <a:r>
              <a:rPr lang="en-GB" sz="3200">
                <a:latin typeface="+mn-lt"/>
              </a:rPr>
              <a:t>Alternative view to understand the previous error</a:t>
            </a:r>
          </a:p>
        </p:txBody>
      </p:sp>
      <p:sp>
        <p:nvSpPr>
          <p:cNvPr id="3" name="Content Placeholder 2"/>
          <p:cNvSpPr>
            <a:spLocks noGrp="1"/>
          </p:cNvSpPr>
          <p:nvPr>
            <p:ph idx="1"/>
          </p:nvPr>
        </p:nvSpPr>
        <p:spPr>
          <a:xfrm>
            <a:off x="322730" y="1848255"/>
            <a:ext cx="8652753" cy="4066600"/>
          </a:xfrm>
        </p:spPr>
        <p:txBody>
          <a:bodyPr>
            <a:normAutofit/>
          </a:bodyPr>
          <a:lstStyle/>
          <a:p>
            <a:r>
              <a:rPr lang="en-GB" sz="3200"/>
              <a:t>Variability occurs and usually things go right!</a:t>
            </a:r>
          </a:p>
          <a:p>
            <a:pPr lvl="1"/>
            <a:r>
              <a:rPr lang="en-GB" sz="3200">
                <a:solidFill>
                  <a:srgbClr val="FF0000"/>
                </a:solidFill>
              </a:rPr>
              <a:t>Usually this would have gone well and saved the patient time and pleased patient</a:t>
            </a:r>
          </a:p>
          <a:p>
            <a:pPr marL="342900" lvl="1" indent="0">
              <a:buNone/>
            </a:pPr>
            <a:endParaRPr lang="en-GB" sz="3200">
              <a:solidFill>
                <a:srgbClr val="FF0000"/>
              </a:solidFill>
            </a:endParaRPr>
          </a:p>
          <a:p>
            <a:r>
              <a:rPr lang="en-GB" sz="3200"/>
              <a:t>Work as done as opposed to work as imagined</a:t>
            </a:r>
          </a:p>
          <a:p>
            <a:pPr lvl="1"/>
            <a:r>
              <a:rPr lang="en-GB" sz="3200">
                <a:solidFill>
                  <a:srgbClr val="FF0000"/>
                </a:solidFill>
              </a:rPr>
              <a:t>What is the protocol? Who designed it?</a:t>
            </a:r>
          </a:p>
          <a:p>
            <a:pPr lvl="1"/>
            <a:r>
              <a:rPr lang="en-GB" sz="3200">
                <a:solidFill>
                  <a:srgbClr val="FF0000"/>
                </a:solidFill>
              </a:rPr>
              <a:t>Protocols not designed to deal with all conditions</a:t>
            </a:r>
          </a:p>
        </p:txBody>
      </p:sp>
    </p:spTree>
    <p:extLst>
      <p:ext uri="{BB962C8B-B14F-4D97-AF65-F5344CB8AC3E}">
        <p14:creationId xmlns:p14="http://schemas.microsoft.com/office/powerpoint/2010/main" xmlns="" val="3099726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21" y="1452665"/>
            <a:ext cx="9007813" cy="5110264"/>
          </a:xfrm>
        </p:spPr>
        <p:txBody>
          <a:bodyPr>
            <a:noAutofit/>
          </a:bodyPr>
          <a:lstStyle/>
          <a:p>
            <a:r>
              <a:rPr lang="en-GB" b="1"/>
              <a:t>Local rationality </a:t>
            </a:r>
            <a:r>
              <a:rPr lang="en-GB"/>
              <a:t>- people only act on the information available to them</a:t>
            </a:r>
          </a:p>
          <a:p>
            <a:pPr lvl="1"/>
            <a:r>
              <a:rPr lang="en-GB" sz="2600">
                <a:solidFill>
                  <a:srgbClr val="FF0000"/>
                </a:solidFill>
              </a:rPr>
              <a:t>Doctor had limited information – letter and patient</a:t>
            </a:r>
          </a:p>
          <a:p>
            <a:pPr marL="342900" lvl="1" indent="0">
              <a:buNone/>
            </a:pPr>
            <a:endParaRPr lang="en-GB" sz="2800">
              <a:solidFill>
                <a:srgbClr val="FF0000"/>
              </a:solidFill>
            </a:endParaRPr>
          </a:p>
          <a:p>
            <a:r>
              <a:rPr lang="en-GB"/>
              <a:t>Efficiency thoroughness trade off (</a:t>
            </a:r>
            <a:r>
              <a:rPr lang="en-GB" b="1"/>
              <a:t>ETTO</a:t>
            </a:r>
            <a:r>
              <a:rPr lang="en-GB"/>
              <a:t>)</a:t>
            </a:r>
          </a:p>
          <a:p>
            <a:pPr lvl="1"/>
            <a:r>
              <a:rPr lang="en-GB" sz="2600">
                <a:solidFill>
                  <a:srgbClr val="FF0000"/>
                </a:solidFill>
              </a:rPr>
              <a:t>Trying to save time in consultation, trying to save appointments.</a:t>
            </a:r>
          </a:p>
          <a:p>
            <a:pPr marL="342900" lvl="1" indent="0">
              <a:buNone/>
            </a:pPr>
            <a:endParaRPr lang="en-GB" sz="2800">
              <a:solidFill>
                <a:srgbClr val="FF0000"/>
              </a:solidFill>
            </a:endParaRPr>
          </a:p>
          <a:p>
            <a:r>
              <a:rPr lang="en-GB"/>
              <a:t>Small steps are </a:t>
            </a:r>
            <a:r>
              <a:rPr lang="en-GB" b="1"/>
              <a:t>normalised</a:t>
            </a:r>
            <a:r>
              <a:rPr lang="en-GB"/>
              <a:t> – drift into failure</a:t>
            </a:r>
          </a:p>
          <a:p>
            <a:pPr lvl="1"/>
            <a:r>
              <a:rPr lang="en-GB" sz="2600">
                <a:solidFill>
                  <a:srgbClr val="FF0000"/>
                </a:solidFill>
              </a:rPr>
              <a:t>Giving </a:t>
            </a:r>
            <a:r>
              <a:rPr lang="en-GB" sz="2600" err="1">
                <a:solidFill>
                  <a:srgbClr val="FF0000"/>
                </a:solidFill>
              </a:rPr>
              <a:t>fluvax</a:t>
            </a:r>
            <a:r>
              <a:rPr lang="en-GB" sz="2600">
                <a:solidFill>
                  <a:srgbClr val="FF0000"/>
                </a:solidFill>
              </a:rPr>
              <a:t> opportunistically became normal, GPs doing extra to save return appointment is now normalised</a:t>
            </a:r>
          </a:p>
          <a:p>
            <a:endParaRPr lang="en-GB"/>
          </a:p>
        </p:txBody>
      </p:sp>
      <p:sp>
        <p:nvSpPr>
          <p:cNvPr id="5" name="Title 1"/>
          <p:cNvSpPr>
            <a:spLocks noGrp="1"/>
          </p:cNvSpPr>
          <p:nvPr>
            <p:ph type="title"/>
          </p:nvPr>
        </p:nvSpPr>
        <p:spPr>
          <a:xfrm>
            <a:off x="149157" y="505838"/>
            <a:ext cx="8787320" cy="860568"/>
          </a:xfrm>
        </p:spPr>
        <p:txBody>
          <a:bodyPr>
            <a:noAutofit/>
          </a:bodyPr>
          <a:lstStyle/>
          <a:p>
            <a:r>
              <a:rPr lang="en-GB" sz="3200">
                <a:latin typeface="+mn-lt"/>
              </a:rPr>
              <a:t>Alternative view to understand the previous error</a:t>
            </a:r>
          </a:p>
        </p:txBody>
      </p:sp>
    </p:spTree>
    <p:extLst>
      <p:ext uri="{BB962C8B-B14F-4D97-AF65-F5344CB8AC3E}">
        <p14:creationId xmlns:p14="http://schemas.microsoft.com/office/powerpoint/2010/main" xmlns="" val="1750953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65212"/>
            <a:ext cx="7886700" cy="545552"/>
          </a:xfrm>
        </p:spPr>
        <p:txBody>
          <a:bodyPr/>
          <a:lstStyle/>
          <a:p>
            <a:r>
              <a:rPr lang="en-GB">
                <a:latin typeface="+mn-lt"/>
              </a:rPr>
              <a:t>Video</a:t>
            </a:r>
          </a:p>
        </p:txBody>
      </p:sp>
      <p:sp>
        <p:nvSpPr>
          <p:cNvPr id="3" name="Content Placeholder 2"/>
          <p:cNvSpPr>
            <a:spLocks noGrp="1"/>
          </p:cNvSpPr>
          <p:nvPr>
            <p:ph idx="1"/>
          </p:nvPr>
        </p:nvSpPr>
        <p:spPr>
          <a:xfrm>
            <a:off x="457201" y="2129595"/>
            <a:ext cx="8229600" cy="3327930"/>
          </a:xfrm>
        </p:spPr>
        <p:txBody>
          <a:bodyPr/>
          <a:lstStyle/>
          <a:p>
            <a:r>
              <a:rPr lang="en-GB" b="1"/>
              <a:t>Why Things Go Wrong</a:t>
            </a:r>
            <a:endParaRPr lang="en-GB"/>
          </a:p>
          <a:p>
            <a:r>
              <a:rPr lang="en-GB" u="sng">
                <a:hlinkClick r:id="rId2"/>
              </a:rPr>
              <a:t>https://www.youtube.com/watch?v=pYlIEMNhqM4</a:t>
            </a:r>
            <a:r>
              <a:rPr lang="en-GB"/>
              <a:t> </a:t>
            </a:r>
          </a:p>
        </p:txBody>
      </p:sp>
    </p:spTree>
    <p:extLst>
      <p:ext uri="{BB962C8B-B14F-4D97-AF65-F5344CB8AC3E}">
        <p14:creationId xmlns:p14="http://schemas.microsoft.com/office/powerpoint/2010/main" xmlns="" val="440061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56" y="628582"/>
            <a:ext cx="7886700" cy="545552"/>
          </a:xfrm>
        </p:spPr>
        <p:txBody>
          <a:bodyPr/>
          <a:lstStyle/>
          <a:p>
            <a:r>
              <a:rPr lang="en-GB" sz="3200">
                <a:latin typeface="+mn-lt"/>
              </a:rPr>
              <a:t>Performance variability</a:t>
            </a:r>
          </a:p>
        </p:txBody>
      </p:sp>
      <p:sp>
        <p:nvSpPr>
          <p:cNvPr id="3" name="Content Placeholder 2"/>
          <p:cNvSpPr>
            <a:spLocks noGrp="1"/>
          </p:cNvSpPr>
          <p:nvPr>
            <p:ph idx="1"/>
          </p:nvPr>
        </p:nvSpPr>
        <p:spPr>
          <a:xfrm>
            <a:off x="457200" y="2462316"/>
            <a:ext cx="8229600" cy="2989559"/>
          </a:xfrm>
        </p:spPr>
        <p:txBody>
          <a:bodyPr/>
          <a:lstStyle/>
          <a:p>
            <a:r>
              <a:rPr lang="en-GB"/>
              <a:t>Own experience of deviations from protocols</a:t>
            </a:r>
          </a:p>
          <a:p>
            <a:endParaRPr lang="en-GB"/>
          </a:p>
          <a:p>
            <a:r>
              <a:rPr lang="en-GB"/>
              <a:t>What were the outcomes?</a:t>
            </a:r>
          </a:p>
          <a:p>
            <a:endParaRPr lang="en-GB"/>
          </a:p>
          <a:p>
            <a:r>
              <a:rPr lang="en-GB"/>
              <a:t>How is this handled?</a:t>
            </a:r>
          </a:p>
        </p:txBody>
      </p:sp>
      <p:sp>
        <p:nvSpPr>
          <p:cNvPr id="4" name="Oval 3"/>
          <p:cNvSpPr/>
          <p:nvPr/>
        </p:nvSpPr>
        <p:spPr bwMode="auto">
          <a:xfrm>
            <a:off x="8160856" y="5038680"/>
            <a:ext cx="216024" cy="162018"/>
          </a:xfrm>
          <a:prstGeom prst="ellips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kern="0">
              <a:latin typeface="Arial" pitchFamily="34" charset="0"/>
              <a:ea typeface="ＭＳ Ｐゴシック" pitchFamily="-77" charset="-128"/>
            </a:endParaRPr>
          </a:p>
        </p:txBody>
      </p:sp>
    </p:spTree>
    <p:extLst>
      <p:ext uri="{BB962C8B-B14F-4D97-AF65-F5344CB8AC3E}">
        <p14:creationId xmlns:p14="http://schemas.microsoft.com/office/powerpoint/2010/main" xmlns="" val="3117683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grpId="2"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xit" presetSubtype="0" fill="hold" grpId="3"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520995"/>
            <a:ext cx="6242955" cy="793092"/>
          </a:xfrm>
        </p:spPr>
        <p:txBody>
          <a:bodyPr>
            <a:noAutofit/>
          </a:bodyPr>
          <a:lstStyle/>
          <a:p>
            <a:r>
              <a:rPr lang="en-GB" sz="3200">
                <a:latin typeface="+mn-lt"/>
              </a:rPr>
              <a:t>First principles for safety culture</a:t>
            </a:r>
          </a:p>
        </p:txBody>
      </p:sp>
      <p:sp>
        <p:nvSpPr>
          <p:cNvPr id="3" name="Content Placeholder 2"/>
          <p:cNvSpPr>
            <a:spLocks noGrp="1"/>
          </p:cNvSpPr>
          <p:nvPr>
            <p:ph sz="half" idx="1"/>
          </p:nvPr>
        </p:nvSpPr>
        <p:spPr>
          <a:xfrm>
            <a:off x="117764" y="2579819"/>
            <a:ext cx="4026972" cy="2976526"/>
          </a:xfrm>
        </p:spPr>
        <p:txBody>
          <a:bodyPr>
            <a:normAutofit/>
          </a:bodyPr>
          <a:lstStyle/>
          <a:p>
            <a:r>
              <a:rPr lang="en-GB" sz="2400" dirty="0">
                <a:latin typeface="Source Sans Pro" panose="020B0503030403020204" pitchFamily="34" charset="0"/>
              </a:rPr>
              <a:t>Just Culture</a:t>
            </a:r>
          </a:p>
          <a:p>
            <a:r>
              <a:rPr lang="en-GB" sz="2400" dirty="0"/>
              <a:t>Human error</a:t>
            </a:r>
          </a:p>
          <a:p>
            <a:r>
              <a:rPr lang="en-GB" sz="2400" dirty="0"/>
              <a:t>Local rationality &amp; ETTO</a:t>
            </a:r>
          </a:p>
          <a:p>
            <a:r>
              <a:rPr lang="en-GB" sz="2400" dirty="0"/>
              <a:t>Performance variability</a:t>
            </a:r>
          </a:p>
          <a:p>
            <a:endParaRPr lang="en-GB" sz="2400" dirty="0"/>
          </a:p>
        </p:txBody>
      </p:sp>
      <p:sp>
        <p:nvSpPr>
          <p:cNvPr id="5" name="TextBox 4"/>
          <p:cNvSpPr txBox="1"/>
          <p:nvPr/>
        </p:nvSpPr>
        <p:spPr>
          <a:xfrm>
            <a:off x="4908883" y="2457377"/>
            <a:ext cx="3998405" cy="2492990"/>
          </a:xfrm>
          <a:prstGeom prst="rect">
            <a:avLst/>
          </a:prstGeom>
          <a:noFill/>
        </p:spPr>
        <p:txBody>
          <a:bodyPr wrap="square" rtlCol="0">
            <a:spAutoFit/>
          </a:bodyPr>
          <a:lstStyle/>
          <a:p>
            <a:r>
              <a:rPr lang="en-GB" sz="2400" i="1" kern="0">
                <a:solidFill>
                  <a:sysClr val="windowText" lastClr="000000"/>
                </a:solidFill>
              </a:rPr>
              <a:t>“The single greatest impediment to error prevention (in the medical industry) is that we punish people for making mistakes,”</a:t>
            </a:r>
          </a:p>
          <a:p>
            <a:pPr algn="r"/>
            <a:endParaRPr lang="en-GB" i="1" kern="0">
              <a:solidFill>
                <a:sysClr val="windowText" lastClr="000000"/>
              </a:solidFill>
            </a:endParaRPr>
          </a:p>
          <a:p>
            <a:pPr algn="r"/>
            <a:r>
              <a:rPr lang="en-GB" i="1" kern="0">
                <a:solidFill>
                  <a:sysClr val="windowText" lastClr="000000"/>
                </a:solidFill>
              </a:rPr>
              <a:t>Dr Lucian </a:t>
            </a:r>
            <a:r>
              <a:rPr lang="en-GB" i="1" kern="0" err="1">
                <a:solidFill>
                  <a:sysClr val="windowText" lastClr="000000"/>
                </a:solidFill>
              </a:rPr>
              <a:t>Leape</a:t>
            </a:r>
            <a:endParaRPr lang="en-GB" i="1" kern="0">
              <a:solidFill>
                <a:sysClr val="windowText" lastClr="000000"/>
              </a:solidFill>
            </a:endParaRPr>
          </a:p>
        </p:txBody>
      </p:sp>
    </p:spTree>
    <p:extLst>
      <p:ext uri="{BB962C8B-B14F-4D97-AF65-F5344CB8AC3E}">
        <p14:creationId xmlns:p14="http://schemas.microsoft.com/office/powerpoint/2010/main" xmlns="" val="942687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87229"/>
            <a:ext cx="8237988" cy="786356"/>
          </a:xfrm>
        </p:spPr>
        <p:txBody>
          <a:bodyPr>
            <a:noAutofit/>
          </a:bodyPr>
          <a:lstStyle/>
          <a:p>
            <a:r>
              <a:rPr lang="en-GB" dirty="0">
                <a:latin typeface="Source Sans Pro" panose="020B0503030403020204" pitchFamily="34" charset="0"/>
              </a:rPr>
              <a:t>The effect of major and minor events</a:t>
            </a:r>
            <a:br>
              <a:rPr lang="en-GB" dirty="0">
                <a:latin typeface="Source Sans Pro" panose="020B0503030403020204" pitchFamily="34" charset="0"/>
              </a:rPr>
            </a:br>
            <a:r>
              <a:rPr lang="en-GB" dirty="0">
                <a:latin typeface="Source Sans Pro" panose="020B0503030403020204" pitchFamily="34" charset="0"/>
              </a:rPr>
              <a:t>on people</a:t>
            </a:r>
          </a:p>
        </p:txBody>
      </p:sp>
      <p:sp>
        <p:nvSpPr>
          <p:cNvPr id="3" name="Content Placeholder 2"/>
          <p:cNvSpPr>
            <a:spLocks noGrp="1"/>
          </p:cNvSpPr>
          <p:nvPr>
            <p:ph idx="1"/>
          </p:nvPr>
        </p:nvSpPr>
        <p:spPr>
          <a:xfrm>
            <a:off x="395536" y="1700808"/>
            <a:ext cx="8424936" cy="4395192"/>
          </a:xfrm>
        </p:spPr>
        <p:txBody>
          <a:bodyPr>
            <a:normAutofit lnSpcReduction="10000"/>
          </a:bodyPr>
          <a:lstStyle/>
          <a:p>
            <a:pPr marL="0" indent="0">
              <a:buNone/>
            </a:pPr>
            <a:r>
              <a:rPr lang="en-GB" sz="2400" dirty="0">
                <a:latin typeface="Source Sans Pro" panose="020B0503030403020204" pitchFamily="34" charset="0"/>
              </a:rPr>
              <a:t>The degree to which they are recoverable seems dependant on two factors</a:t>
            </a:r>
          </a:p>
          <a:p>
            <a:pPr marL="0" indent="0">
              <a:buNone/>
            </a:pPr>
            <a:endParaRPr lang="en-GB" sz="2400" dirty="0">
              <a:latin typeface="Source Sans Pro" panose="020B0503030403020204" pitchFamily="34" charset="0"/>
            </a:endParaRPr>
          </a:p>
          <a:p>
            <a:pPr marL="457200" indent="-457200">
              <a:buFont typeface="+mj-lt"/>
              <a:buAutoNum type="arabicPeriod"/>
            </a:pPr>
            <a:r>
              <a:rPr lang="en-GB" sz="2400" dirty="0">
                <a:latin typeface="Source Sans Pro" panose="020B0503030403020204" pitchFamily="34" charset="0"/>
              </a:rPr>
              <a:t>A mindset that expects unpleasant surprises </a:t>
            </a:r>
            <a:r>
              <a:rPr lang="en-GB" sz="2400" b="1" i="1" dirty="0">
                <a:latin typeface="Source Sans Pro" panose="020B0503030403020204" pitchFamily="34" charset="0"/>
              </a:rPr>
              <a:t>(mental)</a:t>
            </a:r>
          </a:p>
          <a:p>
            <a:pPr marL="457200" indent="-457200">
              <a:buFont typeface="+mj-lt"/>
              <a:buAutoNum type="arabicPeriod"/>
            </a:pPr>
            <a:endParaRPr lang="en-GB" sz="2400" dirty="0">
              <a:latin typeface="Source Sans Pro" panose="020B0503030403020204" pitchFamily="34" charset="0"/>
            </a:endParaRPr>
          </a:p>
          <a:p>
            <a:pPr marL="457200" indent="-457200">
              <a:buFont typeface="+mj-lt"/>
              <a:buAutoNum type="arabicPeriod"/>
            </a:pPr>
            <a:r>
              <a:rPr lang="en-GB" sz="2400" dirty="0">
                <a:latin typeface="Source Sans Pro" panose="020B0503030403020204" pitchFamily="34" charset="0"/>
              </a:rPr>
              <a:t>The flexibility to deploy different modes of adaptation in different circumstances </a:t>
            </a:r>
            <a:r>
              <a:rPr lang="en-GB" sz="2400" b="1" i="1" dirty="0">
                <a:latin typeface="Source Sans Pro" panose="020B0503030403020204" pitchFamily="34" charset="0"/>
              </a:rPr>
              <a:t>(action)</a:t>
            </a:r>
          </a:p>
          <a:p>
            <a:pPr marL="0" indent="0">
              <a:buNone/>
            </a:pPr>
            <a:endParaRPr lang="en-GB" sz="2400" dirty="0">
              <a:latin typeface="Source Sans Pro" panose="020B0503030403020204" pitchFamily="34" charset="0"/>
            </a:endParaRPr>
          </a:p>
          <a:p>
            <a:pPr marL="0" indent="0">
              <a:buNone/>
            </a:pPr>
            <a:r>
              <a:rPr lang="en-GB" sz="2400" dirty="0">
                <a:latin typeface="Source Sans Pro" panose="020B0503030403020204" pitchFamily="34" charset="0"/>
              </a:rPr>
              <a:t>Both are resource limited</a:t>
            </a:r>
          </a:p>
          <a:p>
            <a:pPr marL="0" indent="0">
              <a:buNone/>
            </a:pPr>
            <a:endParaRPr lang="en-GB" sz="2400" dirty="0">
              <a:latin typeface="Source Sans Pro" panose="020B0503030403020204" pitchFamily="34" charset="0"/>
            </a:endParaRPr>
          </a:p>
          <a:p>
            <a:pPr marL="0" indent="0">
              <a:buNone/>
            </a:pPr>
            <a:r>
              <a:rPr lang="en-GB" sz="2400" b="1" dirty="0">
                <a:latin typeface="Source Sans Pro" panose="020B0503030403020204" pitchFamily="34" charset="0"/>
              </a:rPr>
              <a:t>“You are a human being, not a human doing”</a:t>
            </a:r>
            <a:r>
              <a:rPr lang="en-GB" sz="2400" dirty="0">
                <a:latin typeface="Source Sans Pro" panose="020B0503030403020204" pitchFamily="34" charset="0"/>
              </a:rPr>
              <a:t> - </a:t>
            </a:r>
            <a:r>
              <a:rPr lang="en-GB" sz="1700" i="1" dirty="0">
                <a:latin typeface="Source Sans Pro" panose="020B0503030403020204" pitchFamily="34" charset="0"/>
              </a:rPr>
              <a:t>Dyer</a:t>
            </a:r>
          </a:p>
        </p:txBody>
      </p:sp>
    </p:spTree>
    <p:extLst>
      <p:ext uri="{BB962C8B-B14F-4D97-AF65-F5344CB8AC3E}">
        <p14:creationId xmlns:p14="http://schemas.microsoft.com/office/powerpoint/2010/main" xmlns="" val="1523238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95" y="614818"/>
            <a:ext cx="4973348" cy="598064"/>
          </a:xfrm>
        </p:spPr>
        <p:txBody>
          <a:bodyPr>
            <a:normAutofit/>
          </a:bodyPr>
          <a:lstStyle/>
          <a:p>
            <a:r>
              <a:rPr lang="en-GB" sz="3200">
                <a:latin typeface="+mn-lt"/>
              </a:rPr>
              <a:t>Summary of key points</a:t>
            </a:r>
          </a:p>
        </p:txBody>
      </p:sp>
      <p:sp>
        <p:nvSpPr>
          <p:cNvPr id="3" name="Content Placeholder 2"/>
          <p:cNvSpPr>
            <a:spLocks noGrp="1"/>
          </p:cNvSpPr>
          <p:nvPr>
            <p:ph idx="1"/>
          </p:nvPr>
        </p:nvSpPr>
        <p:spPr>
          <a:xfrm>
            <a:off x="301557" y="1524235"/>
            <a:ext cx="8842443" cy="4385676"/>
          </a:xfrm>
        </p:spPr>
        <p:txBody>
          <a:bodyPr>
            <a:noAutofit/>
          </a:bodyPr>
          <a:lstStyle/>
          <a:p>
            <a:endParaRPr lang="en-GB" sz="1400" dirty="0"/>
          </a:p>
          <a:p>
            <a:r>
              <a:rPr lang="en-GB" b="1" dirty="0">
                <a:solidFill>
                  <a:schemeClr val="tx2">
                    <a:lumMod val="75000"/>
                    <a:lumOff val="25000"/>
                  </a:schemeClr>
                </a:solidFill>
              </a:rPr>
              <a:t>Local rationality - components of a system only act on the information available to them</a:t>
            </a:r>
          </a:p>
          <a:p>
            <a:endParaRPr lang="en-GB" sz="1400" dirty="0">
              <a:solidFill>
                <a:schemeClr val="tx2">
                  <a:lumMod val="75000"/>
                  <a:lumOff val="25000"/>
                </a:schemeClr>
              </a:solidFill>
            </a:endParaRPr>
          </a:p>
          <a:p>
            <a:r>
              <a:rPr lang="en-GB" dirty="0"/>
              <a:t>Efficiency thoroughness trade off (ETTO)</a:t>
            </a:r>
          </a:p>
          <a:p>
            <a:endParaRPr lang="en-GB" sz="1400" dirty="0"/>
          </a:p>
          <a:p>
            <a:r>
              <a:rPr lang="en-GB" b="1" dirty="0">
                <a:solidFill>
                  <a:schemeClr val="tx2">
                    <a:lumMod val="75000"/>
                    <a:lumOff val="25000"/>
                  </a:schemeClr>
                </a:solidFill>
              </a:rPr>
              <a:t>Variability occurs and usually things go right</a:t>
            </a:r>
          </a:p>
          <a:p>
            <a:endParaRPr lang="en-GB" sz="1400" b="1" dirty="0">
              <a:solidFill>
                <a:schemeClr val="tx2">
                  <a:lumMod val="75000"/>
                  <a:lumOff val="25000"/>
                </a:schemeClr>
              </a:solidFill>
            </a:endParaRPr>
          </a:p>
          <a:p>
            <a:r>
              <a:rPr lang="en-GB" dirty="0"/>
              <a:t>Human Error is a symptom not a diagnosis</a:t>
            </a:r>
          </a:p>
          <a:p>
            <a:endParaRPr lang="en-GB" sz="1400" dirty="0"/>
          </a:p>
          <a:p>
            <a:r>
              <a:rPr lang="en-GB" b="1" dirty="0">
                <a:solidFill>
                  <a:schemeClr val="tx2">
                    <a:lumMod val="75000"/>
                    <a:lumOff val="25000"/>
                  </a:schemeClr>
                </a:solidFill>
              </a:rPr>
              <a:t>Be curious about the reality of work.</a:t>
            </a:r>
          </a:p>
        </p:txBody>
      </p:sp>
    </p:spTree>
    <p:extLst>
      <p:ext uri="{BB962C8B-B14F-4D97-AF65-F5344CB8AC3E}">
        <p14:creationId xmlns:p14="http://schemas.microsoft.com/office/powerpoint/2010/main" xmlns="" val="2533095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989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00" y="693263"/>
            <a:ext cx="7886700" cy="545552"/>
          </a:xfrm>
        </p:spPr>
        <p:txBody>
          <a:bodyPr/>
          <a:lstStyle/>
          <a:p>
            <a:r>
              <a:rPr lang="en-GB" sz="3200">
                <a:latin typeface="+mn-lt"/>
              </a:rPr>
              <a:t>Quiz time!</a:t>
            </a:r>
          </a:p>
        </p:txBody>
      </p:sp>
      <p:pic>
        <p:nvPicPr>
          <p:cNvPr id="63490" name="Picture 2" descr="http://aceonlineschools.com/wp-content/uploads/2009/07/classic.jpg"/>
          <p:cNvPicPr>
            <a:picLocks noChangeAspect="1" noChangeArrowheads="1"/>
          </p:cNvPicPr>
          <p:nvPr/>
        </p:nvPicPr>
        <p:blipFill>
          <a:blip r:embed="rId3"/>
          <a:srcRect/>
          <a:stretch>
            <a:fillRect/>
          </a:stretch>
        </p:blipFill>
        <p:spPr bwMode="auto">
          <a:xfrm>
            <a:off x="1454370" y="2003106"/>
            <a:ext cx="5633960" cy="3276806"/>
          </a:xfrm>
          <a:prstGeom prst="rect">
            <a:avLst/>
          </a:prstGeom>
          <a:noFill/>
        </p:spPr>
      </p:pic>
    </p:spTree>
    <p:extLst>
      <p:ext uri="{BB962C8B-B14F-4D97-AF65-F5344CB8AC3E}">
        <p14:creationId xmlns:p14="http://schemas.microsoft.com/office/powerpoint/2010/main" xmlns="" val="2309263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457200" y="1903227"/>
            <a:ext cx="8229600" cy="2190307"/>
          </a:xfrm>
        </p:spPr>
        <p:txBody>
          <a:bodyPr>
            <a:noAutofit/>
          </a:bodyPr>
          <a:lstStyle/>
          <a:p>
            <a:pPr marL="0" indent="0">
              <a:buNone/>
            </a:pPr>
            <a:r>
              <a:rPr lang="en-GB" dirty="0">
                <a:latin typeface="Source Sans Pro" panose="020B0503030403020204" pitchFamily="34" charset="0"/>
              </a:rPr>
              <a:t>‘We cannot change the condition of those who do the work, but we can change the conditions within which they work’ 				</a:t>
            </a:r>
            <a:r>
              <a:rPr lang="en-GB" dirty="0">
                <a:solidFill>
                  <a:srgbClr val="FF0000"/>
                </a:solidFill>
                <a:latin typeface="Source Sans Pro" panose="020B0503030403020204" pitchFamily="34" charset="0"/>
              </a:rPr>
              <a:t>culture</a:t>
            </a:r>
            <a:endParaRPr lang="en-GB" dirty="0">
              <a:latin typeface="Source Sans Pro" panose="020B0503030403020204" pitchFamily="34" charset="0"/>
            </a:endParaRPr>
          </a:p>
          <a:p>
            <a:pPr marL="0" indent="0" algn="r" eaLnBrk="1" hangingPunct="1">
              <a:buNone/>
            </a:pPr>
            <a:r>
              <a:rPr lang="en-GB" dirty="0">
                <a:latin typeface="Source Sans Pro" panose="020B0503030403020204" pitchFamily="34" charset="0"/>
              </a:rPr>
              <a:t> </a:t>
            </a:r>
          </a:p>
          <a:p>
            <a:pPr marL="0" indent="0" eaLnBrk="1" hangingPunct="1">
              <a:buNone/>
            </a:pPr>
            <a:endParaRPr lang="en-GB" dirty="0">
              <a:latin typeface="Source Sans Pro" panose="020B0503030403020204" pitchFamily="34" charset="0"/>
            </a:endParaRPr>
          </a:p>
          <a:p>
            <a:pPr marL="0" indent="0" algn="r" eaLnBrk="1" hangingPunct="1">
              <a:buNone/>
            </a:pPr>
            <a:r>
              <a:rPr lang="en-GB" dirty="0">
                <a:latin typeface="Source Sans Pro" panose="020B0503030403020204" pitchFamily="34" charset="0"/>
              </a:rPr>
              <a:t/>
            </a:r>
            <a:br>
              <a:rPr lang="en-GB" dirty="0">
                <a:latin typeface="Source Sans Pro" panose="020B0503030403020204" pitchFamily="34" charset="0"/>
              </a:rPr>
            </a:br>
            <a:r>
              <a:rPr lang="en-GB" dirty="0">
                <a:latin typeface="Source Sans Pro" panose="020B0503030403020204" pitchFamily="34" charset="0"/>
              </a:rPr>
              <a:t> </a:t>
            </a:r>
          </a:p>
        </p:txBody>
      </p:sp>
      <p:cxnSp>
        <p:nvCxnSpPr>
          <p:cNvPr id="57347" name="Straight Connector 2"/>
          <p:cNvCxnSpPr>
            <a:cxnSpLocks noChangeShapeType="1"/>
          </p:cNvCxnSpPr>
          <p:nvPr/>
        </p:nvCxnSpPr>
        <p:spPr bwMode="auto">
          <a:xfrm>
            <a:off x="4886490" y="2545722"/>
            <a:ext cx="1564644" cy="0"/>
          </a:xfrm>
          <a:prstGeom prst="line">
            <a:avLst/>
          </a:prstGeom>
          <a:noFill/>
          <a:ln w="38100" algn="ctr">
            <a:solidFill>
              <a:schemeClr val="tx1"/>
            </a:solidFill>
            <a:round/>
            <a:headEnd/>
            <a:tailEnd/>
          </a:ln>
        </p:spPr>
      </p:cxnSp>
      <p:sp>
        <p:nvSpPr>
          <p:cNvPr id="2" name="Rectangle 1"/>
          <p:cNvSpPr/>
          <p:nvPr/>
        </p:nvSpPr>
        <p:spPr>
          <a:xfrm>
            <a:off x="7669455" y="5041237"/>
            <a:ext cx="865109" cy="369332"/>
          </a:xfrm>
          <a:prstGeom prst="rect">
            <a:avLst/>
          </a:prstGeom>
        </p:spPr>
        <p:txBody>
          <a:bodyPr wrap="none">
            <a:spAutoFit/>
          </a:bodyPr>
          <a:lstStyle/>
          <a:p>
            <a:r>
              <a:rPr lang="en-GB"/>
              <a:t>Reason</a:t>
            </a:r>
          </a:p>
        </p:txBody>
      </p:sp>
      <p:sp>
        <p:nvSpPr>
          <p:cNvPr id="5" name="Title 1"/>
          <p:cNvSpPr txBox="1">
            <a:spLocks/>
          </p:cNvSpPr>
          <p:nvPr/>
        </p:nvSpPr>
        <p:spPr>
          <a:xfrm>
            <a:off x="360203" y="669852"/>
            <a:ext cx="7886700" cy="545552"/>
          </a:xfrm>
          <a:prstGeom prst="rect">
            <a:avLst/>
          </a:prstGeom>
        </p:spPr>
        <p:txBody>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r>
              <a:rPr lang="en-GB" dirty="0">
                <a:latin typeface="Source Sans Pro" panose="020B0503030403020204" pitchFamily="34" charset="0"/>
              </a:rPr>
              <a:t>Culture</a:t>
            </a:r>
          </a:p>
        </p:txBody>
      </p:sp>
    </p:spTree>
    <p:extLst>
      <p:ext uri="{BB962C8B-B14F-4D97-AF65-F5344CB8AC3E}">
        <p14:creationId xmlns:p14="http://schemas.microsoft.com/office/powerpoint/2010/main" xmlns="" val="3706396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53" y="562061"/>
            <a:ext cx="6934200" cy="773885"/>
          </a:xfrm>
        </p:spPr>
        <p:txBody>
          <a:bodyPr>
            <a:normAutofit/>
          </a:bodyPr>
          <a:lstStyle/>
          <a:p>
            <a:r>
              <a:rPr lang="en-GB" sz="3600" dirty="0">
                <a:latin typeface="Source Sans Pro" panose="020B0503030403020204" pitchFamily="34" charset="0"/>
              </a:rPr>
              <a:t>Why is it called a “theatre”?</a:t>
            </a:r>
          </a:p>
        </p:txBody>
      </p:sp>
      <p:pic>
        <p:nvPicPr>
          <p:cNvPr id="6" name="Content Placeholder 5" descr="Hygenic Surgery 1889_Eakins.jpg"/>
          <p:cNvPicPr>
            <a:picLocks noGrp="1" noChangeAspect="1"/>
          </p:cNvPicPr>
          <p:nvPr>
            <p:ph sz="half" idx="2"/>
          </p:nvPr>
        </p:nvPicPr>
        <p:blipFill>
          <a:blip r:embed="rId3" cstate="print"/>
          <a:stretch>
            <a:fillRect/>
          </a:stretch>
        </p:blipFill>
        <p:spPr>
          <a:xfrm>
            <a:off x="1848528" y="1493239"/>
            <a:ext cx="7060579" cy="4836496"/>
          </a:xfrm>
        </p:spPr>
      </p:pic>
      <p:sp>
        <p:nvSpPr>
          <p:cNvPr id="5" name="TextBox 4"/>
          <p:cNvSpPr txBox="1"/>
          <p:nvPr/>
        </p:nvSpPr>
        <p:spPr>
          <a:xfrm>
            <a:off x="7524328" y="2996952"/>
            <a:ext cx="1296144" cy="584775"/>
          </a:xfrm>
          <a:prstGeom prst="rect">
            <a:avLst/>
          </a:prstGeom>
          <a:noFill/>
        </p:spPr>
        <p:txBody>
          <a:bodyPr wrap="square" rtlCol="0">
            <a:spAutoFit/>
          </a:bodyPr>
          <a:lstStyle/>
          <a:p>
            <a:r>
              <a:rPr lang="en-GB" sz="3200" dirty="0">
                <a:latin typeface="Source Sans Pro" panose="020B0503030403020204" pitchFamily="34" charset="0"/>
              </a:rPr>
              <a:t>1875</a:t>
            </a:r>
          </a:p>
        </p:txBody>
      </p:sp>
      <p:sp>
        <p:nvSpPr>
          <p:cNvPr id="7" name="TextBox 6"/>
          <p:cNvSpPr txBox="1"/>
          <p:nvPr/>
        </p:nvSpPr>
        <p:spPr>
          <a:xfrm>
            <a:off x="0" y="2852936"/>
            <a:ext cx="1296144" cy="646331"/>
          </a:xfrm>
          <a:prstGeom prst="rect">
            <a:avLst/>
          </a:prstGeom>
          <a:noFill/>
        </p:spPr>
        <p:txBody>
          <a:bodyPr wrap="square" rtlCol="0">
            <a:spAutoFit/>
          </a:bodyPr>
          <a:lstStyle/>
          <a:p>
            <a:r>
              <a:rPr lang="en-GB" sz="3600" dirty="0">
                <a:latin typeface="Source Sans Pro" panose="020B0503030403020204" pitchFamily="34" charset="0"/>
              </a:rPr>
              <a:t>1889</a:t>
            </a:r>
          </a:p>
        </p:txBody>
      </p:sp>
      <p:pic>
        <p:nvPicPr>
          <p:cNvPr id="9" name="Content Placeholder 8" descr="Gross Clinic.jpg"/>
          <p:cNvPicPr>
            <a:picLocks noGrp="1" noChangeAspect="1"/>
          </p:cNvPicPr>
          <p:nvPr>
            <p:ph sz="half" idx="1"/>
          </p:nvPr>
        </p:nvPicPr>
        <p:blipFill>
          <a:blip r:embed="rId4" cstate="print"/>
          <a:stretch>
            <a:fillRect/>
          </a:stretch>
        </p:blipFill>
        <p:spPr>
          <a:xfrm>
            <a:off x="314453" y="1417738"/>
            <a:ext cx="6849745" cy="5217953"/>
          </a:xfrm>
        </p:spPr>
      </p:pic>
    </p:spTree>
    <p:extLst>
      <p:ext uri="{BB962C8B-B14F-4D97-AF65-F5344CB8AC3E}">
        <p14:creationId xmlns:p14="http://schemas.microsoft.com/office/powerpoint/2010/main" xmlns="" val="1978086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2000"/>
                                        <p:tgtEl>
                                          <p:spTgt spid="5"/>
                                        </p:tgtEl>
                                        <p:attrNameLst>
                                          <p:attrName>ppt_w</p:attrName>
                                        </p:attrNameLst>
                                      </p:cBhvr>
                                      <p:tavLst>
                                        <p:tav tm="0">
                                          <p:val>
                                            <p:strVal val="ppt_w"/>
                                          </p:val>
                                        </p:tav>
                                        <p:tav tm="100000">
                                          <p:val>
                                            <p:fltVal val="0"/>
                                          </p:val>
                                        </p:tav>
                                      </p:tavLst>
                                    </p:anim>
                                    <p:anim calcmode="lin" valueType="num">
                                      <p:cBhvr>
                                        <p:cTn id="7" dur="2000"/>
                                        <p:tgtEl>
                                          <p:spTgt spid="5"/>
                                        </p:tgtEl>
                                        <p:attrNameLst>
                                          <p:attrName>ppt_h</p:attrName>
                                        </p:attrNameLst>
                                      </p:cBhvr>
                                      <p:tavLst>
                                        <p:tav tm="0">
                                          <p:val>
                                            <p:strVal val="ppt_h"/>
                                          </p:val>
                                        </p:tav>
                                        <p:tav tm="100000">
                                          <p:val>
                                            <p:fltVal val="0"/>
                                          </p:val>
                                        </p:tav>
                                      </p:tavLst>
                                    </p:anim>
                                    <p:animEffect transition="out" filter="fade">
                                      <p:cBhvr>
                                        <p:cTn id="8" dur="2000"/>
                                        <p:tgtEl>
                                          <p:spTgt spid="5"/>
                                        </p:tgtEl>
                                      </p:cBhvr>
                                    </p:animEffect>
                                    <p:set>
                                      <p:cBhvr>
                                        <p:cTn id="9" dur="1" fill="hold">
                                          <p:stCondLst>
                                            <p:cond delay="1999"/>
                                          </p:stCondLst>
                                        </p:cTn>
                                        <p:tgtEl>
                                          <p:spTgt spid="5"/>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53"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Effect transition="in" filter="fade">
                                      <p:cBhvr>
                                        <p:cTn id="17" dur="2000"/>
                                        <p:tgtEl>
                                          <p:spTgt spid="6"/>
                                        </p:tgtEl>
                                      </p:cBhvr>
                                    </p:animEffect>
                                  </p:childTnLst>
                                </p:cTn>
                              </p:par>
                              <p:par>
                                <p:cTn id="18" presetID="53"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p:cTn id="20" dur="2000" fill="hold"/>
                                        <p:tgtEl>
                                          <p:spTgt spid="7"/>
                                        </p:tgtEl>
                                        <p:attrNameLst>
                                          <p:attrName>ppt_w</p:attrName>
                                        </p:attrNameLst>
                                      </p:cBhvr>
                                      <p:tavLst>
                                        <p:tav tm="0">
                                          <p:val>
                                            <p:fltVal val="0"/>
                                          </p:val>
                                        </p:tav>
                                        <p:tav tm="100000">
                                          <p:val>
                                            <p:strVal val="#ppt_w"/>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81" y="692125"/>
            <a:ext cx="7886700" cy="545552"/>
          </a:xfrm>
        </p:spPr>
        <p:txBody>
          <a:bodyPr/>
          <a:lstStyle/>
          <a:p>
            <a:r>
              <a:rPr lang="en-GB" dirty="0">
                <a:latin typeface="Source Sans Pro" panose="020B0503030403020204" pitchFamily="34" charset="0"/>
              </a:rPr>
              <a:t>Culture</a:t>
            </a:r>
            <a:endParaRPr lang="en-GB" dirty="0"/>
          </a:p>
        </p:txBody>
      </p:sp>
      <p:sp>
        <p:nvSpPr>
          <p:cNvPr id="3" name="Content Placeholder 2"/>
          <p:cNvSpPr>
            <a:spLocks noGrp="1"/>
          </p:cNvSpPr>
          <p:nvPr>
            <p:ph sz="half" idx="1"/>
          </p:nvPr>
        </p:nvSpPr>
        <p:spPr/>
        <p:txBody>
          <a:bodyPr>
            <a:normAutofit fontScale="40000" lnSpcReduction="20000"/>
          </a:bodyPr>
          <a:lstStyle/>
          <a:p>
            <a:pPr marL="0" indent="0">
              <a:buNone/>
            </a:pPr>
            <a:endParaRPr lang="en-GB" dirty="0"/>
          </a:p>
          <a:p>
            <a:pPr marL="0" indent="0">
              <a:buNone/>
            </a:pPr>
            <a:endParaRPr lang="en-GB" dirty="0"/>
          </a:p>
          <a:p>
            <a:pPr marL="0" indent="0">
              <a:buNone/>
            </a:pPr>
            <a:r>
              <a:rPr lang="en-GB" sz="6700" dirty="0">
                <a:latin typeface="Source Sans Pro" panose="020B0503030403020204" pitchFamily="34" charset="0"/>
              </a:rPr>
              <a:t>“What's the bleeding time”!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hlinkClick r:id="rId3"/>
              </a:rPr>
              <a:t>http://www.youtube.com/watch?v=oVWjAeAa52o</a:t>
            </a:r>
            <a:endParaRPr lang="en-GB" dirty="0"/>
          </a:p>
          <a:p>
            <a:endParaRPr lang="en-GB" dirty="0"/>
          </a:p>
        </p:txBody>
      </p:sp>
      <p:pic>
        <p:nvPicPr>
          <p:cNvPr id="9" name="Content Placeholder 8"/>
          <p:cNvPicPr>
            <a:picLocks noGrp="1" noChangeAspect="1"/>
          </p:cNvPicPr>
          <p:nvPr>
            <p:ph sz="half" idx="2"/>
          </p:nvPr>
        </p:nvPicPr>
        <p:blipFill>
          <a:blip r:embed="rId4"/>
          <a:stretch>
            <a:fillRect/>
          </a:stretch>
        </p:blipFill>
        <p:spPr>
          <a:xfrm>
            <a:off x="5184396" y="2015544"/>
            <a:ext cx="2810312" cy="3993601"/>
          </a:xfrm>
        </p:spPr>
      </p:pic>
      <p:sp>
        <p:nvSpPr>
          <p:cNvPr id="4" name="Title 1"/>
          <p:cNvSpPr txBox="1">
            <a:spLocks/>
          </p:cNvSpPr>
          <p:nvPr/>
        </p:nvSpPr>
        <p:spPr>
          <a:xfrm>
            <a:off x="360203" y="669852"/>
            <a:ext cx="7886700" cy="545552"/>
          </a:xfrm>
          <a:prstGeom prst="rect">
            <a:avLst/>
          </a:prstGeom>
        </p:spPr>
        <p:txBody>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endParaRPr lang="en-GB" dirty="0">
              <a:latin typeface="Source Sans Pro" panose="020B0503030403020204" pitchFamily="34" charset="0"/>
            </a:endParaRPr>
          </a:p>
        </p:txBody>
      </p:sp>
    </p:spTree>
    <p:extLst>
      <p:ext uri="{BB962C8B-B14F-4D97-AF65-F5344CB8AC3E}">
        <p14:creationId xmlns:p14="http://schemas.microsoft.com/office/powerpoint/2010/main" xmlns="" val="118713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03" y="678241"/>
            <a:ext cx="7886700" cy="545552"/>
          </a:xfrm>
        </p:spPr>
        <p:txBody>
          <a:bodyPr>
            <a:noAutofit/>
          </a:bodyPr>
          <a:lstStyle/>
          <a:p>
            <a:r>
              <a:rPr lang="en-GB" dirty="0">
                <a:latin typeface="Source Sans Pro" panose="020B0503030403020204" pitchFamily="34" charset="0"/>
              </a:rPr>
              <a:t>‘Blame culture’ vs ‘Just culture’</a:t>
            </a:r>
          </a:p>
        </p:txBody>
      </p:sp>
      <p:sp>
        <p:nvSpPr>
          <p:cNvPr id="3" name="Content Placeholder 2"/>
          <p:cNvSpPr>
            <a:spLocks noGrp="1"/>
          </p:cNvSpPr>
          <p:nvPr>
            <p:ph idx="1"/>
          </p:nvPr>
        </p:nvSpPr>
        <p:spPr>
          <a:xfrm>
            <a:off x="628650" y="1694255"/>
            <a:ext cx="7886700" cy="4681378"/>
          </a:xfrm>
        </p:spPr>
        <p:txBody>
          <a:bodyPr>
            <a:noAutofit/>
          </a:bodyPr>
          <a:lstStyle/>
          <a:p>
            <a:r>
              <a:rPr lang="en-GB" sz="3200" dirty="0">
                <a:latin typeface="Source Sans Pro" panose="020B0503030403020204" pitchFamily="34" charset="0"/>
              </a:rPr>
              <a:t>‘Blame culture’ counterproductive</a:t>
            </a:r>
          </a:p>
          <a:p>
            <a:pPr lvl="1"/>
            <a:r>
              <a:rPr lang="en-GB" sz="3200" dirty="0">
                <a:latin typeface="Source Sans Pro" panose="020B0503030403020204" pitchFamily="34" charset="0"/>
              </a:rPr>
              <a:t>Reduces learning</a:t>
            </a:r>
          </a:p>
          <a:p>
            <a:pPr lvl="1"/>
            <a:r>
              <a:rPr lang="en-GB" sz="3200" dirty="0">
                <a:latin typeface="Source Sans Pro" panose="020B0503030403020204" pitchFamily="34" charset="0"/>
              </a:rPr>
              <a:t>Reduces staff engagement</a:t>
            </a:r>
          </a:p>
          <a:p>
            <a:pPr lvl="1"/>
            <a:r>
              <a:rPr lang="en-GB" sz="3200" dirty="0">
                <a:latin typeface="Source Sans Pro" panose="020B0503030403020204" pitchFamily="34" charset="0"/>
              </a:rPr>
              <a:t>Reduces chances of effective change</a:t>
            </a:r>
          </a:p>
          <a:p>
            <a:pPr marL="457200" lvl="1" indent="0">
              <a:buNone/>
            </a:pPr>
            <a:endParaRPr lang="en-GB" sz="3200" dirty="0">
              <a:latin typeface="Source Sans Pro" panose="020B0503030403020204" pitchFamily="34" charset="0"/>
            </a:endParaRPr>
          </a:p>
          <a:p>
            <a:r>
              <a:rPr lang="en-GB" sz="3200" dirty="0">
                <a:latin typeface="Source Sans Pro" panose="020B0503030403020204" pitchFamily="34" charset="0"/>
              </a:rPr>
              <a:t>Just culture improves:</a:t>
            </a:r>
          </a:p>
          <a:p>
            <a:pPr lvl="1"/>
            <a:r>
              <a:rPr lang="en-GB" sz="3200" dirty="0">
                <a:latin typeface="Source Sans Pro" panose="020B0503030403020204" pitchFamily="34" charset="0"/>
              </a:rPr>
              <a:t>Morale</a:t>
            </a:r>
          </a:p>
          <a:p>
            <a:pPr lvl="1"/>
            <a:r>
              <a:rPr lang="en-GB" sz="3200" dirty="0">
                <a:latin typeface="Source Sans Pro" panose="020B0503030403020204" pitchFamily="34" charset="0"/>
              </a:rPr>
              <a:t>Job satisfaction </a:t>
            </a:r>
          </a:p>
          <a:p>
            <a:pPr lvl="1"/>
            <a:r>
              <a:rPr lang="en-GB" sz="3200" dirty="0">
                <a:latin typeface="Source Sans Pro" panose="020B0503030403020204" pitchFamily="34" charset="0"/>
              </a:rPr>
              <a:t>Commitment to the organisation</a:t>
            </a:r>
          </a:p>
          <a:p>
            <a:pPr lvl="1"/>
            <a:endParaRPr lang="en-GB" sz="3200" dirty="0">
              <a:latin typeface="Source Sans Pro" panose="020B0503030403020204" pitchFamily="34" charset="0"/>
            </a:endParaRPr>
          </a:p>
        </p:txBody>
      </p:sp>
    </p:spTree>
    <p:extLst>
      <p:ext uri="{BB962C8B-B14F-4D97-AF65-F5344CB8AC3E}">
        <p14:creationId xmlns:p14="http://schemas.microsoft.com/office/powerpoint/2010/main" xmlns="" val="1925421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6ac32b6-d060-42fb-93c0-6c46742e1aee" ContentTypeId="0x010100540009AA9B7AD14AB7CB3A6FC98C51F8" PreviousValue="false"/>
</file>

<file path=customXml/item3.xml><?xml version="1.0" encoding="utf-8"?>
<ct:contentTypeSchema xmlns:ct="http://schemas.microsoft.com/office/2006/metadata/contentType" xmlns:ma="http://schemas.microsoft.com/office/2006/metadata/properties/metaAttributes" ct:_="" ma:_="" ma:contentTypeName="NES Document" ma:contentTypeID="0x010100540009AA9B7AD14AB7CB3A6FC98C51F800FE432E121E7F35499793D1AA10C6FF7C" ma:contentTypeVersion="7" ma:contentTypeDescription="" ma:contentTypeScope="" ma:versionID="efcf8fa5e6693e2e5edd929f1f6dd981">
  <xsd:schema xmlns:xsd="http://www.w3.org/2001/XMLSchema" xmlns:xs="http://www.w3.org/2001/XMLSchema" xmlns:p="http://schemas.microsoft.com/office/2006/metadata/properties" xmlns:ns1="http://schemas.microsoft.com/sharepoint/v3" xmlns:ns2="9369f9cd-7934-46f9-83f8-0ab2aa6125c5" targetNamespace="http://schemas.microsoft.com/office/2006/metadata/properties" ma:root="true" ma:fieldsID="d60ec0a984dd89c681e2154d3859367b" ns1:_="" ns2:_="">
    <xsd:import namespace="http://schemas.microsoft.com/sharepoint/v3"/>
    <xsd:import namespace="9369f9cd-7934-46f9-83f8-0ab2aa6125c5"/>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Creator xmlns="9369f9cd-7934-46f9-83f8-0ab2aa6125c5" xsi:nil="true"/>
    <Tags xmlns="9369f9cd-7934-46f9-83f8-0ab2aa6125c5" xsi:nil="true"/>
    <MimeType xmlns="9369f9cd-7934-46f9-83f8-0ab2aa6125c5" xsi:nil="true"/>
    <Legacy_x0020_ID xmlns="9369f9cd-7934-46f9-83f8-0ab2aa6125c5" xsi:nil="true"/>
  </documentManagement>
</p:properties>
</file>

<file path=customXml/itemProps1.xml><?xml version="1.0" encoding="utf-8"?>
<ds:datastoreItem xmlns:ds="http://schemas.openxmlformats.org/officeDocument/2006/customXml" ds:itemID="{704F1C1C-B130-48E3-9E60-E18D5F75BDB1}">
  <ds:schemaRefs>
    <ds:schemaRef ds:uri="http://schemas.microsoft.com/sharepoint/v3/contenttype/forms"/>
  </ds:schemaRefs>
</ds:datastoreItem>
</file>

<file path=customXml/itemProps2.xml><?xml version="1.0" encoding="utf-8"?>
<ds:datastoreItem xmlns:ds="http://schemas.openxmlformats.org/officeDocument/2006/customXml" ds:itemID="{8E4A1A46-4FD2-4FA1-B27A-400EB6472B4F}">
  <ds:schemaRefs>
    <ds:schemaRef ds:uri="Microsoft.SharePoint.Taxonomy.ContentTypeSync"/>
  </ds:schemaRefs>
</ds:datastoreItem>
</file>

<file path=customXml/itemProps3.xml><?xml version="1.0" encoding="utf-8"?>
<ds:datastoreItem xmlns:ds="http://schemas.openxmlformats.org/officeDocument/2006/customXml" ds:itemID="{3316F43B-FAC3-49CC-82FB-9B51E44E7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69f9cd-7934-46f9-83f8-0ab2aa612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9E248C-6144-4390-B63A-79589755C8B3}">
  <ds:schemaRefs>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9369f9cd-7934-46f9-83f8-0ab2aa6125c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312</TotalTime>
  <Words>4472</Words>
  <Application>Microsoft Office PowerPoint</Application>
  <PresentationFormat>On-screen Show (4:3)</PresentationFormat>
  <Paragraphs>478</Paragraphs>
  <Slides>42</Slides>
  <Notes>36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Custom Design</vt:lpstr>
      <vt:lpstr>Slide 1</vt:lpstr>
      <vt:lpstr>Why things go wrong (and right) in complex systems</vt:lpstr>
      <vt:lpstr>Housekeeping</vt:lpstr>
      <vt:lpstr>First principles for safety culture</vt:lpstr>
      <vt:lpstr>Quiz time!</vt:lpstr>
      <vt:lpstr>Slide 6</vt:lpstr>
      <vt:lpstr>Why is it called a “theatre”?</vt:lpstr>
      <vt:lpstr>Culture</vt:lpstr>
      <vt:lpstr>‘Blame culture’ vs ‘Just culture’</vt:lpstr>
      <vt:lpstr>What is “Just Culture”?</vt:lpstr>
      <vt:lpstr>Culture problems and solutions…</vt:lpstr>
      <vt:lpstr>Symptoms</vt:lpstr>
      <vt:lpstr>Cure</vt:lpstr>
      <vt:lpstr>Job interview case study</vt:lpstr>
      <vt:lpstr>Error</vt:lpstr>
      <vt:lpstr>Types of Error</vt:lpstr>
      <vt:lpstr>Types of Error</vt:lpstr>
      <vt:lpstr>Near Miss</vt:lpstr>
      <vt:lpstr>Violation</vt:lpstr>
      <vt:lpstr>Violation types</vt:lpstr>
      <vt:lpstr>Summary</vt:lpstr>
      <vt:lpstr>Break</vt:lpstr>
      <vt:lpstr>Human Error</vt:lpstr>
      <vt:lpstr>Human Error</vt:lpstr>
      <vt:lpstr>Santiago de Compostela derailment, Spain, 2013</vt:lpstr>
      <vt:lpstr>Human error</vt:lpstr>
      <vt:lpstr>Alton Towers Rollercoaster (2015)</vt:lpstr>
      <vt:lpstr>Alton Towers Rollercoaster (2015)</vt:lpstr>
      <vt:lpstr>The view of the UK Health and Safety Executive…</vt:lpstr>
      <vt:lpstr>Human Error yes but…</vt:lpstr>
      <vt:lpstr>What are we thinking about when we say ‘human error’?</vt:lpstr>
      <vt:lpstr>Performance variability</vt:lpstr>
      <vt:lpstr>So…looking for a bad cause to a bad effect…</vt:lpstr>
      <vt:lpstr>Performance variability</vt:lpstr>
      <vt:lpstr>Slide 35</vt:lpstr>
      <vt:lpstr>Alternative view to understand the previous error</vt:lpstr>
      <vt:lpstr>Alternative view to understand the previous error</vt:lpstr>
      <vt:lpstr>Video</vt:lpstr>
      <vt:lpstr>Performance variability</vt:lpstr>
      <vt:lpstr>The effect of major and minor events on people</vt:lpstr>
      <vt:lpstr>Summary of key points</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Fraser Kinsella</dc:creator>
  <cp:lastModifiedBy>KINSEFR943</cp:lastModifiedBy>
  <cp:revision>10</cp:revision>
  <dcterms:modified xsi:type="dcterms:W3CDTF">2018-05-30T10:27:24Z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0x010100540009AA9B7AD14AB7CB3A6FC98C51F800FE432E121E7F35499793D1AA10C6FF7C</vt:lpwstr>
  </property>
</Properties>
</file>