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59" r:id="rId3"/>
    <p:sldMasterId id="2147483681" r:id="rId4"/>
  </p:sldMasterIdLst>
  <p:notesMasterIdLst>
    <p:notesMasterId r:id="rId26"/>
  </p:notesMasterIdLst>
  <p:handoutMasterIdLst>
    <p:handoutMasterId r:id="rId27"/>
  </p:handoutMasterIdLst>
  <p:sldIdLst>
    <p:sldId id="504" r:id="rId5"/>
    <p:sldId id="507" r:id="rId6"/>
    <p:sldId id="508" r:id="rId7"/>
    <p:sldId id="512" r:id="rId8"/>
    <p:sldId id="511" r:id="rId9"/>
    <p:sldId id="514" r:id="rId10"/>
    <p:sldId id="515" r:id="rId11"/>
    <p:sldId id="518" r:id="rId12"/>
    <p:sldId id="519" r:id="rId13"/>
    <p:sldId id="520" r:id="rId14"/>
    <p:sldId id="521" r:id="rId15"/>
    <p:sldId id="534" r:id="rId16"/>
    <p:sldId id="522" r:id="rId17"/>
    <p:sldId id="523" r:id="rId18"/>
    <p:sldId id="524" r:id="rId19"/>
    <p:sldId id="528" r:id="rId20"/>
    <p:sldId id="529" r:id="rId21"/>
    <p:sldId id="527" r:id="rId22"/>
    <p:sldId id="526" r:id="rId23"/>
    <p:sldId id="532" r:id="rId24"/>
    <p:sldId id="51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61" autoAdjust="0"/>
    <p:restoredTop sz="87770" autoAdjust="0"/>
  </p:normalViewPr>
  <p:slideViewPr>
    <p:cSldViewPr>
      <p:cViewPr>
        <p:scale>
          <a:sx n="120" d="100"/>
          <a:sy n="120" d="100"/>
        </p:scale>
        <p:origin x="-1692" y="-396"/>
      </p:cViewPr>
      <p:guideLst>
        <p:guide orient="horz" pos="2523"/>
        <p:guide pos="2109"/>
        <p:guide pos="474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77" d="100"/>
          <a:sy n="77" d="100"/>
        </p:scale>
        <p:origin x="-2184"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A3B970-9D0E-4DD0-844B-FEFF9343147A}" type="datetimeFigureOut">
              <a:rPr lang="en-US" smtClean="0"/>
              <a:t>4/28/2016</a:t>
            </a:fld>
            <a:endParaRPr lang="en-US"/>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572AE5-F96C-4AA2-9D39-9B3872A55FC6}" type="slidenum">
              <a:rPr lang="en-US" smtClean="0"/>
              <a:t>‹nr.›</a:t>
            </a:fld>
            <a:endParaRPr lang="en-US"/>
          </a:p>
        </p:txBody>
      </p:sp>
    </p:spTree>
    <p:extLst>
      <p:ext uri="{BB962C8B-B14F-4D97-AF65-F5344CB8AC3E}">
        <p14:creationId xmlns:p14="http://schemas.microsoft.com/office/powerpoint/2010/main" val="311532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510FF-F3FC-4A69-A585-4173D4BC4605}" type="datetimeFigureOut">
              <a:rPr lang="en-US" smtClean="0"/>
              <a:t>4/28/2016</a:t>
            </a:fld>
            <a:endParaRPr lang="en-US"/>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6FC55-2444-4170-892F-5CEE6ABD1BDB}" type="slidenum">
              <a:rPr lang="en-US" smtClean="0"/>
              <a:t>‹nr.›</a:t>
            </a:fld>
            <a:endParaRPr lang="en-US"/>
          </a:p>
        </p:txBody>
      </p:sp>
    </p:spTree>
    <p:extLst>
      <p:ext uri="{BB962C8B-B14F-4D97-AF65-F5344CB8AC3E}">
        <p14:creationId xmlns:p14="http://schemas.microsoft.com/office/powerpoint/2010/main" val="276524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C086FC55-2444-4170-892F-5CEE6ABD1BDB}" type="slidenum">
              <a:rPr lang="en-US" smtClean="0"/>
              <a:t>2</a:t>
            </a:fld>
            <a:endParaRPr lang="en-US"/>
          </a:p>
        </p:txBody>
      </p:sp>
    </p:spTree>
    <p:extLst>
      <p:ext uri="{BB962C8B-B14F-4D97-AF65-F5344CB8AC3E}">
        <p14:creationId xmlns:p14="http://schemas.microsoft.com/office/powerpoint/2010/main" val="411071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Jeg har ikke verificeret de</a:t>
            </a:r>
            <a:r>
              <a:rPr lang="da-DK" baseline="0" dirty="0" smtClean="0"/>
              <a:t> to første påstande endnu – Det er ikke så ligetil at tjekke Nina Beyer. </a:t>
            </a:r>
            <a:endParaRPr lang="da-DK" dirty="0"/>
          </a:p>
        </p:txBody>
      </p:sp>
      <p:sp>
        <p:nvSpPr>
          <p:cNvPr id="4" name="Pladsholder til diasnummer 3"/>
          <p:cNvSpPr>
            <a:spLocks noGrp="1"/>
          </p:cNvSpPr>
          <p:nvPr>
            <p:ph type="sldNum" sz="quarter" idx="10"/>
          </p:nvPr>
        </p:nvSpPr>
        <p:spPr/>
        <p:txBody>
          <a:bodyPr/>
          <a:lstStyle/>
          <a:p>
            <a:fld id="{C086FC55-2444-4170-892F-5CEE6ABD1BDB}" type="slidenum">
              <a:rPr lang="en-US" smtClean="0"/>
              <a:t>17</a:t>
            </a:fld>
            <a:endParaRPr lang="en-US"/>
          </a:p>
        </p:txBody>
      </p:sp>
    </p:spTree>
    <p:extLst>
      <p:ext uri="{BB962C8B-B14F-4D97-AF65-F5344CB8AC3E}">
        <p14:creationId xmlns:p14="http://schemas.microsoft.com/office/powerpoint/2010/main" val="17211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slide just to illustrate the issues dealing with rehabilitation!  </a:t>
            </a:r>
          </a:p>
          <a:p>
            <a:r>
              <a:rPr lang="en-GB" sz="1200" kern="1200" dirty="0" smtClean="0">
                <a:solidFill>
                  <a:schemeClr val="tx1"/>
                </a:solidFill>
                <a:effectLst/>
                <a:latin typeface="+mn-lt"/>
                <a:ea typeface="+mn-ea"/>
                <a:cs typeface="+mn-cs"/>
              </a:rPr>
              <a:t>You will have to challenge the patient to let them go further in their capability. </a:t>
            </a:r>
            <a:endParaRPr lang="en-GB" sz="1200" kern="1200" dirty="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fld id="{C086FC55-2444-4170-892F-5CEE6ABD1BDB}" type="slidenum">
              <a:rPr lang="en-US" smtClean="0"/>
              <a:t>6</a:t>
            </a:fld>
            <a:endParaRPr lang="en-US"/>
          </a:p>
        </p:txBody>
      </p:sp>
    </p:spTree>
    <p:extLst>
      <p:ext uri="{BB962C8B-B14F-4D97-AF65-F5344CB8AC3E}">
        <p14:creationId xmlns:p14="http://schemas.microsoft.com/office/powerpoint/2010/main" val="335156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kern="1200" dirty="0" smtClean="0">
                <a:solidFill>
                  <a:schemeClr val="tx1"/>
                </a:solidFill>
                <a:effectLst/>
                <a:latin typeface="+mn-lt"/>
                <a:ea typeface="+mn-ea"/>
                <a:cs typeface="+mn-cs"/>
              </a:rPr>
              <a:t>The following slides it to visualise the real work conditions and the risk involved</a:t>
            </a:r>
            <a:endParaRPr lang="en-GB" dirty="0"/>
          </a:p>
        </p:txBody>
      </p:sp>
      <p:sp>
        <p:nvSpPr>
          <p:cNvPr id="4" name="Pladsholder til diasnummer 3"/>
          <p:cNvSpPr>
            <a:spLocks noGrp="1"/>
          </p:cNvSpPr>
          <p:nvPr>
            <p:ph type="sldNum" sz="quarter" idx="10"/>
          </p:nvPr>
        </p:nvSpPr>
        <p:spPr/>
        <p:txBody>
          <a:bodyPr/>
          <a:lstStyle/>
          <a:p>
            <a:fld id="{C086FC55-2444-4170-892F-5CEE6ABD1BDB}" type="slidenum">
              <a:rPr lang="en-US" smtClean="0"/>
              <a:t>8</a:t>
            </a:fld>
            <a:endParaRPr lang="en-US"/>
          </a:p>
        </p:txBody>
      </p:sp>
    </p:spTree>
    <p:extLst>
      <p:ext uri="{BB962C8B-B14F-4D97-AF65-F5344CB8AC3E}">
        <p14:creationId xmlns:p14="http://schemas.microsoft.com/office/powerpoint/2010/main" val="256691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kern="1200" dirty="0" smtClean="0">
                <a:solidFill>
                  <a:schemeClr val="tx1"/>
                </a:solidFill>
                <a:effectLst/>
                <a:latin typeface="+mn-lt"/>
                <a:ea typeface="+mn-ea"/>
                <a:cs typeface="+mn-cs"/>
              </a:rPr>
              <a:t>Consequence of not using the right working technique and appropriate work tools</a:t>
            </a:r>
            <a:endParaRPr lang="en-GB" dirty="0"/>
          </a:p>
        </p:txBody>
      </p:sp>
      <p:sp>
        <p:nvSpPr>
          <p:cNvPr id="4" name="Pladsholder til diasnummer 3"/>
          <p:cNvSpPr>
            <a:spLocks noGrp="1"/>
          </p:cNvSpPr>
          <p:nvPr>
            <p:ph type="sldNum" sz="quarter" idx="10"/>
          </p:nvPr>
        </p:nvSpPr>
        <p:spPr/>
        <p:txBody>
          <a:bodyPr/>
          <a:lstStyle/>
          <a:p>
            <a:fld id="{C086FC55-2444-4170-892F-5CEE6ABD1BDB}" type="slidenum">
              <a:rPr lang="en-US" smtClean="0"/>
              <a:t>10</a:t>
            </a:fld>
            <a:endParaRPr lang="en-US"/>
          </a:p>
        </p:txBody>
      </p:sp>
    </p:spTree>
    <p:extLst>
      <p:ext uri="{BB962C8B-B14F-4D97-AF65-F5344CB8AC3E}">
        <p14:creationId xmlns:p14="http://schemas.microsoft.com/office/powerpoint/2010/main" val="22127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Consequence of not using the right working technique and appropriate work tools</a:t>
            </a:r>
            <a:endParaRPr lang="en-GB" dirty="0" smtClean="0"/>
          </a:p>
          <a:p>
            <a:endParaRPr lang="en-GB" dirty="0"/>
          </a:p>
        </p:txBody>
      </p:sp>
      <p:sp>
        <p:nvSpPr>
          <p:cNvPr id="4" name="Pladsholder til diasnummer 3"/>
          <p:cNvSpPr>
            <a:spLocks noGrp="1"/>
          </p:cNvSpPr>
          <p:nvPr>
            <p:ph type="sldNum" sz="quarter" idx="10"/>
          </p:nvPr>
        </p:nvSpPr>
        <p:spPr/>
        <p:txBody>
          <a:bodyPr/>
          <a:lstStyle/>
          <a:p>
            <a:fld id="{C086FC55-2444-4170-892F-5CEE6ABD1BDB}" type="slidenum">
              <a:rPr lang="en-US" smtClean="0"/>
              <a:t>11</a:t>
            </a:fld>
            <a:endParaRPr lang="en-US"/>
          </a:p>
        </p:txBody>
      </p:sp>
    </p:spTree>
    <p:extLst>
      <p:ext uri="{BB962C8B-B14F-4D97-AF65-F5344CB8AC3E}">
        <p14:creationId xmlns:p14="http://schemas.microsoft.com/office/powerpoint/2010/main" val="205570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smtClean="0"/>
              <a:t>When does a transfer slide into a lift</a:t>
            </a:r>
          </a:p>
          <a:p>
            <a:endParaRPr lang="en-GB" dirty="0"/>
          </a:p>
          <a:p>
            <a:r>
              <a:rPr lang="en-GB" dirty="0" smtClean="0"/>
              <a:t>We know what load becomes dangerous  but often it is difficult to assess when a load transits' from a transfer into lifting when performing nursing or rehabilitation. </a:t>
            </a:r>
            <a:endParaRPr lang="en-GB" dirty="0"/>
          </a:p>
        </p:txBody>
      </p:sp>
      <p:sp>
        <p:nvSpPr>
          <p:cNvPr id="4" name="Pladsholder til diasnummer 3"/>
          <p:cNvSpPr>
            <a:spLocks noGrp="1"/>
          </p:cNvSpPr>
          <p:nvPr>
            <p:ph type="sldNum" sz="quarter" idx="10"/>
          </p:nvPr>
        </p:nvSpPr>
        <p:spPr/>
        <p:txBody>
          <a:bodyPr/>
          <a:lstStyle/>
          <a:p>
            <a:fld id="{C086FC55-2444-4170-892F-5CEE6ABD1BDB}" type="slidenum">
              <a:rPr lang="en-US" smtClean="0"/>
              <a:t>12</a:t>
            </a:fld>
            <a:endParaRPr lang="en-US"/>
          </a:p>
        </p:txBody>
      </p:sp>
    </p:spTree>
    <p:extLst>
      <p:ext uri="{BB962C8B-B14F-4D97-AF65-F5344CB8AC3E}">
        <p14:creationId xmlns:p14="http://schemas.microsoft.com/office/powerpoint/2010/main" val="6561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2.3. Experimental design</a:t>
            </a:r>
            <a:endParaRPr lang="da-DK" dirty="0"/>
          </a:p>
          <a:p>
            <a:r>
              <a:rPr lang="en-US" dirty="0"/>
              <a:t> </a:t>
            </a:r>
            <a:endParaRPr lang="da-DK" dirty="0"/>
          </a:p>
          <a:p>
            <a:r>
              <a:rPr lang="en-US" dirty="0"/>
              <a:t>The floor-based system was tested using two different wheel configurations (large wheel configuration – 5 inch (0.127m) diameter rear wheels and 4 inch (0.1016m)</a:t>
            </a:r>
            <a:endParaRPr lang="da-DK" dirty="0"/>
          </a:p>
          <a:p>
            <a:r>
              <a:rPr lang="en-US" dirty="0"/>
              <a:t>Diameter front wheels composed of hard rubber; small wheel configuration–3 inch (0.0762m) diameter rear wheels and 2 inches (0.0508m) diameter front wheels composed of hard rubber). All wheels used in this study were previously used on patient lift systems in healthcare facilities in order to provide systems with realistic wear </a:t>
            </a:r>
            <a:r>
              <a:rPr lang="en-US" dirty="0" err="1"/>
              <a:t>chacteristics</a:t>
            </a:r>
            <a:r>
              <a:rPr lang="en-US" dirty="0"/>
              <a:t>. The use of the floor-based systems was also evaluated while the patient handling devices were used under two different floor conditions (hard floor surface and (short pile) carpeted floor common in assisted living facilities. Thus, the floor-based system was tested under four different wheel–floor surface combinations.</a:t>
            </a:r>
            <a:endParaRPr lang="da-DK" dirty="0"/>
          </a:p>
          <a:p>
            <a:r>
              <a:rPr lang="en-US" dirty="0"/>
              <a:t> </a:t>
            </a:r>
            <a:endParaRPr lang="da-DK" dirty="0"/>
          </a:p>
          <a:p>
            <a:r>
              <a:rPr lang="en-US" dirty="0"/>
              <a:t>Patient weight could also potentially influence the degree of caregiver spine loading during patient transfer activities and, therefore, was also used as an independent variable. Patients were represented by anthropometric ‘dummies’ of different mass. In order to simulate arrange of patient weight conditions, three patient weights were selected consisting of 125lb (56.8kg),160 </a:t>
            </a:r>
            <a:r>
              <a:rPr lang="en-US" dirty="0" err="1"/>
              <a:t>lb</a:t>
            </a:r>
            <a:r>
              <a:rPr lang="en-US" dirty="0"/>
              <a:t> (72.7kg) and 360 </a:t>
            </a:r>
            <a:r>
              <a:rPr lang="en-US" dirty="0" err="1"/>
              <a:t>lb</a:t>
            </a:r>
            <a:r>
              <a:rPr lang="en-US" dirty="0"/>
              <a:t> (163.6 kg).The patient was obviously non-weight bearing as would be expected under </a:t>
            </a:r>
            <a:r>
              <a:rPr lang="en-US" dirty="0" err="1"/>
              <a:t>patienthandling</a:t>
            </a:r>
            <a:r>
              <a:rPr lang="en-US" dirty="0"/>
              <a:t> device conditions.</a:t>
            </a:r>
            <a:endParaRPr lang="da-DK" dirty="0"/>
          </a:p>
          <a:p>
            <a:r>
              <a:rPr lang="en-US" dirty="0"/>
              <a:t> </a:t>
            </a:r>
            <a:endParaRPr lang="da-DK" dirty="0"/>
          </a:p>
          <a:p>
            <a:r>
              <a:rPr lang="en-US" dirty="0"/>
              <a:t>Recently, the model has also been adjusted to be sensitive to pushing and pulling activities such as would be expected during the use of </a:t>
            </a:r>
            <a:r>
              <a:rPr lang="en-US" dirty="0" err="1"/>
              <a:t>patienthandling</a:t>
            </a:r>
            <a:r>
              <a:rPr lang="en-US" dirty="0"/>
              <a:t> mechanical lifts. The model used in this analysis has been thoroughly described previously and will not be repeated here (</a:t>
            </a:r>
            <a:r>
              <a:rPr lang="en-US" dirty="0" err="1"/>
              <a:t>Theado</a:t>
            </a:r>
            <a:r>
              <a:rPr lang="en-US" dirty="0"/>
              <a:t> et al.</a:t>
            </a:r>
            <a:endParaRPr lang="da-DK" dirty="0"/>
          </a:p>
          <a:p>
            <a:r>
              <a:rPr lang="en-US" dirty="0"/>
              <a:t>2007, </a:t>
            </a:r>
            <a:r>
              <a:rPr lang="en-US" dirty="0" err="1"/>
              <a:t>Knapik</a:t>
            </a:r>
            <a:r>
              <a:rPr lang="en-US" dirty="0"/>
              <a:t> and </a:t>
            </a:r>
            <a:r>
              <a:rPr lang="en-US" dirty="0" err="1"/>
              <a:t>Marras</a:t>
            </a:r>
            <a:r>
              <a:rPr lang="en-US" dirty="0"/>
              <a:t> 2008).</a:t>
            </a:r>
            <a:endParaRPr lang="da-DK" dirty="0"/>
          </a:p>
          <a:p>
            <a:r>
              <a:rPr lang="en-US" dirty="0"/>
              <a:t> </a:t>
            </a:r>
            <a:endParaRPr lang="da-DK" dirty="0"/>
          </a:p>
          <a:p>
            <a:endParaRPr lang="da-DK" dirty="0"/>
          </a:p>
        </p:txBody>
      </p:sp>
      <p:sp>
        <p:nvSpPr>
          <p:cNvPr id="4" name="Pladsholder til diasnummer 3"/>
          <p:cNvSpPr>
            <a:spLocks noGrp="1"/>
          </p:cNvSpPr>
          <p:nvPr>
            <p:ph type="sldNum" sz="quarter" idx="10"/>
          </p:nvPr>
        </p:nvSpPr>
        <p:spPr/>
        <p:txBody>
          <a:bodyPr/>
          <a:lstStyle/>
          <a:p>
            <a:fld id="{C086FC55-2444-4170-892F-5CEE6ABD1BDB}" type="slidenum">
              <a:rPr lang="en-US" smtClean="0"/>
              <a:t>13</a:t>
            </a:fld>
            <a:endParaRPr lang="en-US"/>
          </a:p>
        </p:txBody>
      </p:sp>
    </p:spTree>
    <p:extLst>
      <p:ext uri="{BB962C8B-B14F-4D97-AF65-F5344CB8AC3E}">
        <p14:creationId xmlns:p14="http://schemas.microsoft.com/office/powerpoint/2010/main" val="304568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C086FC55-2444-4170-892F-5CEE6ABD1BDB}" type="slidenum">
              <a:rPr lang="en-US" smtClean="0"/>
              <a:t>14</a:t>
            </a:fld>
            <a:endParaRPr lang="en-US"/>
          </a:p>
        </p:txBody>
      </p:sp>
    </p:spTree>
    <p:extLst>
      <p:ext uri="{BB962C8B-B14F-4D97-AF65-F5344CB8AC3E}">
        <p14:creationId xmlns:p14="http://schemas.microsoft.com/office/powerpoint/2010/main" val="177437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C086FC55-2444-4170-892F-5CEE6ABD1BDB}" type="slidenum">
              <a:rPr lang="en-US" smtClean="0"/>
              <a:t>15</a:t>
            </a:fld>
            <a:endParaRPr lang="en-US"/>
          </a:p>
        </p:txBody>
      </p:sp>
    </p:spTree>
    <p:extLst>
      <p:ext uri="{BB962C8B-B14F-4D97-AF65-F5344CB8AC3E}">
        <p14:creationId xmlns:p14="http://schemas.microsoft.com/office/powerpoint/2010/main" val="3173936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1115616" y="2130425"/>
            <a:ext cx="7342584" cy="1470025"/>
          </a:xfrm>
        </p:spPr>
        <p:txBody>
          <a:bodyPr/>
          <a:lstStyle/>
          <a:p>
            <a:r>
              <a:rPr lang="da-DK" dirty="0" smtClean="0"/>
              <a:t>Klik for at redigere i master</a:t>
            </a:r>
            <a:endParaRPr lang="en-US" dirty="0"/>
          </a:p>
        </p:txBody>
      </p:sp>
      <p:sp>
        <p:nvSpPr>
          <p:cNvPr id="3" name="Undertitel 2"/>
          <p:cNvSpPr>
            <a:spLocks noGrp="1"/>
          </p:cNvSpPr>
          <p:nvPr>
            <p:ph type="subTitle" idx="1"/>
          </p:nvPr>
        </p:nvSpPr>
        <p:spPr>
          <a:xfrm>
            <a:off x="1115616" y="3886200"/>
            <a:ext cx="734481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a:p>
        </p:txBody>
      </p:sp>
      <p:sp>
        <p:nvSpPr>
          <p:cNvPr id="4" name="Pladsholder til dato 3"/>
          <p:cNvSpPr>
            <a:spLocks noGrp="1"/>
          </p:cNvSpPr>
          <p:nvPr>
            <p:ph type="dt" sz="half" idx="10"/>
          </p:nvPr>
        </p:nvSpPr>
        <p:spPr/>
        <p:txBody>
          <a:bodyPr/>
          <a:lstStyle/>
          <a:p>
            <a:fld id="{4A9D9F78-14FB-4EAB-961C-58C54193F3C8}" type="datetime1">
              <a:rPr lang="en-US" smtClean="0"/>
              <a:t>4/28/2016</a:t>
            </a:fld>
            <a:endParaRPr lang="en-US"/>
          </a:p>
        </p:txBody>
      </p:sp>
      <p:sp>
        <p:nvSpPr>
          <p:cNvPr id="5" name="Pladsholder til sidefod 4"/>
          <p:cNvSpPr>
            <a:spLocks noGrp="1"/>
          </p:cNvSpPr>
          <p:nvPr>
            <p:ph type="ftr" sz="quarter" idx="11"/>
          </p:nvPr>
        </p:nvSpPr>
        <p:spPr/>
        <p:txBody>
          <a:bodyPr/>
          <a:lstStyle/>
          <a:p>
            <a:r>
              <a:rPr lang="en-US" smtClean="0"/>
              <a:t>fjdkslæafj dkaslæfjsdklæafjdæ</a:t>
            </a:r>
            <a:endParaRPr lang="en-US"/>
          </a:p>
        </p:txBody>
      </p:sp>
      <p:sp>
        <p:nvSpPr>
          <p:cNvPr id="6" name="Pladsholder til diasnummer 5"/>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302997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Billede med billedtekst">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590400" y="0"/>
            <a:ext cx="542176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el 1"/>
          <p:cNvSpPr>
            <a:spLocks noGrp="1"/>
          </p:cNvSpPr>
          <p:nvPr>
            <p:ph type="title"/>
          </p:nvPr>
        </p:nvSpPr>
        <p:spPr>
          <a:xfrm>
            <a:off x="6228184" y="620688"/>
            <a:ext cx="2448272" cy="576064"/>
          </a:xfrm>
        </p:spPr>
        <p:txBody>
          <a:bodyPr anchor="b"/>
          <a:lstStyle>
            <a:lvl1pPr algn="l">
              <a:defRPr sz="2000" b="1"/>
            </a:lvl1pPr>
          </a:lstStyle>
          <a:p>
            <a:r>
              <a:rPr lang="da-DK" dirty="0" smtClean="0"/>
              <a:t>Klik for at redigere i master</a:t>
            </a:r>
            <a:endParaRPr lang="en-US" dirty="0"/>
          </a:p>
        </p:txBody>
      </p:sp>
      <p:sp>
        <p:nvSpPr>
          <p:cNvPr id="4" name="Pladsholder til tekst 3"/>
          <p:cNvSpPr>
            <a:spLocks noGrp="1"/>
          </p:cNvSpPr>
          <p:nvPr>
            <p:ph type="body" sz="half" idx="2"/>
          </p:nvPr>
        </p:nvSpPr>
        <p:spPr>
          <a:xfrm>
            <a:off x="6228184" y="1196752"/>
            <a:ext cx="2448272" cy="50405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i master</a:t>
            </a:r>
          </a:p>
        </p:txBody>
      </p:sp>
      <p:sp>
        <p:nvSpPr>
          <p:cNvPr id="5" name="Pladsholder til dato 4"/>
          <p:cNvSpPr>
            <a:spLocks noGrp="1"/>
          </p:cNvSpPr>
          <p:nvPr>
            <p:ph type="dt" sz="half" idx="10"/>
          </p:nvPr>
        </p:nvSpPr>
        <p:spPr>
          <a:xfrm>
            <a:off x="1115616" y="6356350"/>
            <a:ext cx="864096" cy="365125"/>
          </a:xfrm>
        </p:spPr>
        <p:txBody>
          <a:bodyPr/>
          <a:lstStyle/>
          <a:p>
            <a:fld id="{DE516CA6-C87A-485A-84DB-540F545EBD83}" type="datetime1">
              <a:rPr lang="en-US" smtClean="0"/>
              <a:t>4/28/2016</a:t>
            </a:fld>
            <a:endParaRPr lang="en-US" dirty="0"/>
          </a:p>
        </p:txBody>
      </p:sp>
      <p:sp>
        <p:nvSpPr>
          <p:cNvPr id="6" name="Pladsholder til sidefod 5"/>
          <p:cNvSpPr>
            <a:spLocks noGrp="1"/>
          </p:cNvSpPr>
          <p:nvPr>
            <p:ph type="ftr" sz="quarter" idx="11"/>
          </p:nvPr>
        </p:nvSpPr>
        <p:spPr>
          <a:xfrm>
            <a:off x="2123728" y="6356350"/>
            <a:ext cx="6552728" cy="365125"/>
          </a:xfrm>
        </p:spPr>
        <p:txBody>
          <a:bodyPr/>
          <a:lstStyle>
            <a:lvl1pPr algn="l">
              <a:defRPr/>
            </a:lvl1pPr>
          </a:lstStyle>
          <a:p>
            <a:r>
              <a:rPr lang="en-US" smtClean="0"/>
              <a:t>fjdkslæafj dkaslæfjsdklæafjdæ</a:t>
            </a:r>
            <a:endParaRPr lang="en-US" dirty="0"/>
          </a:p>
        </p:txBody>
      </p:sp>
      <p:sp>
        <p:nvSpPr>
          <p:cNvPr id="7" name="Pladsholder til diasnummer 6"/>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218331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illede med billedtekst">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1115616" y="1484784"/>
            <a:ext cx="7560840" cy="165618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i master</a:t>
            </a:r>
          </a:p>
        </p:txBody>
      </p:sp>
      <p:sp>
        <p:nvSpPr>
          <p:cNvPr id="5" name="Pladsholder til dato 4"/>
          <p:cNvSpPr>
            <a:spLocks noGrp="1"/>
          </p:cNvSpPr>
          <p:nvPr>
            <p:ph type="dt" sz="half" idx="10"/>
          </p:nvPr>
        </p:nvSpPr>
        <p:spPr>
          <a:xfrm>
            <a:off x="1115616" y="6356350"/>
            <a:ext cx="864096" cy="365125"/>
          </a:xfrm>
        </p:spPr>
        <p:txBody>
          <a:bodyPr/>
          <a:lstStyle/>
          <a:p>
            <a:fld id="{E29AE3DA-423C-4B84-9179-9F7291DFB859}" type="datetime1">
              <a:rPr lang="en-US" smtClean="0"/>
              <a:t>4/28/2016</a:t>
            </a:fld>
            <a:endParaRPr lang="en-US" dirty="0"/>
          </a:p>
        </p:txBody>
      </p:sp>
      <p:sp>
        <p:nvSpPr>
          <p:cNvPr id="6" name="Pladsholder til sidefod 5"/>
          <p:cNvSpPr>
            <a:spLocks noGrp="1"/>
          </p:cNvSpPr>
          <p:nvPr>
            <p:ph type="ftr" sz="quarter" idx="11"/>
          </p:nvPr>
        </p:nvSpPr>
        <p:spPr>
          <a:xfrm>
            <a:off x="2123728" y="6356350"/>
            <a:ext cx="6552728" cy="365125"/>
          </a:xfrm>
        </p:spPr>
        <p:txBody>
          <a:bodyPr/>
          <a:lstStyle>
            <a:lvl1pPr algn="l">
              <a:defRPr/>
            </a:lvl1pPr>
          </a:lstStyle>
          <a:p>
            <a:r>
              <a:rPr lang="en-US" smtClean="0"/>
              <a:t>fjdkslæafj dkaslæfjsdklæafjdæ</a:t>
            </a:r>
            <a:endParaRPr lang="en-US" dirty="0"/>
          </a:p>
        </p:txBody>
      </p:sp>
      <p:sp>
        <p:nvSpPr>
          <p:cNvPr id="7" name="Pladsholder til diasnummer 6"/>
          <p:cNvSpPr>
            <a:spLocks noGrp="1"/>
          </p:cNvSpPr>
          <p:nvPr>
            <p:ph type="sldNum" sz="quarter" idx="12"/>
          </p:nvPr>
        </p:nvSpPr>
        <p:spPr/>
        <p:txBody>
          <a:bodyPr/>
          <a:lstStyle/>
          <a:p>
            <a:fld id="{FEC14EBF-E42A-46B0-8200-EC6A12A13FBB}" type="slidenum">
              <a:rPr lang="en-US" smtClean="0"/>
              <a:t>‹nr.›</a:t>
            </a:fld>
            <a:endParaRPr lang="en-US"/>
          </a:p>
        </p:txBody>
      </p:sp>
      <p:sp>
        <p:nvSpPr>
          <p:cNvPr id="9" name="Titel 1"/>
          <p:cNvSpPr>
            <a:spLocks noGrp="1"/>
          </p:cNvSpPr>
          <p:nvPr>
            <p:ph type="title"/>
          </p:nvPr>
        </p:nvSpPr>
        <p:spPr>
          <a:xfrm>
            <a:off x="1115616" y="548680"/>
            <a:ext cx="7571184" cy="868958"/>
          </a:xfrm>
          <a:prstGeom prst="rect">
            <a:avLst/>
          </a:prstGeom>
        </p:spPr>
        <p:txBody>
          <a:bodyPr/>
          <a:lstStyle>
            <a:lvl1pPr>
              <a:defRPr b="1"/>
            </a:lvl1pPr>
          </a:lstStyle>
          <a:p>
            <a:r>
              <a:rPr lang="da-DK" dirty="0" smtClean="0"/>
              <a:t>Klik for at redigere i master</a:t>
            </a:r>
            <a:endParaRPr lang="en-US" dirty="0"/>
          </a:p>
        </p:txBody>
      </p:sp>
    </p:spTree>
    <p:extLst>
      <p:ext uri="{BB962C8B-B14F-4D97-AF65-F5344CB8AC3E}">
        <p14:creationId xmlns:p14="http://schemas.microsoft.com/office/powerpoint/2010/main" val="312011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28184" y="620688"/>
            <a:ext cx="2448272" cy="576064"/>
          </a:xfrm>
          <a:prstGeom prst="rect">
            <a:avLst/>
          </a:prstGeom>
        </p:spPr>
        <p:txBody>
          <a:bodyPr anchor="b"/>
          <a:lstStyle>
            <a:lvl1pPr algn="l">
              <a:defRPr sz="2000" b="1">
                <a:solidFill>
                  <a:schemeClr val="bg1"/>
                </a:solidFill>
              </a:defRPr>
            </a:lvl1pPr>
          </a:lstStyle>
          <a:p>
            <a:r>
              <a:rPr lang="da-DK" dirty="0" smtClean="0"/>
              <a:t>Klik for at redigere i master</a:t>
            </a:r>
            <a:endParaRPr lang="en-US" dirty="0"/>
          </a:p>
        </p:txBody>
      </p:sp>
      <p:sp>
        <p:nvSpPr>
          <p:cNvPr id="4" name="Pladsholder til tekst 3"/>
          <p:cNvSpPr>
            <a:spLocks noGrp="1"/>
          </p:cNvSpPr>
          <p:nvPr>
            <p:ph type="body" sz="half" idx="2"/>
          </p:nvPr>
        </p:nvSpPr>
        <p:spPr>
          <a:xfrm>
            <a:off x="6228184" y="1196752"/>
            <a:ext cx="2448272" cy="5040560"/>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i master</a:t>
            </a:r>
          </a:p>
        </p:txBody>
      </p:sp>
      <p:sp>
        <p:nvSpPr>
          <p:cNvPr id="5" name="Pladsholder til dato 4"/>
          <p:cNvSpPr>
            <a:spLocks noGrp="1"/>
          </p:cNvSpPr>
          <p:nvPr>
            <p:ph type="dt" sz="half" idx="10"/>
          </p:nvPr>
        </p:nvSpPr>
        <p:spPr>
          <a:xfrm>
            <a:off x="1115616" y="6356350"/>
            <a:ext cx="864096" cy="365125"/>
          </a:xfrm>
        </p:spPr>
        <p:txBody>
          <a:bodyPr/>
          <a:lstStyle/>
          <a:p>
            <a:fld id="{F2C30E4E-22EC-46B0-BF70-9CCCEE83F4AF}" type="datetime1">
              <a:rPr lang="en-US" smtClean="0"/>
              <a:t>4/28/2016</a:t>
            </a:fld>
            <a:endParaRPr lang="en-US" dirty="0"/>
          </a:p>
        </p:txBody>
      </p:sp>
      <p:sp>
        <p:nvSpPr>
          <p:cNvPr id="6" name="Pladsholder til sidefod 5"/>
          <p:cNvSpPr>
            <a:spLocks noGrp="1"/>
          </p:cNvSpPr>
          <p:nvPr>
            <p:ph type="ftr" sz="quarter" idx="11"/>
          </p:nvPr>
        </p:nvSpPr>
        <p:spPr>
          <a:xfrm>
            <a:off x="2123728" y="6356350"/>
            <a:ext cx="6552728" cy="365125"/>
          </a:xfrm>
        </p:spPr>
        <p:txBody>
          <a:bodyPr/>
          <a:lstStyle>
            <a:lvl1pPr algn="l">
              <a:defRPr/>
            </a:lvl1pPr>
          </a:lstStyle>
          <a:p>
            <a:r>
              <a:rPr lang="en-US" smtClean="0"/>
              <a:t>fjdkslæafj dkaslæfjsdklæafjdæ</a:t>
            </a:r>
            <a:endParaRPr lang="en-US" dirty="0"/>
          </a:p>
        </p:txBody>
      </p:sp>
      <p:sp>
        <p:nvSpPr>
          <p:cNvPr id="7" name="Pladsholder til diasnummer 6"/>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20119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115616" y="620688"/>
            <a:ext cx="7560840" cy="576064"/>
          </a:xfrm>
          <a:prstGeom prst="rect">
            <a:avLst/>
          </a:prstGeom>
        </p:spPr>
        <p:txBody>
          <a:bodyPr anchor="b"/>
          <a:lstStyle>
            <a:lvl1pPr algn="l">
              <a:defRPr sz="2000" b="1">
                <a:solidFill>
                  <a:schemeClr val="bg1"/>
                </a:solidFill>
              </a:defRPr>
            </a:lvl1pPr>
          </a:lstStyle>
          <a:p>
            <a:r>
              <a:rPr lang="da-DK" dirty="0" smtClean="0"/>
              <a:t>Klik for at redigere i master</a:t>
            </a:r>
            <a:endParaRPr lang="en-US" dirty="0"/>
          </a:p>
        </p:txBody>
      </p:sp>
      <p:sp>
        <p:nvSpPr>
          <p:cNvPr id="4" name="Pladsholder til tekst 3"/>
          <p:cNvSpPr>
            <a:spLocks noGrp="1"/>
          </p:cNvSpPr>
          <p:nvPr>
            <p:ph type="body" sz="half" idx="2"/>
          </p:nvPr>
        </p:nvSpPr>
        <p:spPr>
          <a:xfrm>
            <a:off x="1115616" y="1196752"/>
            <a:ext cx="7560840" cy="2520280"/>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i master</a:t>
            </a:r>
          </a:p>
        </p:txBody>
      </p:sp>
      <p:sp>
        <p:nvSpPr>
          <p:cNvPr id="5" name="Pladsholder til dato 4"/>
          <p:cNvSpPr>
            <a:spLocks noGrp="1"/>
          </p:cNvSpPr>
          <p:nvPr>
            <p:ph type="dt" sz="half" idx="10"/>
          </p:nvPr>
        </p:nvSpPr>
        <p:spPr>
          <a:xfrm>
            <a:off x="1115616" y="6356350"/>
            <a:ext cx="864096" cy="365125"/>
          </a:xfrm>
        </p:spPr>
        <p:txBody>
          <a:bodyPr/>
          <a:lstStyle/>
          <a:p>
            <a:fld id="{6C64DED9-62DB-4EA1-8A77-FB38F746FE2F}" type="datetime1">
              <a:rPr lang="en-US" smtClean="0"/>
              <a:t>4/28/2016</a:t>
            </a:fld>
            <a:endParaRPr lang="en-US" dirty="0"/>
          </a:p>
        </p:txBody>
      </p:sp>
      <p:sp>
        <p:nvSpPr>
          <p:cNvPr id="6" name="Pladsholder til sidefod 5"/>
          <p:cNvSpPr>
            <a:spLocks noGrp="1"/>
          </p:cNvSpPr>
          <p:nvPr>
            <p:ph type="ftr" sz="quarter" idx="11"/>
          </p:nvPr>
        </p:nvSpPr>
        <p:spPr>
          <a:xfrm>
            <a:off x="2123728" y="6356350"/>
            <a:ext cx="6552728" cy="365125"/>
          </a:xfrm>
        </p:spPr>
        <p:txBody>
          <a:bodyPr/>
          <a:lstStyle>
            <a:lvl1pPr algn="l">
              <a:defRPr/>
            </a:lvl1pPr>
          </a:lstStyle>
          <a:p>
            <a:r>
              <a:rPr lang="en-US" smtClean="0"/>
              <a:t>fjdkslæafj dkaslæfjsdklæafjdæ</a:t>
            </a:r>
            <a:endParaRPr lang="en-US" dirty="0"/>
          </a:p>
        </p:txBody>
      </p:sp>
      <p:sp>
        <p:nvSpPr>
          <p:cNvPr id="7" name="Pladsholder til diasnummer 6"/>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395201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p>
            <a:fld id="{A44BB749-2B3D-4E67-AB4E-BD2E5EB45EA9}" type="datetime1">
              <a:rPr lang="en-US" smtClean="0"/>
              <a:t>4/28/2016</a:t>
            </a:fld>
            <a:endParaRPr lang="en-US"/>
          </a:p>
        </p:txBody>
      </p:sp>
      <p:sp>
        <p:nvSpPr>
          <p:cNvPr id="5" name="Pladsholder til sidefod 4"/>
          <p:cNvSpPr>
            <a:spLocks noGrp="1"/>
          </p:cNvSpPr>
          <p:nvPr>
            <p:ph type="ftr" sz="quarter" idx="11"/>
          </p:nvPr>
        </p:nvSpPr>
        <p:spPr/>
        <p:txBody>
          <a:bodyPr/>
          <a:lstStyle/>
          <a:p>
            <a:r>
              <a:rPr lang="en-US" smtClean="0"/>
              <a:t>fjdkslæafj dkaslæfjsdklæafjdæ</a:t>
            </a:r>
            <a:endParaRPr lang="en-US"/>
          </a:p>
        </p:txBody>
      </p:sp>
      <p:sp>
        <p:nvSpPr>
          <p:cNvPr id="6" name="Pladsholder til diasnummer 5"/>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138321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115615" y="4406900"/>
            <a:ext cx="7488833" cy="1362075"/>
          </a:xfrm>
        </p:spPr>
        <p:txBody>
          <a:bodyPr anchor="t"/>
          <a:lstStyle>
            <a:lvl1pPr algn="l">
              <a:defRPr sz="4000" b="1" cap="all"/>
            </a:lvl1pPr>
          </a:lstStyle>
          <a:p>
            <a:r>
              <a:rPr lang="da-DK" dirty="0" smtClean="0"/>
              <a:t>Klik for at redigere i master</a:t>
            </a:r>
            <a:endParaRPr lang="en-US" dirty="0"/>
          </a:p>
        </p:txBody>
      </p:sp>
      <p:sp>
        <p:nvSpPr>
          <p:cNvPr id="3" name="Pladsholder til tekst 2"/>
          <p:cNvSpPr>
            <a:spLocks noGrp="1"/>
          </p:cNvSpPr>
          <p:nvPr>
            <p:ph type="body" idx="1"/>
          </p:nvPr>
        </p:nvSpPr>
        <p:spPr>
          <a:xfrm>
            <a:off x="1115615" y="2906713"/>
            <a:ext cx="748883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i master</a:t>
            </a:r>
          </a:p>
        </p:txBody>
      </p:sp>
      <p:sp>
        <p:nvSpPr>
          <p:cNvPr id="4" name="Pladsholder til dato 3"/>
          <p:cNvSpPr>
            <a:spLocks noGrp="1"/>
          </p:cNvSpPr>
          <p:nvPr>
            <p:ph type="dt" sz="half" idx="10"/>
          </p:nvPr>
        </p:nvSpPr>
        <p:spPr/>
        <p:txBody>
          <a:bodyPr/>
          <a:lstStyle/>
          <a:p>
            <a:fld id="{840A850A-C473-49A1-8BA3-58F59CDE7884}" type="datetime1">
              <a:rPr lang="en-US" smtClean="0"/>
              <a:t>4/28/2016</a:t>
            </a:fld>
            <a:endParaRPr lang="en-US" dirty="0"/>
          </a:p>
        </p:txBody>
      </p:sp>
      <p:sp>
        <p:nvSpPr>
          <p:cNvPr id="5" name="Pladsholder til sidefod 4"/>
          <p:cNvSpPr>
            <a:spLocks noGrp="1"/>
          </p:cNvSpPr>
          <p:nvPr>
            <p:ph type="ftr" sz="quarter" idx="11"/>
          </p:nvPr>
        </p:nvSpPr>
        <p:spPr/>
        <p:txBody>
          <a:bodyPr/>
          <a:lstStyle/>
          <a:p>
            <a:r>
              <a:rPr lang="en-US" smtClean="0"/>
              <a:t>fjdkslæafj dkaslæfjsdklæafjdæ</a:t>
            </a:r>
            <a:endParaRPr lang="en-US"/>
          </a:p>
        </p:txBody>
      </p:sp>
      <p:sp>
        <p:nvSpPr>
          <p:cNvPr id="6" name="Pladsholder til diasnummer 5"/>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23909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i master</a:t>
            </a:r>
            <a:endParaRPr lang="en-US" dirty="0"/>
          </a:p>
        </p:txBody>
      </p:sp>
      <p:sp>
        <p:nvSpPr>
          <p:cNvPr id="3" name="Pladsholder til indhold 2"/>
          <p:cNvSpPr>
            <a:spLocks noGrp="1"/>
          </p:cNvSpPr>
          <p:nvPr>
            <p:ph sz="half" idx="1"/>
          </p:nvPr>
        </p:nvSpPr>
        <p:spPr>
          <a:xfrm>
            <a:off x="1115616" y="1600200"/>
            <a:ext cx="36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a:p>
        </p:txBody>
      </p:sp>
      <p:sp>
        <p:nvSpPr>
          <p:cNvPr id="5" name="Pladsholder til dato 4"/>
          <p:cNvSpPr>
            <a:spLocks noGrp="1"/>
          </p:cNvSpPr>
          <p:nvPr>
            <p:ph type="dt" sz="half" idx="10"/>
          </p:nvPr>
        </p:nvSpPr>
        <p:spPr/>
        <p:txBody>
          <a:bodyPr/>
          <a:lstStyle/>
          <a:p>
            <a:fld id="{F6F0A76F-1AD5-44A0-8554-7449B5C7B018}" type="datetime1">
              <a:rPr lang="en-US" smtClean="0"/>
              <a:t>4/28/2016</a:t>
            </a:fld>
            <a:endParaRPr lang="en-US"/>
          </a:p>
        </p:txBody>
      </p:sp>
      <p:sp>
        <p:nvSpPr>
          <p:cNvPr id="6" name="Pladsholder til sidefod 5"/>
          <p:cNvSpPr>
            <a:spLocks noGrp="1"/>
          </p:cNvSpPr>
          <p:nvPr>
            <p:ph type="ftr" sz="quarter" idx="11"/>
          </p:nvPr>
        </p:nvSpPr>
        <p:spPr/>
        <p:txBody>
          <a:bodyPr/>
          <a:lstStyle/>
          <a:p>
            <a:r>
              <a:rPr lang="en-US" smtClean="0"/>
              <a:t>fjdkslæafj dkaslæfjsdklæafjdæ</a:t>
            </a:r>
            <a:endParaRPr lang="en-US"/>
          </a:p>
        </p:txBody>
      </p:sp>
      <p:sp>
        <p:nvSpPr>
          <p:cNvPr id="7" name="Pladsholder til diasnummer 6"/>
          <p:cNvSpPr>
            <a:spLocks noGrp="1"/>
          </p:cNvSpPr>
          <p:nvPr>
            <p:ph type="sldNum" sz="quarter" idx="12"/>
          </p:nvPr>
        </p:nvSpPr>
        <p:spPr/>
        <p:txBody>
          <a:bodyPr/>
          <a:lstStyle/>
          <a:p>
            <a:fld id="{FEC14EBF-E42A-46B0-8200-EC6A12A13FBB}" type="slidenum">
              <a:rPr lang="en-US" smtClean="0"/>
              <a:t>‹nr.›</a:t>
            </a:fld>
            <a:endParaRPr lang="en-US"/>
          </a:p>
        </p:txBody>
      </p:sp>
      <p:sp>
        <p:nvSpPr>
          <p:cNvPr id="8" name="Pladsholder til indhold 2"/>
          <p:cNvSpPr>
            <a:spLocks noGrp="1"/>
          </p:cNvSpPr>
          <p:nvPr>
            <p:ph sz="half" idx="13"/>
          </p:nvPr>
        </p:nvSpPr>
        <p:spPr>
          <a:xfrm>
            <a:off x="5076056" y="1602000"/>
            <a:ext cx="36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a:p>
        </p:txBody>
      </p:sp>
    </p:spTree>
    <p:extLst>
      <p:ext uri="{BB962C8B-B14F-4D97-AF65-F5344CB8AC3E}">
        <p14:creationId xmlns:p14="http://schemas.microsoft.com/office/powerpoint/2010/main" val="383465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115616" y="548680"/>
            <a:ext cx="7571184" cy="868958"/>
          </a:xfrm>
        </p:spPr>
        <p:txBody>
          <a:bodyPr tIns="0" anchor="t" anchorCtr="0"/>
          <a:lstStyle>
            <a:lvl1pPr>
              <a:defRPr/>
            </a:lvl1pPr>
          </a:lstStyle>
          <a:p>
            <a:r>
              <a:rPr lang="da-DK" dirty="0" smtClean="0"/>
              <a:t>Klik for at redigere i master</a:t>
            </a:r>
            <a:endParaRPr lang="en-US" dirty="0"/>
          </a:p>
        </p:txBody>
      </p:sp>
      <p:sp>
        <p:nvSpPr>
          <p:cNvPr id="3" name="Pladsholder til tekst 2"/>
          <p:cNvSpPr>
            <a:spLocks noGrp="1"/>
          </p:cNvSpPr>
          <p:nvPr>
            <p:ph type="body" idx="1"/>
          </p:nvPr>
        </p:nvSpPr>
        <p:spPr>
          <a:xfrm>
            <a:off x="1115616"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i master</a:t>
            </a:r>
          </a:p>
        </p:txBody>
      </p:sp>
      <p:sp>
        <p:nvSpPr>
          <p:cNvPr id="4" name="Pladsholder til indhold 3"/>
          <p:cNvSpPr>
            <a:spLocks noGrp="1"/>
          </p:cNvSpPr>
          <p:nvPr>
            <p:ph sz="half" idx="2"/>
          </p:nvPr>
        </p:nvSpPr>
        <p:spPr>
          <a:xfrm>
            <a:off x="1115616" y="2174875"/>
            <a:ext cx="360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a:p>
        </p:txBody>
      </p:sp>
      <p:sp>
        <p:nvSpPr>
          <p:cNvPr id="5" name="Pladsholder til tekst 4"/>
          <p:cNvSpPr>
            <a:spLocks noGrp="1"/>
          </p:cNvSpPr>
          <p:nvPr>
            <p:ph type="body" sz="quarter" idx="3"/>
          </p:nvPr>
        </p:nvSpPr>
        <p:spPr>
          <a:xfrm>
            <a:off x="5076056"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i master</a:t>
            </a:r>
          </a:p>
        </p:txBody>
      </p:sp>
      <p:sp>
        <p:nvSpPr>
          <p:cNvPr id="6" name="Pladsholder til indhold 5"/>
          <p:cNvSpPr>
            <a:spLocks noGrp="1"/>
          </p:cNvSpPr>
          <p:nvPr>
            <p:ph sz="quarter" idx="4"/>
          </p:nvPr>
        </p:nvSpPr>
        <p:spPr>
          <a:xfrm>
            <a:off x="5076056" y="2174875"/>
            <a:ext cx="360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Pladsholder til dato 6"/>
          <p:cNvSpPr>
            <a:spLocks noGrp="1"/>
          </p:cNvSpPr>
          <p:nvPr>
            <p:ph type="dt" sz="half" idx="10"/>
          </p:nvPr>
        </p:nvSpPr>
        <p:spPr/>
        <p:txBody>
          <a:bodyPr/>
          <a:lstStyle/>
          <a:p>
            <a:fld id="{93CD2DAC-9DA9-4D2D-9F0F-3D890B160D83}" type="datetime1">
              <a:rPr lang="en-US" smtClean="0"/>
              <a:t>4/28/2016</a:t>
            </a:fld>
            <a:endParaRPr lang="en-US"/>
          </a:p>
        </p:txBody>
      </p:sp>
      <p:sp>
        <p:nvSpPr>
          <p:cNvPr id="8" name="Pladsholder til sidefod 7"/>
          <p:cNvSpPr>
            <a:spLocks noGrp="1"/>
          </p:cNvSpPr>
          <p:nvPr>
            <p:ph type="ftr" sz="quarter" idx="11"/>
          </p:nvPr>
        </p:nvSpPr>
        <p:spPr/>
        <p:txBody>
          <a:bodyPr/>
          <a:lstStyle/>
          <a:p>
            <a:r>
              <a:rPr lang="en-US" smtClean="0"/>
              <a:t>fjdkslæafj dkaslæfjsdklæafjdæ</a:t>
            </a:r>
            <a:endParaRPr lang="en-US"/>
          </a:p>
        </p:txBody>
      </p:sp>
      <p:sp>
        <p:nvSpPr>
          <p:cNvPr id="9" name="Pladsholder til diasnummer 8"/>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421149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1115616" y="548680"/>
            <a:ext cx="7571184" cy="868958"/>
          </a:xfrm>
        </p:spPr>
        <p:txBody>
          <a:bodyPr/>
          <a:lstStyle/>
          <a:p>
            <a:r>
              <a:rPr lang="da-DK" dirty="0" smtClean="0"/>
              <a:t>Klik for at redigere i master</a:t>
            </a:r>
            <a:endParaRPr lang="en-US" dirty="0"/>
          </a:p>
        </p:txBody>
      </p:sp>
      <p:sp>
        <p:nvSpPr>
          <p:cNvPr id="3" name="Pladsholder til dato 2"/>
          <p:cNvSpPr>
            <a:spLocks noGrp="1"/>
          </p:cNvSpPr>
          <p:nvPr>
            <p:ph type="dt" sz="half" idx="10"/>
          </p:nvPr>
        </p:nvSpPr>
        <p:spPr/>
        <p:txBody>
          <a:bodyPr/>
          <a:lstStyle/>
          <a:p>
            <a:fld id="{1FA94205-B313-46BC-8CCC-F4924F344B56}" type="datetime1">
              <a:rPr lang="en-US" smtClean="0"/>
              <a:t>4/28/2016</a:t>
            </a:fld>
            <a:endParaRPr lang="en-US"/>
          </a:p>
        </p:txBody>
      </p:sp>
      <p:sp>
        <p:nvSpPr>
          <p:cNvPr id="4" name="Pladsholder til sidefod 3"/>
          <p:cNvSpPr>
            <a:spLocks noGrp="1"/>
          </p:cNvSpPr>
          <p:nvPr>
            <p:ph type="ftr" sz="quarter" idx="11"/>
          </p:nvPr>
        </p:nvSpPr>
        <p:spPr/>
        <p:txBody>
          <a:bodyPr/>
          <a:lstStyle/>
          <a:p>
            <a:r>
              <a:rPr lang="en-US" smtClean="0"/>
              <a:t>fjdkslæafj dkaslæfjsdklæafjdæ</a:t>
            </a:r>
            <a:endParaRPr lang="en-US"/>
          </a:p>
        </p:txBody>
      </p:sp>
      <p:sp>
        <p:nvSpPr>
          <p:cNvPr id="5" name="Pladsholder til diasnummer 4"/>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401484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5BE6D10-0DFD-4F6F-8A55-1FBB5C2CA2F2}" type="datetime1">
              <a:rPr lang="en-US" smtClean="0"/>
              <a:t>4/28/2016</a:t>
            </a:fld>
            <a:endParaRPr lang="en-US"/>
          </a:p>
        </p:txBody>
      </p:sp>
      <p:sp>
        <p:nvSpPr>
          <p:cNvPr id="3" name="Pladsholder til sidefod 2"/>
          <p:cNvSpPr>
            <a:spLocks noGrp="1"/>
          </p:cNvSpPr>
          <p:nvPr>
            <p:ph type="ftr" sz="quarter" idx="11"/>
          </p:nvPr>
        </p:nvSpPr>
        <p:spPr/>
        <p:txBody>
          <a:bodyPr/>
          <a:lstStyle/>
          <a:p>
            <a:r>
              <a:rPr lang="en-US" smtClean="0"/>
              <a:t>fjdkslæafj dkaslæfjsdklæafjdæ</a:t>
            </a:r>
            <a:endParaRPr lang="en-US"/>
          </a:p>
        </p:txBody>
      </p:sp>
      <p:sp>
        <p:nvSpPr>
          <p:cNvPr id="4" name="Pladsholder til diasnummer 3"/>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112697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043608" y="476672"/>
            <a:ext cx="2421905" cy="958428"/>
          </a:xfrm>
        </p:spPr>
        <p:txBody>
          <a:bodyPr anchor="t" anchorCtr="0"/>
          <a:lstStyle>
            <a:lvl1pPr algn="l">
              <a:defRPr sz="2000" b="1"/>
            </a:lvl1pPr>
          </a:lstStyle>
          <a:p>
            <a:r>
              <a:rPr lang="da-DK" dirty="0" smtClean="0"/>
              <a:t>Klik for at redigere i master</a:t>
            </a:r>
            <a:endParaRPr lang="en-US" dirty="0"/>
          </a:p>
        </p:txBody>
      </p:sp>
      <p:sp>
        <p:nvSpPr>
          <p:cNvPr id="3" name="Pladsholder til indhold 2"/>
          <p:cNvSpPr>
            <a:spLocks noGrp="1"/>
          </p:cNvSpPr>
          <p:nvPr>
            <p:ph idx="1"/>
          </p:nvPr>
        </p:nvSpPr>
        <p:spPr>
          <a:xfrm>
            <a:off x="3575050" y="476672"/>
            <a:ext cx="5111750" cy="56494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a:p>
        </p:txBody>
      </p:sp>
      <p:sp>
        <p:nvSpPr>
          <p:cNvPr id="4" name="Pladsholder til tekst 3"/>
          <p:cNvSpPr>
            <a:spLocks noGrp="1"/>
          </p:cNvSpPr>
          <p:nvPr>
            <p:ph type="body" sz="half" idx="2"/>
          </p:nvPr>
        </p:nvSpPr>
        <p:spPr>
          <a:xfrm>
            <a:off x="1043608" y="1435100"/>
            <a:ext cx="242190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D1D35053-A88B-4844-AFF0-1316588CE9F4}" type="datetime1">
              <a:rPr lang="en-US" smtClean="0"/>
              <a:t>4/28/2016</a:t>
            </a:fld>
            <a:endParaRPr lang="en-US"/>
          </a:p>
        </p:txBody>
      </p:sp>
      <p:sp>
        <p:nvSpPr>
          <p:cNvPr id="6" name="Pladsholder til sidefod 5"/>
          <p:cNvSpPr>
            <a:spLocks noGrp="1"/>
          </p:cNvSpPr>
          <p:nvPr>
            <p:ph type="ftr" sz="quarter" idx="11"/>
          </p:nvPr>
        </p:nvSpPr>
        <p:spPr/>
        <p:txBody>
          <a:bodyPr/>
          <a:lstStyle/>
          <a:p>
            <a:r>
              <a:rPr lang="en-US" smtClean="0"/>
              <a:t>fjdkslæafj dkaslæfjsdklæafjdæ</a:t>
            </a:r>
            <a:endParaRPr lang="en-US"/>
          </a:p>
        </p:txBody>
      </p:sp>
      <p:sp>
        <p:nvSpPr>
          <p:cNvPr id="7" name="Pladsholder til diasnummer 6"/>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201926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590400" y="0"/>
            <a:ext cx="85536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el 1"/>
          <p:cNvSpPr>
            <a:spLocks noGrp="1"/>
          </p:cNvSpPr>
          <p:nvPr>
            <p:ph type="title"/>
          </p:nvPr>
        </p:nvSpPr>
        <p:spPr>
          <a:xfrm>
            <a:off x="6228184" y="2780928"/>
            <a:ext cx="2448272" cy="576064"/>
          </a:xfrm>
        </p:spPr>
        <p:txBody>
          <a:bodyPr anchor="b"/>
          <a:lstStyle>
            <a:lvl1pPr algn="l">
              <a:defRPr sz="2000" b="1"/>
            </a:lvl1pPr>
          </a:lstStyle>
          <a:p>
            <a:r>
              <a:rPr lang="da-DK" dirty="0" smtClean="0"/>
              <a:t>Klik for at redigere i master</a:t>
            </a:r>
            <a:endParaRPr lang="en-US" dirty="0"/>
          </a:p>
        </p:txBody>
      </p:sp>
      <p:sp>
        <p:nvSpPr>
          <p:cNvPr id="4" name="Pladsholder til tekst 3"/>
          <p:cNvSpPr>
            <a:spLocks noGrp="1"/>
          </p:cNvSpPr>
          <p:nvPr>
            <p:ph type="body" sz="half" idx="2"/>
          </p:nvPr>
        </p:nvSpPr>
        <p:spPr>
          <a:xfrm>
            <a:off x="6228184" y="3356992"/>
            <a:ext cx="2448272" cy="2815208"/>
          </a:xfrm>
        </p:spPr>
        <p:txBody>
          <a:bodyPr/>
          <a:lstStyle>
            <a:lvl1pPr marL="0" indent="0">
              <a:lnSpc>
                <a:spcPct val="10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i master</a:t>
            </a:r>
          </a:p>
        </p:txBody>
      </p:sp>
      <p:sp>
        <p:nvSpPr>
          <p:cNvPr id="5" name="Pladsholder til dato 4"/>
          <p:cNvSpPr>
            <a:spLocks noGrp="1"/>
          </p:cNvSpPr>
          <p:nvPr>
            <p:ph type="dt" sz="half" idx="10"/>
          </p:nvPr>
        </p:nvSpPr>
        <p:spPr/>
        <p:txBody>
          <a:bodyPr/>
          <a:lstStyle/>
          <a:p>
            <a:fld id="{13BA1BAF-01DB-4B12-80C1-CE4D9F563850}" type="datetime1">
              <a:rPr lang="en-US" smtClean="0"/>
              <a:t>4/28/2016</a:t>
            </a:fld>
            <a:endParaRPr lang="en-US"/>
          </a:p>
        </p:txBody>
      </p:sp>
      <p:sp>
        <p:nvSpPr>
          <p:cNvPr id="6" name="Pladsholder til sidefod 5"/>
          <p:cNvSpPr>
            <a:spLocks noGrp="1"/>
          </p:cNvSpPr>
          <p:nvPr>
            <p:ph type="ftr" sz="quarter" idx="11"/>
          </p:nvPr>
        </p:nvSpPr>
        <p:spPr/>
        <p:txBody>
          <a:bodyPr/>
          <a:lstStyle/>
          <a:p>
            <a:r>
              <a:rPr lang="en-US" smtClean="0"/>
              <a:t>fjdkslæafj dkaslæfjsdklæafjdæ</a:t>
            </a:r>
            <a:endParaRPr lang="en-US"/>
          </a:p>
        </p:txBody>
      </p:sp>
      <p:sp>
        <p:nvSpPr>
          <p:cNvPr id="7" name="Pladsholder til diasnummer 6"/>
          <p:cNvSpPr>
            <a:spLocks noGrp="1"/>
          </p:cNvSpPr>
          <p:nvPr>
            <p:ph type="sldNum" sz="quarter" idx="12"/>
          </p:nvPr>
        </p:nvSpPr>
        <p:spPr/>
        <p:txBody>
          <a:bodyPr/>
          <a:lstStyle/>
          <a:p>
            <a:fld id="{FEC14EBF-E42A-46B0-8200-EC6A12A13FBB}" type="slidenum">
              <a:rPr lang="en-US" smtClean="0"/>
              <a:t>‹nr.›</a:t>
            </a:fld>
            <a:endParaRPr lang="en-US"/>
          </a:p>
        </p:txBody>
      </p:sp>
    </p:spTree>
    <p:extLst>
      <p:ext uri="{BB962C8B-B14F-4D97-AF65-F5344CB8AC3E}">
        <p14:creationId xmlns:p14="http://schemas.microsoft.com/office/powerpoint/2010/main" val="185057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589013" cy="6858000"/>
          </a:xfrm>
          <a:prstGeom prst="rect">
            <a:avLst/>
          </a:prstGeom>
        </p:spPr>
      </p:pic>
      <p:sp>
        <p:nvSpPr>
          <p:cNvPr id="2" name="Pladsholder til titel 1"/>
          <p:cNvSpPr>
            <a:spLocks noGrp="1"/>
          </p:cNvSpPr>
          <p:nvPr>
            <p:ph type="title"/>
          </p:nvPr>
        </p:nvSpPr>
        <p:spPr>
          <a:xfrm>
            <a:off x="1115616" y="274638"/>
            <a:ext cx="7571184" cy="1143000"/>
          </a:xfrm>
          <a:prstGeom prst="rect">
            <a:avLst/>
          </a:prstGeom>
        </p:spPr>
        <p:txBody>
          <a:bodyPr vert="horz" lIns="91440" tIns="45720" rIns="91440" bIns="45720" rtlCol="0" anchor="ctr">
            <a:normAutofit/>
          </a:bodyPr>
          <a:lstStyle/>
          <a:p>
            <a:r>
              <a:rPr lang="da-DK" dirty="0" smtClean="0"/>
              <a:t>Klik for at redigere i master</a:t>
            </a:r>
            <a:endParaRPr lang="en-US" dirty="0"/>
          </a:p>
        </p:txBody>
      </p:sp>
      <p:sp>
        <p:nvSpPr>
          <p:cNvPr id="3" name="Pladsholder til tekst 2"/>
          <p:cNvSpPr>
            <a:spLocks noGrp="1"/>
          </p:cNvSpPr>
          <p:nvPr>
            <p:ph type="body" idx="1"/>
          </p:nvPr>
        </p:nvSpPr>
        <p:spPr>
          <a:xfrm>
            <a:off x="1115616" y="1600200"/>
            <a:ext cx="7571184"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a:p>
        </p:txBody>
      </p:sp>
      <p:sp>
        <p:nvSpPr>
          <p:cNvPr id="4" name="Pladsholder til dato 3"/>
          <p:cNvSpPr>
            <a:spLocks noGrp="1"/>
          </p:cNvSpPr>
          <p:nvPr>
            <p:ph type="dt" sz="half" idx="2"/>
          </p:nvPr>
        </p:nvSpPr>
        <p:spPr>
          <a:xfrm>
            <a:off x="1115616" y="6356350"/>
            <a:ext cx="1475184"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75BD4C4D-054F-43D8-91D5-3548DE53755C}" type="datetime1">
              <a:rPr lang="en-US" smtClean="0"/>
              <a:t>4/28/2016</a:t>
            </a:fld>
            <a:endParaRPr lang="en-US" dirty="0"/>
          </a:p>
        </p:txBody>
      </p:sp>
      <p:sp>
        <p:nvSpPr>
          <p:cNvPr id="5" name="Pladsholder til sidefod 4"/>
          <p:cNvSpPr>
            <a:spLocks noGrp="1"/>
          </p:cNvSpPr>
          <p:nvPr>
            <p:ph type="ftr" sz="quarter" idx="3"/>
          </p:nvPr>
        </p:nvSpPr>
        <p:spPr>
          <a:xfrm>
            <a:off x="3124200" y="6356350"/>
            <a:ext cx="5552256"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err="1" smtClean="0"/>
              <a:t>fjdkslæafj</a:t>
            </a:r>
            <a:r>
              <a:rPr lang="en-US" dirty="0" smtClean="0"/>
              <a:t> </a:t>
            </a:r>
            <a:r>
              <a:rPr lang="en-US" dirty="0" err="1" smtClean="0"/>
              <a:t>dkaslæfjsdklæafjdæ</a:t>
            </a:r>
            <a:endParaRPr lang="en-US" dirty="0"/>
          </a:p>
        </p:txBody>
      </p:sp>
      <p:sp>
        <p:nvSpPr>
          <p:cNvPr id="6" name="Pladsholder til diasnummer 5"/>
          <p:cNvSpPr>
            <a:spLocks noGrp="1"/>
          </p:cNvSpPr>
          <p:nvPr>
            <p:ph type="sldNum" sz="quarter" idx="4"/>
          </p:nvPr>
        </p:nvSpPr>
        <p:spPr>
          <a:xfrm>
            <a:off x="6975" y="6356350"/>
            <a:ext cx="590400" cy="365125"/>
          </a:xfrm>
          <a:prstGeom prst="rect">
            <a:avLst/>
          </a:prstGeom>
        </p:spPr>
        <p:txBody>
          <a:bodyPr vert="horz" lIns="0" tIns="45720" rIns="0" bIns="45720" rtlCol="0" anchor="ctr"/>
          <a:lstStyle>
            <a:lvl1pPr algn="ctr">
              <a:defRPr sz="1000">
                <a:solidFill>
                  <a:schemeClr val="bg1"/>
                </a:solidFill>
              </a:defRPr>
            </a:lvl1pPr>
          </a:lstStyle>
          <a:p>
            <a:fld id="{FEC14EBF-E42A-46B0-8200-EC6A12A13FBB}" type="slidenum">
              <a:rPr lang="en-US" smtClean="0"/>
              <a:pPr/>
              <a:t>‹nr.›</a:t>
            </a:fld>
            <a:endParaRPr lang="en-US" dirty="0"/>
          </a:p>
        </p:txBody>
      </p:sp>
    </p:spTree>
    <p:extLst>
      <p:ext uri="{BB962C8B-B14F-4D97-AF65-F5344CB8AC3E}">
        <p14:creationId xmlns:p14="http://schemas.microsoft.com/office/powerpoint/2010/main" val="406877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00000"/>
        </a:lnSpc>
        <a:spcBef>
          <a:spcPts val="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led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38366" b="33488"/>
          <a:stretch/>
        </p:blipFill>
        <p:spPr>
          <a:xfrm>
            <a:off x="589012" y="3244351"/>
            <a:ext cx="8554987" cy="3613649"/>
          </a:xfrm>
          <a:prstGeom prst="rect">
            <a:avLst/>
          </a:prstGeom>
        </p:spPr>
      </p:pic>
      <p:pic>
        <p:nvPicPr>
          <p:cNvPr id="7" name="Billed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589013" cy="6858000"/>
          </a:xfrm>
          <a:prstGeom prst="rect">
            <a:avLst/>
          </a:prstGeom>
        </p:spPr>
      </p:pic>
      <p:sp>
        <p:nvSpPr>
          <p:cNvPr id="4" name="Pladsholder til dato 3"/>
          <p:cNvSpPr>
            <a:spLocks noGrp="1"/>
          </p:cNvSpPr>
          <p:nvPr>
            <p:ph type="dt" sz="half" idx="2"/>
          </p:nvPr>
        </p:nvSpPr>
        <p:spPr>
          <a:xfrm>
            <a:off x="1115616" y="6356350"/>
            <a:ext cx="1475184"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60C669F-77B5-44A9-9392-24BD5208650D}" type="datetime1">
              <a:rPr lang="en-US" smtClean="0"/>
              <a:t>4/28/2016</a:t>
            </a:fld>
            <a:endParaRPr lang="en-US" dirty="0"/>
          </a:p>
        </p:txBody>
      </p:sp>
      <p:sp>
        <p:nvSpPr>
          <p:cNvPr id="5" name="Pladsholder til sidefod 4"/>
          <p:cNvSpPr>
            <a:spLocks noGrp="1"/>
          </p:cNvSpPr>
          <p:nvPr>
            <p:ph type="ftr" sz="quarter" idx="3"/>
          </p:nvPr>
        </p:nvSpPr>
        <p:spPr>
          <a:xfrm>
            <a:off x="3124200" y="6356350"/>
            <a:ext cx="5552256"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err="1" smtClean="0"/>
              <a:t>fjdkslæafj</a:t>
            </a:r>
            <a:r>
              <a:rPr lang="en-US" dirty="0" smtClean="0"/>
              <a:t> </a:t>
            </a:r>
            <a:r>
              <a:rPr lang="en-US" dirty="0" err="1" smtClean="0"/>
              <a:t>dkaslæfjsdklæafjdæ</a:t>
            </a:r>
            <a:endParaRPr lang="en-US" dirty="0"/>
          </a:p>
        </p:txBody>
      </p:sp>
      <p:sp>
        <p:nvSpPr>
          <p:cNvPr id="6" name="Pladsholder til diasnummer 5"/>
          <p:cNvSpPr>
            <a:spLocks noGrp="1"/>
          </p:cNvSpPr>
          <p:nvPr>
            <p:ph type="sldNum" sz="quarter" idx="4"/>
          </p:nvPr>
        </p:nvSpPr>
        <p:spPr>
          <a:xfrm>
            <a:off x="6975" y="6356350"/>
            <a:ext cx="590400" cy="365125"/>
          </a:xfrm>
          <a:prstGeom prst="rect">
            <a:avLst/>
          </a:prstGeom>
        </p:spPr>
        <p:txBody>
          <a:bodyPr vert="horz" lIns="0" tIns="45720" rIns="0" bIns="45720" rtlCol="0" anchor="ctr"/>
          <a:lstStyle>
            <a:lvl1pPr algn="ctr">
              <a:defRPr sz="1000">
                <a:solidFill>
                  <a:schemeClr val="bg1"/>
                </a:solidFill>
              </a:defRPr>
            </a:lvl1pPr>
          </a:lstStyle>
          <a:p>
            <a:fld id="{FEC14EBF-E42A-46B0-8200-EC6A12A13FBB}" type="slidenum">
              <a:rPr lang="en-US" smtClean="0"/>
              <a:pPr/>
              <a:t>‹nr.›</a:t>
            </a:fld>
            <a:endParaRPr lang="en-US" dirty="0"/>
          </a:p>
        </p:txBody>
      </p:sp>
    </p:spTree>
    <p:extLst>
      <p:ext uri="{BB962C8B-B14F-4D97-AF65-F5344CB8AC3E}">
        <p14:creationId xmlns:p14="http://schemas.microsoft.com/office/powerpoint/2010/main" val="4185981098"/>
      </p:ext>
    </p:extLst>
  </p:cSld>
  <p:clrMap bg1="lt1" tx1="dk1" bg2="lt2" tx2="dk2" accent1="accent1" accent2="accent2" accent3="accent3" accent4="accent4" accent5="accent5" accent6="accent6" hlink="hlink" folHlink="folHlink"/>
  <p:sldLayoutIdLst>
    <p:sldLayoutId id="214748368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00000"/>
        </a:lnSpc>
        <a:spcBef>
          <a:spcPts val="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32" t="4753" r="8584" b="11013"/>
          <a:stretch/>
        </p:blipFill>
        <p:spPr>
          <a:xfrm>
            <a:off x="590399" y="0"/>
            <a:ext cx="5414400" cy="6858000"/>
          </a:xfrm>
          <a:prstGeom prst="rect">
            <a:avLst/>
          </a:prstGeom>
        </p:spPr>
      </p:pic>
      <p:pic>
        <p:nvPicPr>
          <p:cNvPr id="7" name="Billed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589013" cy="6858000"/>
          </a:xfrm>
          <a:prstGeom prst="rect">
            <a:avLst/>
          </a:prstGeom>
        </p:spPr>
      </p:pic>
      <p:sp>
        <p:nvSpPr>
          <p:cNvPr id="4" name="Pladsholder til dato 3"/>
          <p:cNvSpPr>
            <a:spLocks noGrp="1"/>
          </p:cNvSpPr>
          <p:nvPr>
            <p:ph type="dt" sz="half" idx="2"/>
          </p:nvPr>
        </p:nvSpPr>
        <p:spPr>
          <a:xfrm>
            <a:off x="1115616" y="6356350"/>
            <a:ext cx="1475184"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745D51F3-0521-49ED-BF5F-835D971DA41A}" type="datetime1">
              <a:rPr lang="en-US" smtClean="0"/>
              <a:t>4/28/2016</a:t>
            </a:fld>
            <a:endParaRPr lang="en-US" dirty="0"/>
          </a:p>
        </p:txBody>
      </p:sp>
      <p:sp>
        <p:nvSpPr>
          <p:cNvPr id="5" name="Pladsholder til sidefod 4"/>
          <p:cNvSpPr>
            <a:spLocks noGrp="1"/>
          </p:cNvSpPr>
          <p:nvPr>
            <p:ph type="ftr" sz="quarter" idx="3"/>
          </p:nvPr>
        </p:nvSpPr>
        <p:spPr>
          <a:xfrm>
            <a:off x="3124200" y="6356350"/>
            <a:ext cx="5552256"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smtClean="0"/>
              <a:t>fjdkslæafj dkaslæfjsdklæafjdæ</a:t>
            </a:r>
            <a:endParaRPr lang="en-US" dirty="0"/>
          </a:p>
        </p:txBody>
      </p:sp>
      <p:sp>
        <p:nvSpPr>
          <p:cNvPr id="6" name="Pladsholder til diasnummer 5"/>
          <p:cNvSpPr>
            <a:spLocks noGrp="1"/>
          </p:cNvSpPr>
          <p:nvPr>
            <p:ph type="sldNum" sz="quarter" idx="4"/>
          </p:nvPr>
        </p:nvSpPr>
        <p:spPr>
          <a:xfrm>
            <a:off x="6975" y="6356350"/>
            <a:ext cx="590400" cy="365125"/>
          </a:xfrm>
          <a:prstGeom prst="rect">
            <a:avLst/>
          </a:prstGeom>
        </p:spPr>
        <p:txBody>
          <a:bodyPr vert="horz" lIns="0" tIns="45720" rIns="0" bIns="45720" rtlCol="0" anchor="ctr"/>
          <a:lstStyle>
            <a:lvl1pPr algn="ctr">
              <a:defRPr sz="1000">
                <a:solidFill>
                  <a:schemeClr val="bg1"/>
                </a:solidFill>
              </a:defRPr>
            </a:lvl1pPr>
          </a:lstStyle>
          <a:p>
            <a:fld id="{FEC14EBF-E42A-46B0-8200-EC6A12A13FBB}" type="slidenum">
              <a:rPr lang="en-US" smtClean="0"/>
              <a:pPr/>
              <a:t>‹nr.›</a:t>
            </a:fld>
            <a:endParaRPr lang="en-US" dirty="0"/>
          </a:p>
        </p:txBody>
      </p:sp>
    </p:spTree>
    <p:extLst>
      <p:ext uri="{BB962C8B-B14F-4D97-AF65-F5344CB8AC3E}">
        <p14:creationId xmlns:p14="http://schemas.microsoft.com/office/powerpoint/2010/main" val="1230213513"/>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00000"/>
        </a:lnSpc>
        <a:spcBef>
          <a:spcPts val="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84" t="31790" r="91" b="15826"/>
          <a:stretch/>
        </p:blipFill>
        <p:spPr>
          <a:xfrm>
            <a:off x="1220580" y="3746090"/>
            <a:ext cx="5079612" cy="3111910"/>
          </a:xfrm>
          <a:prstGeom prst="rect">
            <a:avLst/>
          </a:prstGeom>
        </p:spPr>
      </p:pic>
      <p:pic>
        <p:nvPicPr>
          <p:cNvPr id="7" name="Billed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589013" cy="6858000"/>
          </a:xfrm>
          <a:prstGeom prst="rect">
            <a:avLst/>
          </a:prstGeom>
        </p:spPr>
      </p:pic>
      <p:sp>
        <p:nvSpPr>
          <p:cNvPr id="4" name="Pladsholder til dato 3"/>
          <p:cNvSpPr>
            <a:spLocks noGrp="1"/>
          </p:cNvSpPr>
          <p:nvPr>
            <p:ph type="dt" sz="half" idx="2"/>
          </p:nvPr>
        </p:nvSpPr>
        <p:spPr>
          <a:xfrm>
            <a:off x="1115616" y="6356350"/>
            <a:ext cx="1475184"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3EB5061E-D101-4117-A4E3-78160058923D}" type="datetime1">
              <a:rPr lang="en-US" smtClean="0"/>
              <a:t>4/28/2016</a:t>
            </a:fld>
            <a:endParaRPr lang="en-US" dirty="0"/>
          </a:p>
        </p:txBody>
      </p:sp>
      <p:sp>
        <p:nvSpPr>
          <p:cNvPr id="5" name="Pladsholder til sidefod 4"/>
          <p:cNvSpPr>
            <a:spLocks noGrp="1"/>
          </p:cNvSpPr>
          <p:nvPr>
            <p:ph type="ftr" sz="quarter" idx="3"/>
          </p:nvPr>
        </p:nvSpPr>
        <p:spPr>
          <a:xfrm>
            <a:off x="3124200" y="6356350"/>
            <a:ext cx="5552256"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err="1" smtClean="0"/>
              <a:t>fjdkslæafj</a:t>
            </a:r>
            <a:r>
              <a:rPr lang="en-US" dirty="0" smtClean="0"/>
              <a:t> </a:t>
            </a:r>
            <a:r>
              <a:rPr lang="en-US" dirty="0" err="1" smtClean="0"/>
              <a:t>dkaslæfjsdklæafjdæ</a:t>
            </a:r>
            <a:endParaRPr lang="en-US" dirty="0"/>
          </a:p>
        </p:txBody>
      </p:sp>
      <p:sp>
        <p:nvSpPr>
          <p:cNvPr id="6" name="Pladsholder til diasnummer 5"/>
          <p:cNvSpPr>
            <a:spLocks noGrp="1"/>
          </p:cNvSpPr>
          <p:nvPr>
            <p:ph type="sldNum" sz="quarter" idx="4"/>
          </p:nvPr>
        </p:nvSpPr>
        <p:spPr>
          <a:xfrm>
            <a:off x="6975" y="6356350"/>
            <a:ext cx="590400" cy="365125"/>
          </a:xfrm>
          <a:prstGeom prst="rect">
            <a:avLst/>
          </a:prstGeom>
        </p:spPr>
        <p:txBody>
          <a:bodyPr vert="horz" lIns="0" tIns="45720" rIns="0" bIns="45720" rtlCol="0" anchor="ctr"/>
          <a:lstStyle>
            <a:lvl1pPr algn="ctr">
              <a:defRPr sz="1000">
                <a:solidFill>
                  <a:schemeClr val="bg1"/>
                </a:solidFill>
              </a:defRPr>
            </a:lvl1pPr>
          </a:lstStyle>
          <a:p>
            <a:fld id="{FEC14EBF-E42A-46B0-8200-EC6A12A13FBB}" type="slidenum">
              <a:rPr lang="en-US" smtClean="0"/>
              <a:pPr/>
              <a:t>‹nr.›</a:t>
            </a:fld>
            <a:endParaRPr lang="en-US" dirty="0"/>
          </a:p>
        </p:txBody>
      </p:sp>
    </p:spTree>
    <p:extLst>
      <p:ext uri="{BB962C8B-B14F-4D97-AF65-F5344CB8AC3E}">
        <p14:creationId xmlns:p14="http://schemas.microsoft.com/office/powerpoint/2010/main" val="417391809"/>
      </p:ext>
    </p:extLst>
  </p:cSld>
  <p:clrMap bg1="lt1" tx1="dk1" bg2="lt2" tx2="dk2" accent1="accent1" accent2="accent2" accent3="accent3" accent4="accent4" accent5="accent5" accent6="accent6" hlink="hlink" folHlink="folHlink"/>
  <p:sldLayoutIdLst>
    <p:sldLayoutId id="214748368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00000"/>
        </a:lnSpc>
        <a:spcBef>
          <a:spcPts val="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4.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5.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hyperlink" Target="http://www.google.dk/url?sa=i&amp;rct=j&amp;q=&amp;esrc=s&amp;frm=1&amp;source=images&amp;cd=&amp;cad=rja&amp;docid=Xq9ptB3SEKA7aM&amp;tbnid=jfrvuKHOZ1al2M:&amp;ved=0CAUQjRw&amp;url=http://ibta.biz/2012/03/preservatives-in-cosmetics/&amp;ei=YVswUZPPA8GRtAanxYDICQ&amp;bvm=bv.43148975,d.Yms&amp;psig=AFQjCNFPIvjNwSpX3wTB7hNypRwy48kL-A&amp;ust=1362209956695387" TargetMode="External"/><Relationship Id="rId2" Type="http://schemas.openxmlformats.org/officeDocument/2006/relationships/hyperlink" Target="http://www.google.dk/url?sa=i&amp;rct=j&amp;q=&amp;esrc=s&amp;frm=1&amp;source=images&amp;cd=&amp;cad=rja&amp;docid=xceNP6tp2g04nM&amp;tbnid=k6AKWwQBbXbxjM:&amp;ved=0CAUQjRw&amp;url=http://www.maanedsskriftet.dk/index.php/carecms/article/index?doc_id=9354&amp;ei=qVkrUdD5NIjpswaH0oGYDQ&amp;psig=AFQjCNHwh4whdzVzeALRFF9abtIVTaQQ4g&amp;ust=1361881879056930" TargetMode="Externa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hyperlink" Target="http://www.google.dk/url?sa=i&amp;rct=j&amp;q=&amp;esrc=s&amp;frm=1&amp;source=images&amp;cd=&amp;cad=rja&amp;docid=nX8vFROCPfWdHM&amp;tbnid=rMnr1c-7aZTgMM:&amp;ved=0CAUQjRw&amp;url=http://www.saar.dk/Default.aspx?ID=414&amp;ei=A1owUb2TLoWVswaGwYDQBw&amp;bvm=bv.43148975,d.Yms&amp;psig=AFQjCNFaX-s-WFxcYuTnRJBkmZ39UwikoA&amp;ust=1362209552147685" TargetMode="External"/><Relationship Id="rId4" Type="http://schemas.openxmlformats.org/officeDocument/2006/relationships/image" Target="../media/image35.gif"/></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dk/url?sa=i&amp;rct=j&amp;q=&amp;esrc=s&amp;source=images&amp;cd=&amp;cad=rja&amp;uact=8&amp;ved=0ahUKEwjCv5CQ8ZzMAhXBa5oKHdLNDQ0QjRwIBw&amp;url=https://www.bilka.dk/motion-og-velvaere/personlige-hjaelpemidler/koerestol-model-fs908aq-46-i-staal/p/100054296&amp;bvm=bv.119745492,d.bGs&amp;psig=AFQjCNEtVTzYdSWR1TRTogfl8nyNqFHIKw&amp;ust=1461230246355635" TargetMode="Externa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hyperlink" Target="http://www.google.dk/url?sa=i&amp;rct=j&amp;q=&amp;esrc=s&amp;source=images&amp;cd=&amp;cad=rja&amp;uact=8&amp;ved=0ahUKEwjp_OPx8JzMAhWPbZoKHcCTBFUQjRwIBw&amp;url=http://www.linak.dk/presse/shownews.aspx?newsid%3D2092&amp;bvm=bv.119745492,d.bGs&amp;psig=AFQjCNHjHeMlP10v4Dly6A__rZnJ7YFg8w&amp;ust=146123018815240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dk/url?sa=i&amp;rct=j&amp;q=&amp;esrc=s&amp;frm=1&amp;source=images&amp;cd=&amp;cad=rja&amp;uact=8&amp;ved=0CAcQjRw&amp;url=http://driverlayer.com/img/agenda/138/any&amp;ei=dZ3HVOe_CIS5OK7cgKgE&amp;bvm=bv.84607526,d.ZWU&amp;psig=AFQjCNEhcHpA5dVoZwunkmXHb80Y4WhVNw&amp;ust=142245449468995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dk/url?sa=i&amp;rct=j&amp;q=&amp;esrc=s&amp;source=images&amp;cd=&amp;cad=rja&amp;uact=8&amp;ved=0ahUKEwjCv5CQ8ZzMAhXBa5oKHdLNDQ0QjRwIBw&amp;url=https://www.bilka.dk/motion-og-velvaere/personlige-hjaelpemidler/koerestol-model-fs908aq-46-i-staal/p/100054296&amp;bvm=bv.119745492,d.bGs&amp;psig=AFQjCNEtVTzYdSWR1TRTogfl8nyNqFHIKw&amp;ust=1461230246355635" TargetMode="Externa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hyperlink" Target="http://www.google.dk/url?sa=i&amp;rct=j&amp;q=&amp;esrc=s&amp;source=images&amp;cd=&amp;cad=rja&amp;uact=8&amp;ved=0ahUKEwjp_OPx8JzMAhWPbZoKHcCTBFUQjRwIBw&amp;url=http://www.linak.dk/presse/shownews.aspx?newsid%3D2092&amp;bvm=bv.119745492,d.bGs&amp;psig=AFQjCNHjHeMlP10v4Dly6A__rZnJ7YFg8w&amp;ust=146123018815240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dk/url?sa=i&amp;rct=j&amp;q=&amp;esrc=s&amp;frm=1&amp;source=images&amp;cd=&amp;cad=rja&amp;uact=8&amp;ved=0CAcQjRw&amp;url=http://fysio.dk/fafo/Nyheder/En-kritisk-gennemgang-af-rehabiliteringspraksis/&amp;ei=5tjIVM_oB4P1aKf1gIgL&amp;bvm=bv.84607526,d.ZGU&amp;psig=AFQjCNFkt4NUd24hBkLrZq5eA6hKunvMpQ&amp;ust=1422534781167311"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hyperlink" Target="http://www.google.dk/url?sa=i&amp;rct=j&amp;q=&amp;esrc=s&amp;frm=1&amp;source=images&amp;cd=&amp;cad=rja&amp;uact=8&amp;ved=0CAcQjRw&amp;url=http://www.business2community.com/social-media/risk-assessment-preventing-and-preparing-for-a-social-media-crisis-0166468&amp;ei=QeLIVOLfEojzPKujgIgL&amp;bvm=bv.84607526,d.ZWU&amp;psig=AFQjCNGdut7q_aSK8zlR_V8xtBVuzKuncA&amp;ust=1422537614075823"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google.dk/url?sa=i&amp;rct=j&amp;q=&amp;esrc=s&amp;frm=1&amp;source=images&amp;cd=&amp;cad=rja&amp;uact=8&amp;ved=0CAcQjRw&amp;url=http://ndla.no/nb/node/3751&amp;ei=OODIVJWBC4G2OrbTgdgE&amp;bvm=bv.84607526,d.ZWU&amp;psig=AFQjCNElCpaS3oj7Ay38F7_e2ky-HSNDEQ&amp;ust=1422537129011785" TargetMode="External"/><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FEC14EBF-E42A-46B0-8200-EC6A12A13FBB}" type="slidenum">
              <a:rPr lang="en-US" smtClean="0"/>
              <a:t>1</a:t>
            </a:fld>
            <a:endParaRPr lang="en-US"/>
          </a:p>
        </p:txBody>
      </p:sp>
      <p:sp>
        <p:nvSpPr>
          <p:cNvPr id="5" name="Titel 1"/>
          <p:cNvSpPr txBox="1">
            <a:spLocks/>
          </p:cNvSpPr>
          <p:nvPr/>
        </p:nvSpPr>
        <p:spPr>
          <a:xfrm>
            <a:off x="1115616" y="332656"/>
            <a:ext cx="7571184"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b="1" dirty="0" smtClean="0"/>
              <a:t>The World in </a:t>
            </a:r>
            <a:r>
              <a:rPr lang="da-DK" b="1" dirty="0" err="1" smtClean="0"/>
              <a:t>between</a:t>
            </a:r>
            <a:r>
              <a:rPr lang="da-DK" b="1" dirty="0" smtClean="0"/>
              <a:t> A - B</a:t>
            </a:r>
            <a:endParaRPr lang="da-DK" b="1" dirty="0"/>
          </a:p>
        </p:txBody>
      </p:sp>
      <p:sp>
        <p:nvSpPr>
          <p:cNvPr id="2" name="Tekstboks 1"/>
          <p:cNvSpPr txBox="1"/>
          <p:nvPr/>
        </p:nvSpPr>
        <p:spPr>
          <a:xfrm>
            <a:off x="1691680" y="5805264"/>
            <a:ext cx="6408712" cy="830997"/>
          </a:xfrm>
          <a:prstGeom prst="rect">
            <a:avLst/>
          </a:prstGeom>
          <a:noFill/>
        </p:spPr>
        <p:txBody>
          <a:bodyPr wrap="square" rtlCol="0">
            <a:spAutoFit/>
          </a:bodyPr>
          <a:lstStyle/>
          <a:p>
            <a:r>
              <a:rPr lang="da-DK" sz="2400" b="1" dirty="0" smtClean="0"/>
              <a:t>Anders Haugaard, Head of Guldmann Consulting</a:t>
            </a:r>
          </a:p>
          <a:p>
            <a:pPr algn="ctr"/>
            <a:r>
              <a:rPr lang="da-DK" sz="2400" b="1" dirty="0" err="1" smtClean="0"/>
              <a:t>Physiotherapist</a:t>
            </a:r>
            <a:endParaRPr lang="da-DK" sz="2400" b="1" dirty="0"/>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6116" y="1196752"/>
            <a:ext cx="5662228" cy="45365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31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FEC14EBF-E42A-46B0-8200-EC6A12A13FBB}" type="slidenum">
              <a:rPr lang="en-US" smtClean="0"/>
              <a:t>10</a:t>
            </a:fld>
            <a:endParaRPr lang="en-US"/>
          </a:p>
        </p:txBody>
      </p:sp>
      <p:sp>
        <p:nvSpPr>
          <p:cNvPr id="5" name="Rectangle 5"/>
          <p:cNvSpPr>
            <a:spLocks noGrp="1" noChangeArrowheads="1"/>
          </p:cNvSpPr>
          <p:nvPr>
            <p:ph type="title"/>
          </p:nvPr>
        </p:nvSpPr>
        <p:spPr>
          <a:xfrm>
            <a:off x="1115616" y="116632"/>
            <a:ext cx="7571184" cy="1143000"/>
          </a:xfrm>
        </p:spPr>
        <p:txBody>
          <a:bodyPr>
            <a:noAutofit/>
          </a:bodyPr>
          <a:lstStyle/>
          <a:p>
            <a:r>
              <a:rPr lang="da-DK" altLang="da-DK" sz="3600" b="1" dirty="0" err="1" smtClean="0"/>
              <a:t>Repositioning</a:t>
            </a:r>
            <a:r>
              <a:rPr lang="da-DK" altLang="da-DK" sz="3600" b="1" dirty="0" smtClean="0"/>
              <a:t> in bed </a:t>
            </a:r>
            <a:r>
              <a:rPr lang="da-DK" altLang="da-DK" sz="2000" b="1" dirty="0" smtClean="0"/>
              <a:t/>
            </a:r>
            <a:br>
              <a:rPr lang="da-DK" altLang="da-DK" sz="2000" b="1" dirty="0" smtClean="0"/>
            </a:br>
            <a:r>
              <a:rPr lang="da-DK" altLang="da-DK" sz="2000" b="1" dirty="0" smtClean="0"/>
              <a:t> </a:t>
            </a:r>
          </a:p>
        </p:txBody>
      </p:sp>
      <p:pic>
        <p:nvPicPr>
          <p:cNvPr id="7" name="Højere op i seng høj belastning 02_03_08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31640" y="1070738"/>
            <a:ext cx="6984776" cy="5238582"/>
          </a:xfrm>
          <a:prstGeom prst="rect">
            <a:avLst/>
          </a:prstGeom>
        </p:spPr>
      </p:pic>
    </p:spTree>
    <p:extLst>
      <p:ext uri="{BB962C8B-B14F-4D97-AF65-F5344CB8AC3E}">
        <p14:creationId xmlns:p14="http://schemas.microsoft.com/office/powerpoint/2010/main" val="407763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FEC14EBF-E42A-46B0-8200-EC6A12A13FBB}" type="slidenum">
              <a:rPr lang="en-US" smtClean="0"/>
              <a:t>11</a:t>
            </a:fld>
            <a:endParaRPr lang="en-US"/>
          </a:p>
        </p:txBody>
      </p:sp>
      <p:sp>
        <p:nvSpPr>
          <p:cNvPr id="5" name="Rectangle 5"/>
          <p:cNvSpPr>
            <a:spLocks noGrp="1" noChangeArrowheads="1"/>
          </p:cNvSpPr>
          <p:nvPr>
            <p:ph type="title"/>
          </p:nvPr>
        </p:nvSpPr>
        <p:spPr>
          <a:xfrm>
            <a:off x="1115616" y="-90264"/>
            <a:ext cx="7571184" cy="1143000"/>
          </a:xfrm>
        </p:spPr>
        <p:txBody>
          <a:bodyPr>
            <a:noAutofit/>
          </a:bodyPr>
          <a:lstStyle/>
          <a:p>
            <a:r>
              <a:rPr lang="da-DK" altLang="da-DK" sz="3600" b="1" dirty="0" smtClean="0"/>
              <a:t>Legs back in bed</a:t>
            </a:r>
            <a:r>
              <a:rPr lang="da-DK" altLang="da-DK" sz="2000" dirty="0" smtClean="0"/>
              <a:t> </a:t>
            </a:r>
          </a:p>
        </p:txBody>
      </p:sp>
      <p:pic>
        <p:nvPicPr>
          <p:cNvPr id="6" name="Tilbage i seng høj belastning 07_02_06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27650" y="980728"/>
            <a:ext cx="7104789" cy="5328592"/>
          </a:xfrm>
          <a:prstGeom prst="rect">
            <a:avLst/>
          </a:prstGeom>
        </p:spPr>
      </p:pic>
    </p:spTree>
    <p:extLst>
      <p:ext uri="{BB962C8B-B14F-4D97-AF65-F5344CB8AC3E}">
        <p14:creationId xmlns:p14="http://schemas.microsoft.com/office/powerpoint/2010/main" val="126470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Lige forbindelse 3"/>
          <p:cNvCxnSpPr/>
          <p:nvPr/>
        </p:nvCxnSpPr>
        <p:spPr>
          <a:xfrm>
            <a:off x="2627784" y="4725144"/>
            <a:ext cx="3600400" cy="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Bue 6"/>
          <p:cNvSpPr/>
          <p:nvPr/>
        </p:nvSpPr>
        <p:spPr>
          <a:xfrm rot="5400000">
            <a:off x="2447764" y="2384884"/>
            <a:ext cx="2160240" cy="2520280"/>
          </a:xfrm>
          <a:prstGeom prst="arc">
            <a:avLst/>
          </a:prstGeom>
          <a:ln w="28575">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 name="Lige forbindelse 8"/>
          <p:cNvCxnSpPr/>
          <p:nvPr/>
        </p:nvCxnSpPr>
        <p:spPr>
          <a:xfrm>
            <a:off x="2987824" y="4653136"/>
            <a:ext cx="24482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0" name="Højre-venstrepil 9"/>
          <p:cNvSpPr/>
          <p:nvPr/>
        </p:nvSpPr>
        <p:spPr>
          <a:xfrm>
            <a:off x="3599892" y="4941168"/>
            <a:ext cx="3420380" cy="648072"/>
          </a:xfrm>
          <a:prstGeom prst="leftRightArrow">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TRANSFER / SUPPORT / GUIDE</a:t>
            </a:r>
            <a:endParaRPr lang="en-GB" sz="1600" b="1" dirty="0"/>
          </a:p>
        </p:txBody>
      </p:sp>
      <p:sp>
        <p:nvSpPr>
          <p:cNvPr id="11" name="Opad-nedadgående pil 10"/>
          <p:cNvSpPr/>
          <p:nvPr/>
        </p:nvSpPr>
        <p:spPr>
          <a:xfrm>
            <a:off x="1835696" y="2492896"/>
            <a:ext cx="792088" cy="2232248"/>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L</a:t>
            </a:r>
          </a:p>
          <a:p>
            <a:pPr algn="ctr"/>
            <a:r>
              <a:rPr lang="en-GB" sz="1600" b="1" dirty="0" smtClean="0"/>
              <a:t>I</a:t>
            </a:r>
          </a:p>
          <a:p>
            <a:pPr algn="ctr"/>
            <a:r>
              <a:rPr lang="en-GB" sz="1600" b="1" dirty="0" smtClean="0"/>
              <a:t>F</a:t>
            </a:r>
          </a:p>
          <a:p>
            <a:pPr algn="ctr"/>
            <a:r>
              <a:rPr lang="en-GB" sz="1600" b="1" dirty="0" smtClean="0"/>
              <a:t>T</a:t>
            </a:r>
          </a:p>
        </p:txBody>
      </p:sp>
      <p:cxnSp>
        <p:nvCxnSpPr>
          <p:cNvPr id="15" name="Lige forbindelse 14"/>
          <p:cNvCxnSpPr/>
          <p:nvPr/>
        </p:nvCxnSpPr>
        <p:spPr>
          <a:xfrm>
            <a:off x="3131840" y="4509120"/>
            <a:ext cx="24482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Lige forbindelse 15"/>
          <p:cNvCxnSpPr/>
          <p:nvPr/>
        </p:nvCxnSpPr>
        <p:spPr>
          <a:xfrm>
            <a:off x="3284240" y="4365104"/>
            <a:ext cx="24482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7" name="Titel 1"/>
          <p:cNvSpPr txBox="1">
            <a:spLocks/>
          </p:cNvSpPr>
          <p:nvPr/>
        </p:nvSpPr>
        <p:spPr>
          <a:xfrm>
            <a:off x="1115616" y="273600"/>
            <a:ext cx="7571184" cy="8689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t>When does a transfer / support / guidance turn into a </a:t>
            </a:r>
            <a:endParaRPr lang="en-GB" sz="3200" b="1" dirty="0" smtClean="0"/>
          </a:p>
          <a:p>
            <a:r>
              <a:rPr lang="en-GB" sz="3200" b="1" dirty="0" smtClean="0"/>
              <a:t>LIFT?</a:t>
            </a:r>
            <a:endParaRPr lang="en-GB" sz="3200" dirty="0"/>
          </a:p>
        </p:txBody>
      </p:sp>
      <p:sp>
        <p:nvSpPr>
          <p:cNvPr id="19" name="Venstre klammeparentes 18"/>
          <p:cNvSpPr/>
          <p:nvPr/>
        </p:nvSpPr>
        <p:spPr>
          <a:xfrm flipH="1">
            <a:off x="6228184" y="4293096"/>
            <a:ext cx="288032" cy="4320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2" name="Lige forbindelse 21"/>
          <p:cNvCxnSpPr/>
          <p:nvPr/>
        </p:nvCxnSpPr>
        <p:spPr>
          <a:xfrm>
            <a:off x="6732240" y="3663026"/>
            <a:ext cx="0" cy="113412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p:nvCxnSpPr>
        <p:spPr>
          <a:xfrm>
            <a:off x="6732240" y="3191490"/>
            <a:ext cx="0" cy="144016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a:off x="6732240" y="2924944"/>
            <a:ext cx="0" cy="1476164"/>
          </a:xfrm>
          <a:prstGeom prst="line">
            <a:avLst/>
          </a:prstGeom>
          <a:ln w="762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kstboks 17"/>
          <p:cNvSpPr txBox="1"/>
          <p:nvPr/>
        </p:nvSpPr>
        <p:spPr>
          <a:xfrm>
            <a:off x="7060567" y="4293096"/>
            <a:ext cx="1935210" cy="338554"/>
          </a:xfrm>
          <a:prstGeom prst="rect">
            <a:avLst/>
          </a:prstGeom>
          <a:noFill/>
        </p:spPr>
        <p:txBody>
          <a:bodyPr wrap="none" rtlCol="0">
            <a:spAutoFit/>
          </a:bodyPr>
          <a:lstStyle/>
          <a:p>
            <a:r>
              <a:rPr lang="en-GB" sz="1600" dirty="0"/>
              <a:t>What is acceptable </a:t>
            </a:r>
            <a:r>
              <a:rPr lang="en-GB" sz="1600" dirty="0" smtClean="0"/>
              <a:t>?</a:t>
            </a:r>
            <a:endParaRPr lang="en-GB" sz="1600" dirty="0"/>
          </a:p>
        </p:txBody>
      </p:sp>
      <p:cxnSp>
        <p:nvCxnSpPr>
          <p:cNvPr id="6" name="Lige forbindelse 5"/>
          <p:cNvCxnSpPr/>
          <p:nvPr/>
        </p:nvCxnSpPr>
        <p:spPr>
          <a:xfrm>
            <a:off x="3491880" y="2204864"/>
            <a:ext cx="0" cy="3168352"/>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2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2"/>
          </p:nvPr>
        </p:nvSpPr>
        <p:spPr/>
        <p:txBody>
          <a:bodyPr/>
          <a:lstStyle/>
          <a:p>
            <a:fld id="{FEC14EBF-E42A-46B0-8200-EC6A12A13FBB}" type="slidenum">
              <a:rPr lang="en-US" smtClean="0"/>
              <a:t>13</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0651"/>
            <a:ext cx="8534375" cy="411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boks 2"/>
          <p:cNvSpPr txBox="1"/>
          <p:nvPr/>
        </p:nvSpPr>
        <p:spPr>
          <a:xfrm>
            <a:off x="1585837" y="6021288"/>
            <a:ext cx="1422825" cy="369332"/>
          </a:xfrm>
          <a:prstGeom prst="rect">
            <a:avLst/>
          </a:prstGeom>
          <a:noFill/>
        </p:spPr>
        <p:txBody>
          <a:bodyPr wrap="none" rtlCol="0">
            <a:spAutoFit/>
          </a:bodyPr>
          <a:lstStyle/>
          <a:p>
            <a:r>
              <a:rPr lang="da-DK" b="1" dirty="0" err="1" smtClean="0"/>
              <a:t>Ceiling</a:t>
            </a:r>
            <a:r>
              <a:rPr lang="da-DK" b="1" dirty="0" smtClean="0"/>
              <a:t> </a:t>
            </a:r>
            <a:r>
              <a:rPr lang="da-DK" b="1" dirty="0" err="1" smtClean="0"/>
              <a:t>Hoist</a:t>
            </a:r>
            <a:r>
              <a:rPr lang="da-DK" b="1" dirty="0" smtClean="0"/>
              <a:t> </a:t>
            </a:r>
            <a:endParaRPr lang="da-DK" b="1" dirty="0"/>
          </a:p>
        </p:txBody>
      </p:sp>
      <p:sp>
        <p:nvSpPr>
          <p:cNvPr id="4" name="Tekstboks 3"/>
          <p:cNvSpPr txBox="1"/>
          <p:nvPr/>
        </p:nvSpPr>
        <p:spPr>
          <a:xfrm>
            <a:off x="5776988" y="6011996"/>
            <a:ext cx="1408399" cy="369332"/>
          </a:xfrm>
          <a:prstGeom prst="rect">
            <a:avLst/>
          </a:prstGeom>
          <a:noFill/>
        </p:spPr>
        <p:txBody>
          <a:bodyPr wrap="none" rtlCol="0">
            <a:spAutoFit/>
          </a:bodyPr>
          <a:lstStyle/>
          <a:p>
            <a:r>
              <a:rPr lang="da-DK" b="1" dirty="0" smtClean="0"/>
              <a:t>Mobile </a:t>
            </a:r>
            <a:r>
              <a:rPr lang="da-DK" b="1" dirty="0" err="1" smtClean="0"/>
              <a:t>Hoist</a:t>
            </a:r>
            <a:endParaRPr lang="da-DK" b="1" dirty="0"/>
          </a:p>
        </p:txBody>
      </p:sp>
      <p:sp>
        <p:nvSpPr>
          <p:cNvPr id="5" name="Tekstboks 4"/>
          <p:cNvSpPr txBox="1"/>
          <p:nvPr/>
        </p:nvSpPr>
        <p:spPr>
          <a:xfrm>
            <a:off x="1735676" y="89337"/>
            <a:ext cx="5925725" cy="1323439"/>
          </a:xfrm>
          <a:prstGeom prst="rect">
            <a:avLst/>
          </a:prstGeom>
          <a:noFill/>
        </p:spPr>
        <p:txBody>
          <a:bodyPr wrap="none" rtlCol="0">
            <a:spAutoFit/>
          </a:bodyPr>
          <a:lstStyle/>
          <a:p>
            <a:pPr algn="ctr"/>
            <a:r>
              <a:rPr lang="da-DK" sz="4000" b="1" dirty="0"/>
              <a:t>The </a:t>
            </a:r>
            <a:r>
              <a:rPr lang="da-DK" sz="4000" b="1" dirty="0" err="1"/>
              <a:t>consequence</a:t>
            </a:r>
            <a:r>
              <a:rPr lang="da-DK" sz="4000" b="1" dirty="0"/>
              <a:t> </a:t>
            </a:r>
            <a:r>
              <a:rPr lang="da-DK" sz="4000" b="1" dirty="0" smtClean="0"/>
              <a:t>of design</a:t>
            </a:r>
          </a:p>
          <a:p>
            <a:pPr algn="ctr"/>
            <a:r>
              <a:rPr lang="da-DK" sz="4000" b="1" dirty="0" err="1" smtClean="0"/>
              <a:t>Experimental</a:t>
            </a:r>
            <a:r>
              <a:rPr lang="da-DK" sz="4000" b="1" dirty="0" smtClean="0"/>
              <a:t> design</a:t>
            </a:r>
            <a:endParaRPr lang="da-DK" sz="4000" b="1" dirty="0"/>
          </a:p>
        </p:txBody>
      </p:sp>
      <p:sp>
        <p:nvSpPr>
          <p:cNvPr id="7" name="Tekstboks 6"/>
          <p:cNvSpPr txBox="1"/>
          <p:nvPr/>
        </p:nvSpPr>
        <p:spPr>
          <a:xfrm>
            <a:off x="4211960" y="6011996"/>
            <a:ext cx="384336" cy="369332"/>
          </a:xfrm>
          <a:prstGeom prst="rect">
            <a:avLst/>
          </a:prstGeom>
          <a:noFill/>
        </p:spPr>
        <p:txBody>
          <a:bodyPr wrap="none" rtlCol="0">
            <a:spAutoFit/>
          </a:bodyPr>
          <a:lstStyle/>
          <a:p>
            <a:r>
              <a:rPr lang="da-DK" b="1" dirty="0" err="1" smtClean="0"/>
              <a:t>vs</a:t>
            </a:r>
            <a:endParaRPr lang="da-DK" b="1" dirty="0"/>
          </a:p>
        </p:txBody>
      </p:sp>
      <p:cxnSp>
        <p:nvCxnSpPr>
          <p:cNvPr id="9" name="Lige forbindelse 8"/>
          <p:cNvCxnSpPr/>
          <p:nvPr/>
        </p:nvCxnSpPr>
        <p:spPr>
          <a:xfrm>
            <a:off x="3995936" y="1260611"/>
            <a:ext cx="0" cy="411260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39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600" b="1" dirty="0" err="1" smtClean="0"/>
              <a:t>Task</a:t>
            </a:r>
            <a:endParaRPr lang="da-DK" sz="3600" b="1" dirty="0"/>
          </a:p>
        </p:txBody>
      </p:sp>
      <p:sp>
        <p:nvSpPr>
          <p:cNvPr id="4" name="Pladsholder til tekst 3"/>
          <p:cNvSpPr>
            <a:spLocks noGrp="1"/>
          </p:cNvSpPr>
          <p:nvPr>
            <p:ph sz="half" idx="1"/>
          </p:nvPr>
        </p:nvSpPr>
        <p:spPr/>
        <p:txBody>
          <a:bodyPr>
            <a:normAutofit/>
          </a:bodyPr>
          <a:lstStyle/>
          <a:p>
            <a:endParaRPr lang="da-DK" sz="1800" dirty="0"/>
          </a:p>
          <a:p>
            <a:endParaRPr lang="da-DK" sz="1800" dirty="0" smtClean="0"/>
          </a:p>
          <a:p>
            <a:endParaRPr lang="da-DK" dirty="0" smtClean="0"/>
          </a:p>
          <a:p>
            <a:endParaRPr lang="da-DK" dirty="0"/>
          </a:p>
        </p:txBody>
      </p:sp>
      <p:sp>
        <p:nvSpPr>
          <p:cNvPr id="5" name="Pladsholder til diasnummer 4"/>
          <p:cNvSpPr>
            <a:spLocks noGrp="1"/>
          </p:cNvSpPr>
          <p:nvPr>
            <p:ph type="sldNum" sz="quarter" idx="12"/>
          </p:nvPr>
        </p:nvSpPr>
        <p:spPr/>
        <p:txBody>
          <a:bodyPr/>
          <a:lstStyle/>
          <a:p>
            <a:fld id="{FEC14EBF-E42A-46B0-8200-EC6A12A13FBB}" type="slidenum">
              <a:rPr lang="en-US" smtClean="0"/>
              <a:t>14</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25214"/>
            <a:ext cx="4335399" cy="331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54"/>
          <a:stretch/>
        </p:blipFill>
        <p:spPr bwMode="auto">
          <a:xfrm>
            <a:off x="686163" y="1916832"/>
            <a:ext cx="4053864" cy="3312369"/>
          </a:xfrm>
          <a:prstGeom prst="rect">
            <a:avLst/>
          </a:prstGeom>
          <a:solidFill>
            <a:schemeClr val="bg1"/>
          </a:solidFill>
          <a:ln>
            <a:noFill/>
          </a:ln>
          <a:effectLst/>
          <a:extLst/>
        </p:spPr>
      </p:pic>
      <p:sp>
        <p:nvSpPr>
          <p:cNvPr id="9" name="Rektangel 8"/>
          <p:cNvSpPr/>
          <p:nvPr/>
        </p:nvSpPr>
        <p:spPr>
          <a:xfrm>
            <a:off x="611560" y="6525342"/>
            <a:ext cx="8481848" cy="14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166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683568" y="1412776"/>
            <a:ext cx="2160239" cy="3384376"/>
          </a:xfrm>
        </p:spPr>
        <p:txBody>
          <a:bodyPr>
            <a:noAutofit/>
          </a:bodyPr>
          <a:lstStyle/>
          <a:p>
            <a:r>
              <a:rPr lang="da-DK" sz="2400" b="1" dirty="0" smtClean="0"/>
              <a:t>NIOSH:</a:t>
            </a:r>
          </a:p>
          <a:p>
            <a:endParaRPr lang="da-DK" sz="2400" b="1" dirty="0" smtClean="0"/>
          </a:p>
          <a:p>
            <a:r>
              <a:rPr lang="da-DK" sz="2000" b="1" dirty="0" smtClean="0"/>
              <a:t>Max. </a:t>
            </a:r>
            <a:r>
              <a:rPr lang="da-DK" sz="2000" b="1" dirty="0" err="1" smtClean="0"/>
              <a:t>Shear</a:t>
            </a:r>
            <a:r>
              <a:rPr lang="da-DK" sz="2000" b="1" dirty="0" smtClean="0"/>
              <a:t> force:</a:t>
            </a:r>
          </a:p>
          <a:p>
            <a:r>
              <a:rPr lang="da-DK" sz="2000" b="1" dirty="0" smtClean="0">
                <a:solidFill>
                  <a:srgbClr val="FF0000"/>
                </a:solidFill>
              </a:rPr>
              <a:t>Red line</a:t>
            </a:r>
          </a:p>
          <a:p>
            <a:endParaRPr lang="da-DK" sz="2400" dirty="0" smtClean="0"/>
          </a:p>
          <a:p>
            <a:endParaRPr lang="da-DK" sz="2400" dirty="0" smtClean="0"/>
          </a:p>
          <a:p>
            <a:r>
              <a:rPr lang="en-GB" sz="2000" b="1" dirty="0" smtClean="0"/>
              <a:t>Recommendation:</a:t>
            </a:r>
          </a:p>
          <a:p>
            <a:r>
              <a:rPr lang="da-DK" sz="2000" b="1" dirty="0" smtClean="0">
                <a:solidFill>
                  <a:srgbClr val="00B050"/>
                </a:solidFill>
              </a:rPr>
              <a:t>Green line</a:t>
            </a:r>
            <a:endParaRPr lang="da-DK" sz="2000" b="1" dirty="0">
              <a:solidFill>
                <a:srgbClr val="00B050"/>
              </a:solidFill>
            </a:endParaRPr>
          </a:p>
          <a:p>
            <a:endParaRPr lang="en-US" sz="2400" dirty="0" smtClean="0"/>
          </a:p>
          <a:p>
            <a:endParaRPr lang="en-US" sz="2400" dirty="0" smtClean="0"/>
          </a:p>
        </p:txBody>
      </p:sp>
      <p:sp>
        <p:nvSpPr>
          <p:cNvPr id="5" name="Pladsholder til diasnummer 4"/>
          <p:cNvSpPr>
            <a:spLocks noGrp="1"/>
          </p:cNvSpPr>
          <p:nvPr>
            <p:ph type="sldNum" sz="quarter" idx="12"/>
          </p:nvPr>
        </p:nvSpPr>
        <p:spPr/>
        <p:txBody>
          <a:bodyPr/>
          <a:lstStyle/>
          <a:p>
            <a:fld id="{FEC14EBF-E42A-46B0-8200-EC6A12A13FBB}" type="slidenum">
              <a:rPr lang="en-US" smtClean="0"/>
              <a:t>15</a:t>
            </a:fld>
            <a:endParaRPr lang="en-US"/>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9792" y="1075532"/>
            <a:ext cx="6370417" cy="480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1"/>
          <p:cNvSpPr>
            <a:spLocks noGrp="1"/>
          </p:cNvSpPr>
          <p:nvPr>
            <p:ph type="title"/>
          </p:nvPr>
        </p:nvSpPr>
        <p:spPr>
          <a:xfrm>
            <a:off x="1115616" y="274638"/>
            <a:ext cx="7571184" cy="1143000"/>
          </a:xfrm>
        </p:spPr>
        <p:txBody>
          <a:bodyPr/>
          <a:lstStyle/>
          <a:p>
            <a:pPr algn="ctr"/>
            <a:r>
              <a:rPr lang="da-DK" sz="3600" b="1" dirty="0" err="1" smtClean="0"/>
              <a:t>Results</a:t>
            </a:r>
            <a:endParaRPr lang="en-US" sz="3600" b="1" dirty="0"/>
          </a:p>
        </p:txBody>
      </p:sp>
    </p:spTree>
    <p:extLst>
      <p:ext uri="{BB962C8B-B14F-4D97-AF65-F5344CB8AC3E}">
        <p14:creationId xmlns:p14="http://schemas.microsoft.com/office/powerpoint/2010/main" val="161334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75" b="7454"/>
          <a:stretch/>
        </p:blipFill>
        <p:spPr bwMode="auto">
          <a:xfrm>
            <a:off x="1403648" y="1452502"/>
            <a:ext cx="6611783" cy="5360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1547664" y="188640"/>
            <a:ext cx="6120680" cy="864096"/>
          </a:xfrm>
        </p:spPr>
        <p:txBody>
          <a:bodyPr>
            <a:normAutofit/>
          </a:bodyPr>
          <a:lstStyle/>
          <a:p>
            <a:r>
              <a:rPr lang="da-DK" sz="3600" b="1" dirty="0" smtClean="0"/>
              <a:t>Patient </a:t>
            </a:r>
            <a:r>
              <a:rPr lang="da-DK" sz="3600" b="1" dirty="0" err="1" smtClean="0"/>
              <a:t>perspective</a:t>
            </a:r>
            <a:endParaRPr lang="da-DK" sz="2800" b="1" dirty="0"/>
          </a:p>
        </p:txBody>
      </p:sp>
      <p:sp>
        <p:nvSpPr>
          <p:cNvPr id="3" name="Pladsholder til diasnummer 2"/>
          <p:cNvSpPr>
            <a:spLocks noGrp="1"/>
          </p:cNvSpPr>
          <p:nvPr>
            <p:ph type="sldNum" sz="quarter" idx="12"/>
          </p:nvPr>
        </p:nvSpPr>
        <p:spPr/>
        <p:txBody>
          <a:bodyPr/>
          <a:lstStyle/>
          <a:p>
            <a:fld id="{FEC14EBF-E42A-46B0-8200-EC6A12A13FBB}" type="slidenum">
              <a:rPr lang="en-US" smtClean="0"/>
              <a:t>16</a:t>
            </a:fld>
            <a:endParaRPr lang="en-US"/>
          </a:p>
        </p:txBody>
      </p:sp>
      <p:sp>
        <p:nvSpPr>
          <p:cNvPr id="4" name="Rektangel 3"/>
          <p:cNvSpPr/>
          <p:nvPr/>
        </p:nvSpPr>
        <p:spPr>
          <a:xfrm>
            <a:off x="2195736" y="980728"/>
            <a:ext cx="5089875" cy="461665"/>
          </a:xfrm>
          <a:prstGeom prst="rect">
            <a:avLst/>
          </a:prstGeom>
        </p:spPr>
        <p:txBody>
          <a:bodyPr wrap="square">
            <a:spAutoFit/>
          </a:bodyPr>
          <a:lstStyle/>
          <a:p>
            <a:r>
              <a:rPr lang="da-DK" sz="2400" b="1" dirty="0"/>
              <a:t>Potential </a:t>
            </a:r>
            <a:r>
              <a:rPr lang="da-DK" sz="2400" b="1" dirty="0" err="1"/>
              <a:t>Complications</a:t>
            </a:r>
            <a:r>
              <a:rPr lang="da-DK" sz="2400" b="1" dirty="0"/>
              <a:t> of </a:t>
            </a:r>
            <a:r>
              <a:rPr lang="da-DK" sz="2400" b="1" dirty="0" err="1"/>
              <a:t>Immobility</a:t>
            </a:r>
            <a:endParaRPr lang="da-DK" sz="2400" dirty="0"/>
          </a:p>
        </p:txBody>
      </p:sp>
    </p:spTree>
    <p:extLst>
      <p:ext uri="{BB962C8B-B14F-4D97-AF65-F5344CB8AC3E}">
        <p14:creationId xmlns:p14="http://schemas.microsoft.com/office/powerpoint/2010/main" val="825277335"/>
      </p:ext>
    </p:extLst>
  </p:cSld>
  <p:clrMapOvr>
    <a:masterClrMapping/>
  </p:clrMapOvr>
  <mc:AlternateContent xmlns:mc="http://schemas.openxmlformats.org/markup-compatibility/2006" xmlns:p14="http://schemas.microsoft.com/office/powerpoint/2010/main">
    <mc:Choice Requires="p14">
      <p:transition spd="med" p14:dur="700" advTm="35329">
        <p:fade/>
      </p:transition>
    </mc:Choice>
    <mc:Fallback xmlns="">
      <p:transition spd="med" advTm="353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p:txBody>
          <a:bodyPr>
            <a:normAutofit/>
          </a:bodyPr>
          <a:lstStyle/>
          <a:p>
            <a:pPr>
              <a:defRPr/>
            </a:pPr>
            <a:r>
              <a:rPr lang="da-DK" sz="3200" b="1" dirty="0"/>
              <a:t>Potential </a:t>
            </a:r>
            <a:r>
              <a:rPr lang="da-DK" sz="3200" b="1" dirty="0" err="1"/>
              <a:t>Complications</a:t>
            </a:r>
            <a:r>
              <a:rPr lang="da-DK" sz="3200" b="1" dirty="0"/>
              <a:t> of </a:t>
            </a:r>
            <a:r>
              <a:rPr lang="da-DK" sz="3200" b="1" dirty="0" err="1"/>
              <a:t>Immobility</a:t>
            </a:r>
            <a:endParaRPr lang="da-DK" sz="3200" b="1" dirty="0" smtClean="0">
              <a:solidFill>
                <a:schemeClr val="tx2">
                  <a:lumMod val="75000"/>
                </a:schemeClr>
              </a:solidFill>
            </a:endParaRPr>
          </a:p>
        </p:txBody>
      </p:sp>
      <p:sp>
        <p:nvSpPr>
          <p:cNvPr id="3" name="Pladsholder til tekst 2"/>
          <p:cNvSpPr>
            <a:spLocks noGrp="1"/>
          </p:cNvSpPr>
          <p:nvPr>
            <p:ph type="body" idx="1"/>
          </p:nvPr>
        </p:nvSpPr>
        <p:spPr>
          <a:xfrm>
            <a:off x="1115616" y="1154733"/>
            <a:ext cx="3600000" cy="1194147"/>
          </a:xfrm>
        </p:spPr>
        <p:txBody>
          <a:bodyPr>
            <a:noAutofit/>
          </a:bodyPr>
          <a:lstStyle/>
          <a:p>
            <a:r>
              <a:rPr lang="en-US" sz="2000" dirty="0" smtClean="0"/>
              <a:t>The detrimental consequences </a:t>
            </a:r>
            <a:r>
              <a:rPr lang="en-US" sz="2000" dirty="0"/>
              <a:t>of physical inactivity and bed rest are significant</a:t>
            </a:r>
            <a:r>
              <a:rPr lang="en-US" sz="2000" dirty="0" smtClean="0"/>
              <a:t>:</a:t>
            </a:r>
            <a:endParaRPr lang="en-US" sz="2000" dirty="0"/>
          </a:p>
        </p:txBody>
      </p:sp>
      <p:sp>
        <p:nvSpPr>
          <p:cNvPr id="15362" name="Pladsholder til indhold 2"/>
          <p:cNvSpPr>
            <a:spLocks noGrp="1"/>
          </p:cNvSpPr>
          <p:nvPr>
            <p:ph sz="half" idx="2"/>
          </p:nvPr>
        </p:nvSpPr>
        <p:spPr>
          <a:xfrm>
            <a:off x="1115616" y="2174874"/>
            <a:ext cx="3600000" cy="4278461"/>
          </a:xfrm>
        </p:spPr>
        <p:txBody>
          <a:bodyPr>
            <a:noAutofit/>
          </a:bodyPr>
          <a:lstStyle/>
          <a:p>
            <a:pPr marL="0" indent="0">
              <a:buFont typeface="Arial" charset="0"/>
              <a:buNone/>
              <a:defRPr/>
            </a:pPr>
            <a:endParaRPr lang="en-US" sz="1800" dirty="0"/>
          </a:p>
          <a:p>
            <a:pPr marL="0" indent="0">
              <a:buFont typeface="Arial" charset="0"/>
              <a:buNone/>
              <a:defRPr/>
            </a:pPr>
            <a:endParaRPr lang="da-DK" sz="1800" dirty="0" smtClean="0"/>
          </a:p>
          <a:p>
            <a:pPr>
              <a:defRPr/>
            </a:pPr>
            <a:r>
              <a:rPr lang="en-US" sz="1800" dirty="0"/>
              <a:t>Muscle strength decreases 3-4% daily </a:t>
            </a:r>
            <a:r>
              <a:rPr lang="en-US" sz="1800" dirty="0" smtClean="0"/>
              <a:t/>
            </a:r>
            <a:br>
              <a:rPr lang="en-US" sz="1800" dirty="0" smtClean="0"/>
            </a:br>
            <a:r>
              <a:rPr lang="en-US" sz="1800" dirty="0" smtClean="0"/>
              <a:t>(</a:t>
            </a:r>
            <a:r>
              <a:rPr lang="en-US" sz="1800" dirty="0"/>
              <a:t>up to 20% the first week)</a:t>
            </a:r>
            <a:endParaRPr lang="da-DK" sz="1800" dirty="0"/>
          </a:p>
          <a:p>
            <a:pPr marL="0" indent="0">
              <a:buNone/>
              <a:defRPr/>
            </a:pPr>
            <a:endParaRPr lang="da-DK" sz="1800" dirty="0" smtClean="0"/>
          </a:p>
          <a:p>
            <a:pPr marL="0" indent="0">
              <a:buNone/>
              <a:defRPr/>
            </a:pPr>
            <a:endParaRPr lang="da-DK" sz="1800" dirty="0" smtClean="0"/>
          </a:p>
          <a:p>
            <a:pPr>
              <a:defRPr/>
            </a:pPr>
            <a:r>
              <a:rPr lang="en-US" sz="1800" dirty="0" smtClean="0"/>
              <a:t>Condition / Physical fitness </a:t>
            </a:r>
            <a:r>
              <a:rPr lang="en-US" sz="1800" dirty="0"/>
              <a:t>will fall 1-2% </a:t>
            </a:r>
            <a:r>
              <a:rPr lang="en-US" sz="1800" dirty="0" smtClean="0"/>
              <a:t>daily for </a:t>
            </a:r>
            <a:r>
              <a:rPr lang="en-US" sz="1800" dirty="0"/>
              <a:t>the first </a:t>
            </a:r>
            <a:r>
              <a:rPr lang="en-US" sz="1800" dirty="0" smtClean="0"/>
              <a:t>week</a:t>
            </a:r>
            <a:endParaRPr lang="en-US" sz="1800" dirty="0"/>
          </a:p>
          <a:p>
            <a:pPr marL="0" indent="0">
              <a:buNone/>
              <a:defRPr/>
            </a:pPr>
            <a:endParaRPr lang="en-US" sz="1800" dirty="0" smtClean="0"/>
          </a:p>
          <a:p>
            <a:pPr marL="0" indent="0">
              <a:buNone/>
              <a:defRPr/>
            </a:pPr>
            <a:endParaRPr lang="en-US" sz="1800" dirty="0" smtClean="0"/>
          </a:p>
          <a:p>
            <a:pPr marL="0" indent="0">
              <a:buNone/>
              <a:defRPr/>
            </a:pPr>
            <a:endParaRPr lang="en-US" sz="1800" dirty="0"/>
          </a:p>
          <a:p>
            <a:pPr marL="0" indent="0">
              <a:buNone/>
              <a:defRPr/>
            </a:pPr>
            <a:endParaRPr lang="en-US" sz="1800" dirty="0" smtClean="0"/>
          </a:p>
          <a:p>
            <a:pPr marL="0" indent="0">
              <a:buNone/>
              <a:defRPr/>
            </a:pPr>
            <a:r>
              <a:rPr lang="en-US" sz="800" dirty="0" smtClean="0"/>
              <a:t>Source</a:t>
            </a:r>
            <a:r>
              <a:rPr lang="en-US" sz="800" dirty="0"/>
              <a:t>: Inactivity and immobility, Nina Beyer, Handbook of physical activity SST</a:t>
            </a:r>
            <a:r>
              <a:rPr lang="en-US" sz="800" dirty="0" smtClean="0"/>
              <a:t>)</a:t>
            </a:r>
          </a:p>
          <a:p>
            <a:pPr marL="0" indent="0">
              <a:buNone/>
              <a:defRPr/>
            </a:pPr>
            <a:endParaRPr lang="en-US" sz="800" dirty="0"/>
          </a:p>
          <a:p>
            <a:pPr marL="0" indent="0">
              <a:buNone/>
              <a:defRPr/>
            </a:pPr>
            <a:r>
              <a:rPr lang="en-US" sz="800" dirty="0" smtClean="0"/>
              <a:t>Twenty-Four-Hour Mobility During Acute Hospitalization in Older Medical Patients. Pedersen M, et al. J </a:t>
            </a:r>
            <a:r>
              <a:rPr lang="en-US" sz="800" dirty="0" err="1" smtClean="0"/>
              <a:t>Gerontol</a:t>
            </a:r>
            <a:r>
              <a:rPr lang="en-US" sz="800" dirty="0" smtClean="0"/>
              <a:t> A </a:t>
            </a:r>
            <a:r>
              <a:rPr lang="en-US" sz="800" dirty="0" err="1" smtClean="0"/>
              <a:t>Biol</a:t>
            </a:r>
            <a:r>
              <a:rPr lang="en-US" sz="800" dirty="0" smtClean="0"/>
              <a:t> </a:t>
            </a:r>
            <a:r>
              <a:rPr lang="en-US" sz="800" dirty="0" err="1" smtClean="0"/>
              <a:t>Sci</a:t>
            </a:r>
            <a:r>
              <a:rPr lang="en-US" sz="800" dirty="0" smtClean="0"/>
              <a:t> Med Sci. 2013 March;68(3):331-337</a:t>
            </a:r>
            <a:endParaRPr lang="da-DK" sz="800" dirty="0" smtClean="0"/>
          </a:p>
        </p:txBody>
      </p:sp>
      <p:pic>
        <p:nvPicPr>
          <p:cNvPr id="7" name="Picture 4" descr="http://g-headquarter/Product%20library/Guldmann_logo_black.png"/>
          <p:cNvPicPr>
            <a:picLocks noChangeAspect="1" noChangeArrowheads="1"/>
          </p:cNvPicPr>
          <p:nvPr/>
        </p:nvPicPr>
        <p:blipFill>
          <a:blip r:embed="rId3"/>
          <a:srcRect/>
          <a:stretch>
            <a:fillRect/>
          </a:stretch>
        </p:blipFill>
        <p:spPr bwMode="auto">
          <a:xfrm>
            <a:off x="222250" y="188913"/>
            <a:ext cx="173038" cy="1042987"/>
          </a:xfrm>
          <a:prstGeom prst="rect">
            <a:avLst/>
          </a:prstGeom>
          <a:noFill/>
          <a:ln w="9525">
            <a:noFill/>
            <a:miter lim="800000"/>
            <a:headEnd/>
            <a:tailEnd/>
          </a:ln>
        </p:spPr>
      </p:pic>
      <p:pic>
        <p:nvPicPr>
          <p:cNvPr id="2050" name="Picture 2"/>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789040"/>
            <a:ext cx="242228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descr="Billedresultat for bedbound elder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628800"/>
            <a:ext cx="2088232" cy="1910511"/>
          </a:xfrm>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diasnummer 1"/>
          <p:cNvSpPr>
            <a:spLocks noGrp="1"/>
          </p:cNvSpPr>
          <p:nvPr>
            <p:ph type="sldNum" sz="quarter" idx="12"/>
          </p:nvPr>
        </p:nvSpPr>
        <p:spPr/>
        <p:txBody>
          <a:bodyPr/>
          <a:lstStyle/>
          <a:p>
            <a:fld id="{FEC14EBF-E42A-46B0-8200-EC6A12A13FBB}" type="slidenum">
              <a:rPr lang="en-US" smtClean="0"/>
              <a:t>17</a:t>
            </a:fld>
            <a:endParaRPr lang="en-US"/>
          </a:p>
        </p:txBody>
      </p:sp>
    </p:spTree>
    <p:extLst>
      <p:ext uri="{BB962C8B-B14F-4D97-AF65-F5344CB8AC3E}">
        <p14:creationId xmlns:p14="http://schemas.microsoft.com/office/powerpoint/2010/main" val="3585446321"/>
      </p:ext>
    </p:extLst>
  </p:cSld>
  <p:clrMapOvr>
    <a:masterClrMapping/>
  </p:clrMapOvr>
  <mc:AlternateContent xmlns:mc="http://schemas.openxmlformats.org/markup-compatibility/2006" xmlns:p14="http://schemas.microsoft.com/office/powerpoint/2010/main">
    <mc:Choice Requires="p14">
      <p:transition spd="med" p14:dur="700" advTm="19938">
        <p:fade/>
      </p:transition>
    </mc:Choice>
    <mc:Fallback xmlns="">
      <p:transition spd="med" advTm="19938">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1042" y="116632"/>
            <a:ext cx="7571184" cy="868958"/>
          </a:xfrm>
        </p:spPr>
        <p:txBody>
          <a:bodyPr/>
          <a:lstStyle/>
          <a:p>
            <a:r>
              <a:rPr lang="da-DK" b="1" dirty="0" err="1" smtClean="0"/>
              <a:t>Shear</a:t>
            </a:r>
            <a:r>
              <a:rPr lang="da-DK" b="1" dirty="0" smtClean="0"/>
              <a:t> Force - </a:t>
            </a:r>
            <a:r>
              <a:rPr lang="da-DK" b="1" dirty="0" err="1" smtClean="0"/>
              <a:t>Decubitus</a:t>
            </a:r>
            <a:endParaRPr lang="da-DK" b="1" dirty="0"/>
          </a:p>
        </p:txBody>
      </p:sp>
      <p:sp>
        <p:nvSpPr>
          <p:cNvPr id="3" name="Pladsholder til diasnummer 2"/>
          <p:cNvSpPr>
            <a:spLocks noGrp="1"/>
          </p:cNvSpPr>
          <p:nvPr>
            <p:ph type="sldNum" sz="quarter" idx="12"/>
          </p:nvPr>
        </p:nvSpPr>
        <p:spPr/>
        <p:txBody>
          <a:bodyPr/>
          <a:lstStyle/>
          <a:p>
            <a:fld id="{FEC14EBF-E42A-46B0-8200-EC6A12A13FBB}" type="slidenum">
              <a:rPr lang="en-US" smtClean="0"/>
              <a:t>18</a:t>
            </a:fld>
            <a:endParaRPr lang="en-US"/>
          </a:p>
        </p:txBody>
      </p:sp>
      <p:pic>
        <p:nvPicPr>
          <p:cNvPr id="5122" name="Picture 2" descr="http://www.maanedsskriftet.dk/upload/tidsskrift/2004/2/9354/2225_LCID10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56792"/>
            <a:ext cx="1379932" cy="43369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raskov.dk/Images/Produkter/FSA/film/film_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980728"/>
            <a:ext cx="6048672" cy="293386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www.saar.dk/files/Filer/Videnom_illu/Tryksaar/3.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20" r="8452" b="6013"/>
          <a:stretch/>
        </p:blipFill>
        <p:spPr bwMode="auto">
          <a:xfrm>
            <a:off x="2555776" y="4048792"/>
            <a:ext cx="2604364" cy="254944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bta.biz/wp-content/uploads/2012/03/hudlag.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0152" y="4048792"/>
            <a:ext cx="2592288" cy="25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563029"/>
      </p:ext>
    </p:extLst>
  </p:cSld>
  <p:clrMapOvr>
    <a:masterClrMapping/>
  </p:clrMapOvr>
  <mc:AlternateContent xmlns:mc="http://schemas.openxmlformats.org/markup-compatibility/2006" xmlns:p14="http://schemas.microsoft.com/office/powerpoint/2010/main">
    <mc:Choice Requires="p14">
      <p:transition spd="med" p14:dur="700" advTm="45095">
        <p:fade/>
      </p:transition>
    </mc:Choice>
    <mc:Fallback xmlns="">
      <p:transition spd="med" advTm="45095">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bilka.dk/medias/sys_master/converted47/h00/h54/h96/9314438774814/100054296-primary-z.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114" y="2366833"/>
            <a:ext cx="2483254" cy="2502327"/>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diasnummer 4"/>
          <p:cNvSpPr>
            <a:spLocks noGrp="1"/>
          </p:cNvSpPr>
          <p:nvPr>
            <p:ph type="sldNum" sz="quarter" idx="12"/>
          </p:nvPr>
        </p:nvSpPr>
        <p:spPr/>
        <p:txBody>
          <a:bodyPr/>
          <a:lstStyle/>
          <a:p>
            <a:fld id="{FEC14EBF-E42A-46B0-8200-EC6A12A13FBB}" type="slidenum">
              <a:rPr lang="en-US" smtClean="0"/>
              <a:t>19</a:t>
            </a:fld>
            <a:endParaRPr lang="en-US"/>
          </a:p>
        </p:txBody>
      </p:sp>
      <p:sp>
        <p:nvSpPr>
          <p:cNvPr id="9" name="Tekstboks 8"/>
          <p:cNvSpPr txBox="1"/>
          <p:nvPr/>
        </p:nvSpPr>
        <p:spPr>
          <a:xfrm>
            <a:off x="2699792" y="1929026"/>
            <a:ext cx="864096" cy="707886"/>
          </a:xfrm>
          <a:prstGeom prst="rect">
            <a:avLst/>
          </a:prstGeom>
          <a:noFill/>
        </p:spPr>
        <p:txBody>
          <a:bodyPr wrap="square" rtlCol="0">
            <a:spAutoFit/>
          </a:bodyPr>
          <a:lstStyle/>
          <a:p>
            <a:r>
              <a:rPr lang="da-DK" sz="4000" b="1" dirty="0" smtClean="0"/>
              <a:t>A</a:t>
            </a:r>
            <a:endParaRPr lang="da-DK" sz="4000" b="1" dirty="0"/>
          </a:p>
        </p:txBody>
      </p:sp>
      <p:sp>
        <p:nvSpPr>
          <p:cNvPr id="11" name="Tekstboks 10"/>
          <p:cNvSpPr txBox="1"/>
          <p:nvPr/>
        </p:nvSpPr>
        <p:spPr>
          <a:xfrm>
            <a:off x="6588224" y="1857018"/>
            <a:ext cx="864096" cy="707886"/>
          </a:xfrm>
          <a:prstGeom prst="rect">
            <a:avLst/>
          </a:prstGeom>
          <a:noFill/>
        </p:spPr>
        <p:txBody>
          <a:bodyPr wrap="square" rtlCol="0">
            <a:spAutoFit/>
          </a:bodyPr>
          <a:lstStyle/>
          <a:p>
            <a:r>
              <a:rPr lang="da-DK" sz="4000" b="1" dirty="0"/>
              <a:t>B</a:t>
            </a:r>
          </a:p>
        </p:txBody>
      </p:sp>
      <p:pic>
        <p:nvPicPr>
          <p:cNvPr id="1026" name="Picture 2" descr="http://www.linak.dk/corporate/imagelibrary/news/Hospital_Beds_WEB.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4726" y="2599927"/>
            <a:ext cx="2381250" cy="1981201"/>
          </a:xfrm>
          <a:prstGeom prst="rect">
            <a:avLst/>
          </a:prstGeom>
          <a:noFill/>
          <a:extLst>
            <a:ext uri="{909E8E84-426E-40DD-AFC4-6F175D3DCCD1}">
              <a14:hiddenFill xmlns:a14="http://schemas.microsoft.com/office/drawing/2010/main">
                <a:solidFill>
                  <a:srgbClr val="FFFFFF"/>
                </a:solidFill>
              </a14:hiddenFill>
            </a:ext>
          </a:extLst>
        </p:spPr>
      </p:pic>
      <p:sp>
        <p:nvSpPr>
          <p:cNvPr id="18" name="Tekstboks 17"/>
          <p:cNvSpPr txBox="1"/>
          <p:nvPr/>
        </p:nvSpPr>
        <p:spPr>
          <a:xfrm>
            <a:off x="2754310" y="4658360"/>
            <a:ext cx="4265962" cy="1938992"/>
          </a:xfrm>
          <a:prstGeom prst="rect">
            <a:avLst/>
          </a:prstGeom>
          <a:noFill/>
        </p:spPr>
        <p:txBody>
          <a:bodyPr wrap="square" rtlCol="0">
            <a:spAutoFit/>
          </a:bodyPr>
          <a:lstStyle/>
          <a:p>
            <a:pPr algn="ctr"/>
            <a:r>
              <a:rPr lang="da-DK" sz="4000" b="1" dirty="0" smtClean="0"/>
              <a:t>and</a:t>
            </a:r>
          </a:p>
          <a:p>
            <a:pPr algn="ctr"/>
            <a:r>
              <a:rPr lang="da-DK" sz="4000" b="1" dirty="0" err="1"/>
              <a:t>i</a:t>
            </a:r>
            <a:r>
              <a:rPr lang="da-DK" sz="4000" b="1" dirty="0" err="1" smtClean="0"/>
              <a:t>t’s</a:t>
            </a:r>
            <a:endParaRPr lang="da-DK" sz="4000" b="1" dirty="0"/>
          </a:p>
          <a:p>
            <a:pPr algn="ctr"/>
            <a:r>
              <a:rPr lang="da-DK" sz="4000" b="1" dirty="0" smtClean="0"/>
              <a:t>Passive</a:t>
            </a:r>
          </a:p>
        </p:txBody>
      </p:sp>
      <p:cxnSp>
        <p:nvCxnSpPr>
          <p:cNvPr id="17" name="Lige pilforbindelse 16"/>
          <p:cNvCxnSpPr/>
          <p:nvPr/>
        </p:nvCxnSpPr>
        <p:spPr>
          <a:xfrm>
            <a:off x="4211960" y="2276872"/>
            <a:ext cx="1512168"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24" name="Titel 1"/>
          <p:cNvSpPr txBox="1">
            <a:spLocks/>
          </p:cNvSpPr>
          <p:nvPr/>
        </p:nvSpPr>
        <p:spPr>
          <a:xfrm>
            <a:off x="1115616" y="116632"/>
            <a:ext cx="7571184"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b="1" dirty="0" smtClean="0"/>
              <a:t>Using </a:t>
            </a:r>
            <a:r>
              <a:rPr lang="da-DK" b="1" dirty="0" err="1" smtClean="0"/>
              <a:t>Cieling</a:t>
            </a:r>
            <a:r>
              <a:rPr lang="da-DK" b="1" dirty="0" smtClean="0"/>
              <a:t> </a:t>
            </a:r>
            <a:r>
              <a:rPr lang="da-DK" b="1" dirty="0" err="1" smtClean="0"/>
              <a:t>Hoist</a:t>
            </a:r>
            <a:endParaRPr lang="da-DK" b="1" dirty="0"/>
          </a:p>
        </p:txBody>
      </p:sp>
      <p:sp>
        <p:nvSpPr>
          <p:cNvPr id="20" name="Tekstboks 19"/>
          <p:cNvSpPr txBox="1"/>
          <p:nvPr/>
        </p:nvSpPr>
        <p:spPr>
          <a:xfrm>
            <a:off x="4283968" y="1691516"/>
            <a:ext cx="1656184" cy="523220"/>
          </a:xfrm>
          <a:prstGeom prst="rect">
            <a:avLst/>
          </a:prstGeom>
          <a:noFill/>
        </p:spPr>
        <p:txBody>
          <a:bodyPr wrap="square" rtlCol="0">
            <a:spAutoFit/>
          </a:bodyPr>
          <a:lstStyle/>
          <a:p>
            <a:r>
              <a:rPr lang="da-DK" sz="2800" b="1" dirty="0" smtClean="0"/>
              <a:t>Transfer</a:t>
            </a:r>
            <a:endParaRPr lang="da-DK" sz="2800" b="1" dirty="0"/>
          </a:p>
        </p:txBody>
      </p:sp>
    </p:spTree>
    <p:extLst>
      <p:ext uri="{BB962C8B-B14F-4D97-AF65-F5344CB8AC3E}">
        <p14:creationId xmlns:p14="http://schemas.microsoft.com/office/powerpoint/2010/main" val="188432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2"/>
          </p:nvPr>
        </p:nvSpPr>
        <p:spPr/>
        <p:txBody>
          <a:bodyPr/>
          <a:lstStyle/>
          <a:p>
            <a:fld id="{FEC14EBF-E42A-46B0-8200-EC6A12A13FBB}" type="slidenum">
              <a:rPr lang="en-US" smtClean="0"/>
              <a:t>2</a:t>
            </a:fld>
            <a:endParaRPr lang="en-US"/>
          </a:p>
        </p:txBody>
      </p:sp>
      <p:sp>
        <p:nvSpPr>
          <p:cNvPr id="4" name="Tekstboks 3"/>
          <p:cNvSpPr txBox="1"/>
          <p:nvPr/>
        </p:nvSpPr>
        <p:spPr>
          <a:xfrm>
            <a:off x="1187624" y="1868046"/>
            <a:ext cx="7560840"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b="1" dirty="0" smtClean="0"/>
              <a:t>Short presentation of Guldmann</a:t>
            </a:r>
          </a:p>
          <a:p>
            <a:pPr marL="285750" indent="-285750">
              <a:lnSpc>
                <a:spcPct val="150000"/>
              </a:lnSpc>
              <a:buFont typeface="Arial" panose="020B0604020202020204" pitchFamily="34" charset="0"/>
              <a:buChar char="•"/>
            </a:pPr>
            <a:r>
              <a:rPr lang="en-US" sz="3200" b="1" dirty="0" smtClean="0"/>
              <a:t>Challenges in moving and handling</a:t>
            </a:r>
          </a:p>
          <a:p>
            <a:pPr marL="285750" indent="-285750">
              <a:lnSpc>
                <a:spcPct val="150000"/>
              </a:lnSpc>
              <a:buFont typeface="Arial" panose="020B0604020202020204" pitchFamily="34" charset="0"/>
              <a:buChar char="•"/>
            </a:pPr>
            <a:r>
              <a:rPr lang="en-US" sz="3200" b="1" dirty="0" smtClean="0"/>
              <a:t>The world in </a:t>
            </a:r>
            <a:r>
              <a:rPr lang="en-US" sz="3200" b="1" dirty="0" smtClean="0"/>
              <a:t>between </a:t>
            </a:r>
            <a:r>
              <a:rPr lang="en-US" sz="3200" b="1" dirty="0" smtClean="0"/>
              <a:t>A - B</a:t>
            </a:r>
          </a:p>
          <a:p>
            <a:pPr marL="285750" indent="-285750">
              <a:lnSpc>
                <a:spcPct val="150000"/>
              </a:lnSpc>
              <a:buFont typeface="Arial" panose="020B0604020202020204" pitchFamily="34" charset="0"/>
              <a:buChar char="•"/>
            </a:pPr>
            <a:r>
              <a:rPr lang="en-US" sz="3200" b="1" dirty="0" smtClean="0"/>
              <a:t>Practical demonstration </a:t>
            </a:r>
          </a:p>
          <a:p>
            <a:pPr marL="285750" indent="-285750">
              <a:lnSpc>
                <a:spcPct val="150000"/>
              </a:lnSpc>
              <a:buFont typeface="Arial" panose="020B0604020202020204" pitchFamily="34" charset="0"/>
              <a:buChar char="•"/>
            </a:pPr>
            <a:endParaRPr lang="en-US" sz="3200" b="1" dirty="0" smtClean="0"/>
          </a:p>
        </p:txBody>
      </p:sp>
      <p:pic>
        <p:nvPicPr>
          <p:cNvPr id="6148" name="Picture 4" descr="https://www.sba.gov/sites/default/files/images/agenda_button(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16632"/>
            <a:ext cx="4209678" cy="168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bilka.dk/medias/sys_master/converted47/h00/h54/h96/9314438774814/100054296-primary-z.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114" y="2366833"/>
            <a:ext cx="2483254" cy="2502327"/>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diasnummer 4"/>
          <p:cNvSpPr>
            <a:spLocks noGrp="1"/>
          </p:cNvSpPr>
          <p:nvPr>
            <p:ph type="sldNum" sz="quarter" idx="12"/>
          </p:nvPr>
        </p:nvSpPr>
        <p:spPr/>
        <p:txBody>
          <a:bodyPr/>
          <a:lstStyle/>
          <a:p>
            <a:fld id="{FEC14EBF-E42A-46B0-8200-EC6A12A13FBB}" type="slidenum">
              <a:rPr lang="en-US" smtClean="0"/>
              <a:t>20</a:t>
            </a:fld>
            <a:endParaRPr lang="en-US"/>
          </a:p>
        </p:txBody>
      </p:sp>
      <p:sp>
        <p:nvSpPr>
          <p:cNvPr id="9" name="Tekstboks 8"/>
          <p:cNvSpPr txBox="1"/>
          <p:nvPr/>
        </p:nvSpPr>
        <p:spPr>
          <a:xfrm>
            <a:off x="2699792" y="1929026"/>
            <a:ext cx="864096" cy="707886"/>
          </a:xfrm>
          <a:prstGeom prst="rect">
            <a:avLst/>
          </a:prstGeom>
          <a:noFill/>
        </p:spPr>
        <p:txBody>
          <a:bodyPr wrap="square" rtlCol="0">
            <a:spAutoFit/>
          </a:bodyPr>
          <a:lstStyle/>
          <a:p>
            <a:r>
              <a:rPr lang="da-DK" sz="4000" b="1" dirty="0" smtClean="0"/>
              <a:t>A</a:t>
            </a:r>
            <a:endParaRPr lang="da-DK" sz="4000" b="1" dirty="0"/>
          </a:p>
        </p:txBody>
      </p:sp>
      <p:sp>
        <p:nvSpPr>
          <p:cNvPr id="11" name="Tekstboks 10"/>
          <p:cNvSpPr txBox="1"/>
          <p:nvPr/>
        </p:nvSpPr>
        <p:spPr>
          <a:xfrm>
            <a:off x="6588224" y="1857018"/>
            <a:ext cx="864096" cy="707886"/>
          </a:xfrm>
          <a:prstGeom prst="rect">
            <a:avLst/>
          </a:prstGeom>
          <a:noFill/>
        </p:spPr>
        <p:txBody>
          <a:bodyPr wrap="square" rtlCol="0">
            <a:spAutoFit/>
          </a:bodyPr>
          <a:lstStyle/>
          <a:p>
            <a:r>
              <a:rPr lang="da-DK" sz="4000" b="1" dirty="0"/>
              <a:t>B</a:t>
            </a:r>
          </a:p>
        </p:txBody>
      </p:sp>
      <p:pic>
        <p:nvPicPr>
          <p:cNvPr id="1026" name="Picture 2" descr="http://www.linak.dk/corporate/imagelibrary/news/Hospital_Beds_WEB.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4726" y="2599927"/>
            <a:ext cx="2381250" cy="1981201"/>
          </a:xfrm>
          <a:prstGeom prst="rect">
            <a:avLst/>
          </a:prstGeom>
          <a:noFill/>
          <a:extLst>
            <a:ext uri="{909E8E84-426E-40DD-AFC4-6F175D3DCCD1}">
              <a14:hiddenFill xmlns:a14="http://schemas.microsoft.com/office/drawing/2010/main">
                <a:solidFill>
                  <a:srgbClr val="FFFFFF"/>
                </a:solidFill>
              </a14:hiddenFill>
            </a:ext>
          </a:extLst>
        </p:spPr>
      </p:pic>
      <p:sp>
        <p:nvSpPr>
          <p:cNvPr id="18" name="Tekstboks 17"/>
          <p:cNvSpPr txBox="1"/>
          <p:nvPr/>
        </p:nvSpPr>
        <p:spPr>
          <a:xfrm>
            <a:off x="2754310" y="4658360"/>
            <a:ext cx="4265962" cy="1938992"/>
          </a:xfrm>
          <a:prstGeom prst="rect">
            <a:avLst/>
          </a:prstGeom>
          <a:noFill/>
        </p:spPr>
        <p:txBody>
          <a:bodyPr wrap="square" rtlCol="0">
            <a:spAutoFit/>
          </a:bodyPr>
          <a:lstStyle/>
          <a:p>
            <a:pPr algn="ctr"/>
            <a:r>
              <a:rPr lang="da-DK" sz="4000" b="1" dirty="0" smtClean="0"/>
              <a:t>and</a:t>
            </a:r>
          </a:p>
          <a:p>
            <a:pPr algn="ctr"/>
            <a:r>
              <a:rPr lang="da-DK" sz="4000" b="1" dirty="0" err="1"/>
              <a:t>i</a:t>
            </a:r>
            <a:r>
              <a:rPr lang="da-DK" sz="4000" b="1" dirty="0" err="1" smtClean="0"/>
              <a:t>t’s</a:t>
            </a:r>
            <a:endParaRPr lang="da-DK" sz="4000" b="1" dirty="0"/>
          </a:p>
          <a:p>
            <a:pPr algn="ctr"/>
            <a:r>
              <a:rPr lang="da-DK" sz="4000" b="1" strike="sngStrike" dirty="0" smtClean="0"/>
              <a:t>Passive</a:t>
            </a:r>
            <a:r>
              <a:rPr lang="da-DK" sz="4000" b="1" dirty="0" smtClean="0"/>
              <a:t> Active</a:t>
            </a:r>
          </a:p>
        </p:txBody>
      </p:sp>
      <p:sp>
        <p:nvSpPr>
          <p:cNvPr id="24" name="Titel 1"/>
          <p:cNvSpPr txBox="1">
            <a:spLocks/>
          </p:cNvSpPr>
          <p:nvPr/>
        </p:nvSpPr>
        <p:spPr>
          <a:xfrm>
            <a:off x="1115616" y="116632"/>
            <a:ext cx="7571184" cy="86895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b="1" dirty="0" smtClean="0"/>
              <a:t>But </a:t>
            </a:r>
            <a:r>
              <a:rPr lang="da-DK" b="1" dirty="0" err="1" smtClean="0"/>
              <a:t>there</a:t>
            </a:r>
            <a:r>
              <a:rPr lang="da-DK" b="1" dirty="0" smtClean="0"/>
              <a:t> is a World in </a:t>
            </a:r>
            <a:r>
              <a:rPr lang="da-DK" b="1" dirty="0" err="1" smtClean="0"/>
              <a:t>between</a:t>
            </a:r>
            <a:r>
              <a:rPr lang="da-DK" b="1" dirty="0" smtClean="0"/>
              <a:t> A - B </a:t>
            </a:r>
            <a:endParaRPr lang="da-DK" b="1" dirty="0"/>
          </a:p>
        </p:txBody>
      </p:sp>
      <p:sp>
        <p:nvSpPr>
          <p:cNvPr id="10" name="Ellipse 9"/>
          <p:cNvSpPr/>
          <p:nvPr/>
        </p:nvSpPr>
        <p:spPr>
          <a:xfrm>
            <a:off x="1835696" y="1196752"/>
            <a:ext cx="3672408" cy="3672408"/>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p:cNvSpPr/>
          <p:nvPr/>
        </p:nvSpPr>
        <p:spPr>
          <a:xfrm>
            <a:off x="4427984" y="1124744"/>
            <a:ext cx="3672408" cy="3672408"/>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kstboks 12"/>
          <p:cNvSpPr txBox="1"/>
          <p:nvPr/>
        </p:nvSpPr>
        <p:spPr>
          <a:xfrm>
            <a:off x="4572000" y="2204864"/>
            <a:ext cx="720080" cy="1569660"/>
          </a:xfrm>
          <a:prstGeom prst="rect">
            <a:avLst/>
          </a:prstGeom>
          <a:noFill/>
        </p:spPr>
        <p:txBody>
          <a:bodyPr wrap="square" rtlCol="0">
            <a:spAutoFit/>
          </a:bodyPr>
          <a:lstStyle/>
          <a:p>
            <a:r>
              <a:rPr lang="da-DK" sz="9600" b="1" dirty="0" smtClean="0">
                <a:solidFill>
                  <a:srgbClr val="FF0000"/>
                </a:solidFill>
              </a:rPr>
              <a:t>?</a:t>
            </a:r>
            <a:endParaRPr lang="da-DK" sz="9600" b="1" dirty="0">
              <a:solidFill>
                <a:srgbClr val="FF0000"/>
              </a:solidFill>
            </a:endParaRPr>
          </a:p>
        </p:txBody>
      </p:sp>
    </p:spTree>
    <p:extLst>
      <p:ext uri="{BB962C8B-B14F-4D97-AF65-F5344CB8AC3E}">
        <p14:creationId xmlns:p14="http://schemas.microsoft.com/office/powerpoint/2010/main" val="156368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2"/>
          </p:nvPr>
        </p:nvSpPr>
        <p:spPr/>
        <p:txBody>
          <a:bodyPr/>
          <a:lstStyle/>
          <a:p>
            <a:fld id="{FEC14EBF-E42A-46B0-8200-EC6A12A13FBB}" type="slidenum">
              <a:rPr lang="en-US" smtClean="0"/>
              <a:t>21</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684" y="908720"/>
            <a:ext cx="28575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boks 8"/>
          <p:cNvSpPr txBox="1"/>
          <p:nvPr/>
        </p:nvSpPr>
        <p:spPr>
          <a:xfrm>
            <a:off x="2522813" y="5374957"/>
            <a:ext cx="4353443" cy="646331"/>
          </a:xfrm>
          <a:prstGeom prst="rect">
            <a:avLst/>
          </a:prstGeom>
          <a:solidFill>
            <a:schemeClr val="tx1"/>
          </a:solidFill>
          <a:effectLst>
            <a:reflection blurRad="6350" stA="50000" endA="300" endPos="55000" dir="5400000" sy="-100000" algn="bl" rotWithShape="0"/>
          </a:effectLst>
        </p:spPr>
        <p:txBody>
          <a:bodyPr wrap="square" rtlCol="0">
            <a:spAutoFit/>
          </a:bodyPr>
          <a:lstStyle/>
          <a:p>
            <a:r>
              <a:rPr lang="da-DK" sz="3600" b="1" dirty="0" smtClean="0">
                <a:solidFill>
                  <a:schemeClr val="bg1"/>
                </a:solidFill>
              </a:rPr>
              <a:t>www.guldmann.com</a:t>
            </a:r>
            <a:endParaRPr lang="en-US" sz="3600" b="1" dirty="0">
              <a:solidFill>
                <a:schemeClr val="bg1"/>
              </a:solidFill>
            </a:endParaRPr>
          </a:p>
        </p:txBody>
      </p:sp>
    </p:spTree>
    <p:extLst>
      <p:ext uri="{BB962C8B-B14F-4D97-AF65-F5344CB8AC3E}">
        <p14:creationId xmlns:p14="http://schemas.microsoft.com/office/powerpoint/2010/main" val="331538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rotWithShape="1">
          <a:blip r:embed="rId2" cstate="print">
            <a:extLst>
              <a:ext uri="{28A0092B-C50C-407E-A947-70E740481C1C}">
                <a14:useLocalDpi xmlns:a14="http://schemas.microsoft.com/office/drawing/2010/main" val="0"/>
              </a:ext>
            </a:extLst>
          </a:blip>
          <a:srcRect l="14005" t="1576" r="4129" b="4373"/>
          <a:stretch/>
        </p:blipFill>
        <p:spPr>
          <a:xfrm>
            <a:off x="590400" y="0"/>
            <a:ext cx="8856000" cy="6858000"/>
          </a:xfrm>
          <a:prstGeom prst="rect">
            <a:avLst/>
          </a:prstGeom>
        </p:spPr>
      </p:pic>
      <p:sp>
        <p:nvSpPr>
          <p:cNvPr id="2" name="Titel 1"/>
          <p:cNvSpPr>
            <a:spLocks noGrp="1"/>
          </p:cNvSpPr>
          <p:nvPr>
            <p:ph type="title"/>
          </p:nvPr>
        </p:nvSpPr>
        <p:spPr/>
        <p:txBody>
          <a:bodyPr/>
          <a:lstStyle/>
          <a:p>
            <a:r>
              <a:rPr lang="da-DK" dirty="0" smtClean="0"/>
              <a:t> </a:t>
            </a:r>
            <a:endParaRPr lang="en-US" dirty="0"/>
          </a:p>
        </p:txBody>
      </p:sp>
      <p:sp>
        <p:nvSpPr>
          <p:cNvPr id="5" name="Pladsholder til tekst 4"/>
          <p:cNvSpPr>
            <a:spLocks noGrp="1"/>
          </p:cNvSpPr>
          <p:nvPr>
            <p:ph type="body" sz="half" idx="2"/>
          </p:nvPr>
        </p:nvSpPr>
        <p:spPr>
          <a:xfrm>
            <a:off x="4572000" y="764704"/>
            <a:ext cx="4392488" cy="5328592"/>
          </a:xfrm>
        </p:spPr>
        <p:txBody>
          <a:bodyPr>
            <a:noAutofit/>
          </a:bodyPr>
          <a:lstStyle/>
          <a:p>
            <a:pPr>
              <a:spcAft>
                <a:spcPts val="1000"/>
              </a:spcAft>
            </a:pPr>
            <a:r>
              <a:rPr lang="en-US" sz="2000" b="1" dirty="0">
                <a:solidFill>
                  <a:schemeClr val="bg1"/>
                </a:solidFill>
              </a:rPr>
              <a:t>V. Guldmann A/S was established in 1980</a:t>
            </a:r>
          </a:p>
          <a:p>
            <a:pPr>
              <a:spcAft>
                <a:spcPts val="1000"/>
              </a:spcAft>
            </a:pPr>
            <a:r>
              <a:rPr lang="en-US" sz="2000" b="1" dirty="0" smtClean="0">
                <a:solidFill>
                  <a:schemeClr val="bg1"/>
                </a:solidFill>
              </a:rPr>
              <a:t>Presented </a:t>
            </a:r>
            <a:r>
              <a:rPr lang="en-US" sz="2000" b="1" dirty="0">
                <a:solidFill>
                  <a:schemeClr val="bg1"/>
                </a:solidFill>
              </a:rPr>
              <a:t>our first ceiling lift in 1981</a:t>
            </a:r>
          </a:p>
          <a:p>
            <a:pPr>
              <a:spcAft>
                <a:spcPts val="1000"/>
              </a:spcAft>
            </a:pPr>
            <a:r>
              <a:rPr lang="en-US" sz="2000" b="1" dirty="0" smtClean="0">
                <a:solidFill>
                  <a:schemeClr val="bg1"/>
                </a:solidFill>
              </a:rPr>
              <a:t>Over </a:t>
            </a:r>
            <a:r>
              <a:rPr lang="en-US" sz="2000" b="1" dirty="0">
                <a:solidFill>
                  <a:schemeClr val="bg1"/>
                </a:solidFill>
              </a:rPr>
              <a:t>30 years experience</a:t>
            </a:r>
          </a:p>
          <a:p>
            <a:pPr>
              <a:spcAft>
                <a:spcPts val="1000"/>
              </a:spcAft>
            </a:pPr>
            <a:r>
              <a:rPr lang="en-US" sz="2000" b="1" dirty="0" smtClean="0">
                <a:solidFill>
                  <a:schemeClr val="bg1"/>
                </a:solidFill>
              </a:rPr>
              <a:t>Private </a:t>
            </a:r>
            <a:r>
              <a:rPr lang="en-US" sz="2000" b="1" dirty="0">
                <a:solidFill>
                  <a:schemeClr val="bg1"/>
                </a:solidFill>
              </a:rPr>
              <a:t>company, consistent ownership</a:t>
            </a:r>
          </a:p>
          <a:p>
            <a:pPr>
              <a:spcBef>
                <a:spcPts val="100"/>
              </a:spcBef>
              <a:spcAft>
                <a:spcPts val="1000"/>
              </a:spcAft>
            </a:pPr>
            <a:r>
              <a:rPr lang="en-US" sz="2000" b="1" dirty="0" smtClean="0">
                <a:solidFill>
                  <a:schemeClr val="bg1"/>
                </a:solidFill>
              </a:rPr>
              <a:t>Close </a:t>
            </a:r>
            <a:r>
              <a:rPr lang="en-US" sz="2000" b="1" dirty="0">
                <a:solidFill>
                  <a:schemeClr val="bg1"/>
                </a:solidFill>
              </a:rPr>
              <a:t>to </a:t>
            </a:r>
            <a:r>
              <a:rPr lang="en-US" sz="2000" b="1" dirty="0" smtClean="0">
                <a:solidFill>
                  <a:schemeClr val="bg1"/>
                </a:solidFill>
              </a:rPr>
              <a:t>50.000 </a:t>
            </a:r>
            <a:r>
              <a:rPr lang="en-US" sz="2000" b="1" dirty="0">
                <a:solidFill>
                  <a:schemeClr val="bg1"/>
                </a:solidFill>
              </a:rPr>
              <a:t>deliveries worldwide last year</a:t>
            </a:r>
          </a:p>
          <a:p>
            <a:r>
              <a:rPr lang="en-US" sz="2000" b="1" dirty="0" smtClean="0">
                <a:solidFill>
                  <a:schemeClr val="bg1"/>
                </a:solidFill>
              </a:rPr>
              <a:t>Ownership </a:t>
            </a:r>
            <a:r>
              <a:rPr lang="en-US" sz="2000" b="1" dirty="0">
                <a:solidFill>
                  <a:schemeClr val="bg1"/>
                </a:solidFill>
              </a:rPr>
              <a:t>over production facilities in </a:t>
            </a:r>
            <a:r>
              <a:rPr lang="en-US" sz="2000" b="1" dirty="0" smtClean="0">
                <a:solidFill>
                  <a:schemeClr val="bg1"/>
                </a:solidFill>
              </a:rPr>
              <a:t>Denmark and Ukraine</a:t>
            </a:r>
          </a:p>
          <a:p>
            <a:endParaRPr lang="en-US" sz="2000" b="1" dirty="0" smtClean="0">
              <a:solidFill>
                <a:schemeClr val="bg1"/>
              </a:solidFill>
            </a:endParaRPr>
          </a:p>
          <a:p>
            <a:r>
              <a:rPr lang="en-US" sz="2000" b="1" dirty="0" smtClean="0">
                <a:solidFill>
                  <a:schemeClr val="bg1"/>
                </a:solidFill>
              </a:rPr>
              <a:t>We have active patents and patents pending on parts </a:t>
            </a:r>
            <a:r>
              <a:rPr lang="en-US" sz="2000" b="1" dirty="0">
                <a:solidFill>
                  <a:schemeClr val="bg1"/>
                </a:solidFill>
              </a:rPr>
              <a:t>and </a:t>
            </a:r>
            <a:r>
              <a:rPr lang="en-US" sz="2000" b="1" dirty="0" smtClean="0">
                <a:solidFill>
                  <a:schemeClr val="bg1"/>
                </a:solidFill>
              </a:rPr>
              <a:t>ideas</a:t>
            </a:r>
          </a:p>
          <a:p>
            <a:endParaRPr lang="da-DK" sz="2000" b="1" dirty="0">
              <a:solidFill>
                <a:schemeClr val="bg1"/>
              </a:solidFill>
            </a:endParaRPr>
          </a:p>
          <a:p>
            <a:r>
              <a:rPr lang="en-US" sz="2000" b="1" dirty="0">
                <a:solidFill>
                  <a:schemeClr val="bg1"/>
                </a:solidFill>
              </a:rPr>
              <a:t>Employ over 315 people world wide</a:t>
            </a:r>
          </a:p>
          <a:p>
            <a:endParaRPr lang="en-US" sz="2000" b="1" dirty="0">
              <a:solidFill>
                <a:schemeClr val="bg1"/>
              </a:solidFill>
            </a:endParaRPr>
          </a:p>
        </p:txBody>
      </p:sp>
      <p:sp>
        <p:nvSpPr>
          <p:cNvPr id="4" name="Pladsholder til diasnummer 3"/>
          <p:cNvSpPr>
            <a:spLocks noGrp="1"/>
          </p:cNvSpPr>
          <p:nvPr>
            <p:ph type="sldNum" sz="quarter" idx="12"/>
          </p:nvPr>
        </p:nvSpPr>
        <p:spPr/>
        <p:txBody>
          <a:bodyPr/>
          <a:lstStyle/>
          <a:p>
            <a:fld id="{FEC14EBF-E42A-46B0-8200-EC6A12A13FBB}" type="slidenum">
              <a:rPr lang="en-US" smtClean="0"/>
              <a:t>3</a:t>
            </a:fld>
            <a:endParaRPr lang="en-US"/>
          </a:p>
        </p:txBody>
      </p:sp>
    </p:spTree>
    <p:extLst>
      <p:ext uri="{BB962C8B-B14F-4D97-AF65-F5344CB8AC3E}">
        <p14:creationId xmlns:p14="http://schemas.microsoft.com/office/powerpoint/2010/main" val="424147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2"/>
          </p:nvPr>
        </p:nvSpPr>
        <p:spPr/>
        <p:txBody>
          <a:bodyPr/>
          <a:lstStyle/>
          <a:p>
            <a:fld id="{FEC14EBF-E42A-46B0-8200-EC6A12A13FBB}" type="slidenum">
              <a:rPr lang="en-US" smtClean="0"/>
              <a:t>4</a:t>
            </a:fld>
            <a:endParaRPr lang="en-US"/>
          </a:p>
        </p:txBody>
      </p:sp>
      <p:sp>
        <p:nvSpPr>
          <p:cNvPr id="4" name="Tekstboks 3"/>
          <p:cNvSpPr txBox="1"/>
          <p:nvPr/>
        </p:nvSpPr>
        <p:spPr>
          <a:xfrm>
            <a:off x="1187624" y="2132856"/>
            <a:ext cx="4536504" cy="523220"/>
          </a:xfrm>
          <a:prstGeom prst="rect">
            <a:avLst/>
          </a:prstGeom>
          <a:noFill/>
        </p:spPr>
        <p:txBody>
          <a:bodyPr wrap="square" rtlCol="0">
            <a:spAutoFit/>
          </a:bodyPr>
          <a:lstStyle/>
          <a:p>
            <a:endParaRPr lang="en-US" sz="2800" b="1" dirty="0"/>
          </a:p>
        </p:txBody>
      </p:sp>
      <p:sp>
        <p:nvSpPr>
          <p:cNvPr id="9" name="Titel 2"/>
          <p:cNvSpPr>
            <a:spLocks noGrp="1"/>
          </p:cNvSpPr>
          <p:nvPr>
            <p:ph type="title"/>
          </p:nvPr>
        </p:nvSpPr>
        <p:spPr>
          <a:xfrm>
            <a:off x="1413360" y="5445224"/>
            <a:ext cx="6831048" cy="640080"/>
          </a:xfrm>
          <a:solidFill>
            <a:schemeClr val="tx1"/>
          </a:solidFill>
        </p:spPr>
        <p:txBody>
          <a:bodyPr>
            <a:normAutofit fontScale="90000"/>
          </a:bodyPr>
          <a:lstStyle/>
          <a:p>
            <a:r>
              <a:rPr lang="da-DK" b="1" dirty="0" smtClean="0">
                <a:solidFill>
                  <a:srgbClr val="990033"/>
                </a:solidFill>
                <a:latin typeface="Lucida Console" pitchFamily="49" charset="0"/>
              </a:rPr>
              <a:t>|</a:t>
            </a:r>
            <a:r>
              <a:rPr lang="da-DK" b="1" dirty="0" smtClean="0">
                <a:solidFill>
                  <a:schemeClr val="bg1"/>
                </a:solidFill>
                <a:latin typeface="Lucida Console" pitchFamily="49" charset="0"/>
              </a:rPr>
              <a:t>Time to </a:t>
            </a:r>
            <a:r>
              <a:rPr lang="da-DK" b="1" dirty="0">
                <a:solidFill>
                  <a:schemeClr val="bg1"/>
                </a:solidFill>
                <a:latin typeface="Lucida Console" pitchFamily="49" charset="0"/>
              </a:rPr>
              <a:t>c</a:t>
            </a:r>
            <a:r>
              <a:rPr lang="da-DK" b="1" dirty="0" smtClean="0">
                <a:solidFill>
                  <a:schemeClr val="bg1"/>
                </a:solidFill>
                <a:latin typeface="Lucida Console" pitchFamily="49" charset="0"/>
              </a:rPr>
              <a:t>are</a:t>
            </a:r>
            <a:r>
              <a:rPr lang="da-DK" b="1" dirty="0" smtClean="0">
                <a:solidFill>
                  <a:srgbClr val="990033"/>
                </a:solidFill>
                <a:latin typeface="Lucida Console" pitchFamily="49" charset="0"/>
              </a:rPr>
              <a:t>|</a:t>
            </a:r>
            <a:endParaRPr lang="da-DK" b="1" dirty="0">
              <a:solidFill>
                <a:srgbClr val="990033"/>
              </a:solidFill>
              <a:latin typeface="Lucida Console" pitchFamily="49" charset="0"/>
            </a:endParaRPr>
          </a:p>
        </p:txBody>
      </p:sp>
      <p:sp>
        <p:nvSpPr>
          <p:cNvPr id="10" name="Pladsholder til tekst 3"/>
          <p:cNvSpPr txBox="1">
            <a:spLocks/>
          </p:cNvSpPr>
          <p:nvPr/>
        </p:nvSpPr>
        <p:spPr>
          <a:xfrm>
            <a:off x="2987824" y="1757292"/>
            <a:ext cx="3672408" cy="2204006"/>
          </a:xfrm>
          <a:prstGeom prst="rect">
            <a:avLst/>
          </a:prstGeom>
        </p:spPr>
        <p:txBody>
          <a:bodyPr>
            <a:normAutofit/>
          </a:bodyPr>
          <a:lstStyle>
            <a:lvl1pPr marL="342900" indent="-342900" algn="l" defTabSz="914400" rtl="0" eaLnBrk="1" latinLnBrk="0" hangingPunct="1">
              <a:lnSpc>
                <a:spcPct val="100000"/>
              </a:lnSpc>
              <a:spcBef>
                <a:spcPts val="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00000"/>
              </a:lnSpc>
              <a:spcBef>
                <a:spcPts val="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baseline="30000" dirty="0" smtClean="0"/>
              <a:t>A delivery from Guldmann </a:t>
            </a:r>
            <a:br>
              <a:rPr lang="en-US" sz="4000" b="1" baseline="30000" dirty="0" smtClean="0"/>
            </a:br>
            <a:r>
              <a:rPr lang="en-US" sz="4000" b="1" baseline="30000" dirty="0" smtClean="0"/>
              <a:t>is not only a product</a:t>
            </a:r>
          </a:p>
          <a:p>
            <a:pPr marL="0" indent="0" algn="ctr">
              <a:buNone/>
            </a:pPr>
            <a:r>
              <a:rPr lang="en-GB" sz="4000" b="1" baseline="30000" dirty="0" smtClean="0"/>
              <a:t/>
            </a:r>
            <a:br>
              <a:rPr lang="en-GB" sz="4000" b="1" baseline="30000" dirty="0" smtClean="0"/>
            </a:br>
            <a:r>
              <a:rPr lang="en-GB" sz="4000" b="1" baseline="30000" dirty="0" smtClean="0"/>
              <a:t>– it’s a solution</a:t>
            </a:r>
          </a:p>
          <a:p>
            <a:pPr marL="0" indent="0" algn="ctr">
              <a:buNone/>
            </a:pPr>
            <a:endParaRPr lang="en-GB" b="1" baseline="30000" dirty="0" smtClean="0"/>
          </a:p>
          <a:p>
            <a:pPr marL="0" indent="0" algn="ctr">
              <a:buNone/>
            </a:pPr>
            <a:endParaRPr lang="en-GB" b="1" baseline="30000" dirty="0"/>
          </a:p>
          <a:p>
            <a:pPr marL="0" indent="0" algn="ctr">
              <a:buNone/>
            </a:pPr>
            <a:endParaRPr lang="en-GB" b="1" baseline="30000" dirty="0" smtClean="0"/>
          </a:p>
          <a:p>
            <a:pPr marL="0" indent="0" algn="ctr">
              <a:buNone/>
            </a:pPr>
            <a:endParaRPr lang="en-GB" b="1" baseline="30000" dirty="0" smtClean="0"/>
          </a:p>
          <a:p>
            <a:pPr marL="0" indent="0" algn="ctr">
              <a:buNone/>
            </a:pPr>
            <a:endParaRPr lang="en-GB" b="1" baseline="30000" dirty="0"/>
          </a:p>
          <a:p>
            <a:pPr marL="0" indent="0" algn="ctr">
              <a:buNone/>
            </a:pPr>
            <a:endParaRPr lang="en-GB" sz="2400" b="1" baseline="30000" dirty="0" smtClean="0"/>
          </a:p>
          <a:p>
            <a:pPr marL="0" indent="0" algn="ctr">
              <a:buNone/>
            </a:pPr>
            <a:endParaRPr lang="en-GB" sz="2400" b="1" baseline="30000" dirty="0"/>
          </a:p>
          <a:p>
            <a:pPr marL="0" indent="0" algn="ctr">
              <a:buNone/>
            </a:pPr>
            <a:endParaRPr lang="en-GB" sz="2400" b="1" baseline="30000" dirty="0" smtClean="0"/>
          </a:p>
          <a:p>
            <a:pPr marL="0" indent="0" algn="ctr">
              <a:buNone/>
            </a:pPr>
            <a:endParaRPr lang="en-US" sz="2400" dirty="0"/>
          </a:p>
        </p:txBody>
      </p:sp>
      <p:sp>
        <p:nvSpPr>
          <p:cNvPr id="5" name="Nedadgående pil 4"/>
          <p:cNvSpPr/>
          <p:nvPr/>
        </p:nvSpPr>
        <p:spPr>
          <a:xfrm>
            <a:off x="4519416" y="4005064"/>
            <a:ext cx="484632" cy="978408"/>
          </a:xfrm>
          <a:prstGeom prst="downArrow">
            <a:avLst/>
          </a:prstGeom>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 name="Tekstboks 2"/>
          <p:cNvSpPr txBox="1"/>
          <p:nvPr/>
        </p:nvSpPr>
        <p:spPr>
          <a:xfrm>
            <a:off x="1907704" y="260648"/>
            <a:ext cx="5832648" cy="707886"/>
          </a:xfrm>
          <a:prstGeom prst="rect">
            <a:avLst/>
          </a:prstGeom>
          <a:noFill/>
        </p:spPr>
        <p:txBody>
          <a:bodyPr wrap="square" rtlCol="0">
            <a:spAutoFit/>
          </a:bodyPr>
          <a:lstStyle/>
          <a:p>
            <a:r>
              <a:rPr lang="da-DK" sz="4000" b="1" dirty="0"/>
              <a:t>The </a:t>
            </a:r>
            <a:r>
              <a:rPr lang="da-DK" sz="4000" b="1" dirty="0" smtClean="0"/>
              <a:t>Guldmann approach  </a:t>
            </a:r>
            <a:endParaRPr lang="da-DK" sz="4000" b="1" dirty="0"/>
          </a:p>
        </p:txBody>
      </p:sp>
    </p:spTree>
    <p:extLst>
      <p:ext uri="{BB962C8B-B14F-4D97-AF65-F5344CB8AC3E}">
        <p14:creationId xmlns:p14="http://schemas.microsoft.com/office/powerpoint/2010/main" val="170135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6174000" y="3510000"/>
            <a:ext cx="2757600" cy="193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dsholder til tekst 3"/>
          <p:cNvSpPr>
            <a:spLocks noGrp="1"/>
          </p:cNvSpPr>
          <p:nvPr>
            <p:ph type="body" sz="half" idx="2"/>
          </p:nvPr>
        </p:nvSpPr>
        <p:spPr>
          <a:xfrm>
            <a:off x="6300192" y="3647655"/>
            <a:ext cx="2376264" cy="1797568"/>
          </a:xfrm>
        </p:spPr>
        <p:txBody>
          <a:bodyPr>
            <a:normAutofit/>
          </a:bodyPr>
          <a:lstStyle/>
          <a:p>
            <a:pPr algn="ctr"/>
            <a:r>
              <a:rPr lang="en-US" sz="2400" baseline="30000" dirty="0">
                <a:solidFill>
                  <a:schemeClr val="bg1"/>
                </a:solidFill>
              </a:rPr>
              <a:t>A delivery from Guldmann </a:t>
            </a:r>
            <a:br>
              <a:rPr lang="en-US" sz="2400" baseline="30000" dirty="0">
                <a:solidFill>
                  <a:schemeClr val="bg1"/>
                </a:solidFill>
              </a:rPr>
            </a:br>
            <a:r>
              <a:rPr lang="en-US" sz="2400" baseline="30000" dirty="0">
                <a:solidFill>
                  <a:schemeClr val="bg1"/>
                </a:solidFill>
              </a:rPr>
              <a:t>is not only a product</a:t>
            </a:r>
          </a:p>
          <a:p>
            <a:pPr algn="ctr"/>
            <a:r>
              <a:rPr lang="en-GB" sz="2400" b="1" baseline="30000" dirty="0">
                <a:solidFill>
                  <a:schemeClr val="bg1"/>
                </a:solidFill>
              </a:rPr>
              <a:t/>
            </a:r>
            <a:br>
              <a:rPr lang="en-GB" sz="2400" b="1" baseline="30000" dirty="0">
                <a:solidFill>
                  <a:schemeClr val="bg1"/>
                </a:solidFill>
              </a:rPr>
            </a:br>
            <a:r>
              <a:rPr lang="en-GB" sz="2400" b="1" baseline="30000" dirty="0">
                <a:solidFill>
                  <a:schemeClr val="bg1"/>
                </a:solidFill>
              </a:rPr>
              <a:t>– it’s a solution</a:t>
            </a:r>
            <a:endParaRPr lang="en-US" sz="2400" dirty="0">
              <a:solidFill>
                <a:schemeClr val="bg1"/>
              </a:solidFill>
            </a:endParaRPr>
          </a:p>
        </p:txBody>
      </p:sp>
      <p:pic>
        <p:nvPicPr>
          <p:cNvPr id="5" name="Billede 4"/>
          <p:cNvPicPr>
            <a:picLocks noChangeAspect="1"/>
          </p:cNvPicPr>
          <p:nvPr/>
        </p:nvPicPr>
        <p:blipFill rotWithShape="1">
          <a:blip r:embed="rId2" cstate="print">
            <a:extLst>
              <a:ext uri="{28A0092B-C50C-407E-A947-70E740481C1C}">
                <a14:useLocalDpi xmlns:a14="http://schemas.microsoft.com/office/drawing/2010/main" val="0"/>
              </a:ext>
            </a:extLst>
          </a:blip>
          <a:srcRect b="15004"/>
          <a:stretch/>
        </p:blipFill>
        <p:spPr>
          <a:xfrm>
            <a:off x="590399" y="1427050"/>
            <a:ext cx="2757639" cy="1932573"/>
          </a:xfrm>
          <a:prstGeom prst="rect">
            <a:avLst/>
          </a:prstGeom>
        </p:spPr>
      </p:pic>
      <p:pic>
        <p:nvPicPr>
          <p:cNvPr id="6" name="Pladsholder til billede 12"/>
          <p:cNvPicPr>
            <a:picLocks noChangeAspect="1"/>
          </p:cNvPicPr>
          <p:nvPr/>
        </p:nvPicPr>
        <p:blipFill rotWithShape="1">
          <a:blip r:embed="rId3" cstate="print">
            <a:extLst>
              <a:ext uri="{28A0092B-C50C-407E-A947-70E740481C1C}">
                <a14:useLocalDpi xmlns:a14="http://schemas.microsoft.com/office/drawing/2010/main" val="0"/>
              </a:ext>
            </a:extLst>
          </a:blip>
          <a:srcRect t="20954" b="29699"/>
          <a:stretch/>
        </p:blipFill>
        <p:spPr>
          <a:xfrm>
            <a:off x="3380086" y="1427050"/>
            <a:ext cx="2757639" cy="1932573"/>
          </a:xfrm>
          <a:prstGeom prst="rect">
            <a:avLst/>
          </a:prstGeom>
        </p:spPr>
      </p:pic>
      <p:pic>
        <p:nvPicPr>
          <p:cNvPr id="8" name="Billede 7"/>
          <p:cNvPicPr>
            <a:picLocks noChangeAspect="1"/>
          </p:cNvPicPr>
          <p:nvPr/>
        </p:nvPicPr>
        <p:blipFill rotWithShape="1">
          <a:blip r:embed="rId4" cstate="print">
            <a:extLst>
              <a:ext uri="{28A0092B-C50C-407E-A947-70E740481C1C}">
                <a14:useLocalDpi xmlns:a14="http://schemas.microsoft.com/office/drawing/2010/main" val="0"/>
              </a:ext>
            </a:extLst>
          </a:blip>
          <a:srcRect l="5797" t="38259" r="10560" b="22751"/>
          <a:stretch/>
        </p:blipFill>
        <p:spPr>
          <a:xfrm>
            <a:off x="3367509" y="3509392"/>
            <a:ext cx="2763319" cy="1933200"/>
          </a:xfrm>
          <a:prstGeom prst="rect">
            <a:avLst/>
          </a:prstGeom>
        </p:spPr>
      </p:pic>
      <p:pic>
        <p:nvPicPr>
          <p:cNvPr id="12" name="Pladsholder til billede 11"/>
          <p:cNvPicPr>
            <a:picLocks noGrp="1" noChangeAspect="1"/>
          </p:cNvPicPr>
          <p:nvPr>
            <p:ph type="pic" idx="1"/>
          </p:nvPr>
        </p:nvPicPr>
        <p:blipFill rotWithShape="1">
          <a:blip r:embed="rId5" cstate="print">
            <a:extLst>
              <a:ext uri="{28A0092B-C50C-407E-A947-70E740481C1C}">
                <a14:useLocalDpi xmlns:a14="http://schemas.microsoft.com/office/drawing/2010/main" val="0"/>
              </a:ext>
            </a:extLst>
          </a:blip>
          <a:srcRect l="2431" t="14890" r="23308" b="6994"/>
          <a:stretch/>
        </p:blipFill>
        <p:spPr>
          <a:xfrm>
            <a:off x="590399" y="3510000"/>
            <a:ext cx="2757600" cy="1933200"/>
          </a:xfrm>
        </p:spPr>
      </p:pic>
      <p:pic>
        <p:nvPicPr>
          <p:cNvPr id="13" name="Billede 12"/>
          <p:cNvPicPr>
            <a:picLocks noChangeAspect="1"/>
          </p:cNvPicPr>
          <p:nvPr/>
        </p:nvPicPr>
        <p:blipFill rotWithShape="1">
          <a:blip r:embed="rId6" cstate="print">
            <a:extLst>
              <a:ext uri="{28A0092B-C50C-407E-A947-70E740481C1C}">
                <a14:useLocalDpi xmlns:a14="http://schemas.microsoft.com/office/drawing/2010/main" val="0"/>
              </a:ext>
            </a:extLst>
          </a:blip>
          <a:srcRect l="20918" t="18393" r="12552" b="11275"/>
          <a:stretch/>
        </p:blipFill>
        <p:spPr>
          <a:xfrm>
            <a:off x="6174000" y="1427050"/>
            <a:ext cx="2743075" cy="1933200"/>
          </a:xfrm>
          <a:prstGeom prst="rect">
            <a:avLst/>
          </a:prstGeom>
        </p:spPr>
      </p:pic>
      <p:sp>
        <p:nvSpPr>
          <p:cNvPr id="2" name="Rektangel 1"/>
          <p:cNvSpPr/>
          <p:nvPr/>
        </p:nvSpPr>
        <p:spPr>
          <a:xfrm>
            <a:off x="590400" y="1115259"/>
            <a:ext cx="2757638" cy="297517"/>
          </a:xfrm>
          <a:prstGeom prst="rect">
            <a:avLst/>
          </a:prstGeom>
        </p:spPr>
        <p:txBody>
          <a:bodyPr wrap="square">
            <a:spAutoFit/>
          </a:bodyPr>
          <a:lstStyle/>
          <a:p>
            <a:pPr algn="ctr"/>
            <a:r>
              <a:rPr lang="en-GB" sz="2000" b="1" baseline="30000" dirty="0" smtClean="0"/>
              <a:t>Analysis</a:t>
            </a:r>
            <a:endParaRPr lang="en-GB" sz="2000" b="1" baseline="30000" dirty="0"/>
          </a:p>
        </p:txBody>
      </p:sp>
      <p:sp>
        <p:nvSpPr>
          <p:cNvPr id="10" name="Rektangel 9"/>
          <p:cNvSpPr/>
          <p:nvPr/>
        </p:nvSpPr>
        <p:spPr>
          <a:xfrm>
            <a:off x="3376353" y="1115259"/>
            <a:ext cx="2761372" cy="297517"/>
          </a:xfrm>
          <a:prstGeom prst="rect">
            <a:avLst/>
          </a:prstGeom>
        </p:spPr>
        <p:txBody>
          <a:bodyPr wrap="square">
            <a:spAutoFit/>
          </a:bodyPr>
          <a:lstStyle/>
          <a:p>
            <a:pPr algn="ctr"/>
            <a:r>
              <a:rPr lang="en-GB" sz="2000" b="1" baseline="30000" dirty="0" smtClean="0"/>
              <a:t>Products</a:t>
            </a:r>
            <a:endParaRPr lang="en-GB" sz="2000" b="1" baseline="30000" dirty="0"/>
          </a:p>
        </p:txBody>
      </p:sp>
      <p:sp>
        <p:nvSpPr>
          <p:cNvPr id="17" name="Rektangel 16"/>
          <p:cNvSpPr/>
          <p:nvPr/>
        </p:nvSpPr>
        <p:spPr>
          <a:xfrm>
            <a:off x="6168719" y="1115258"/>
            <a:ext cx="2748356" cy="297517"/>
          </a:xfrm>
          <a:prstGeom prst="rect">
            <a:avLst/>
          </a:prstGeom>
        </p:spPr>
        <p:txBody>
          <a:bodyPr wrap="square">
            <a:spAutoFit/>
          </a:bodyPr>
          <a:lstStyle/>
          <a:p>
            <a:pPr algn="ctr"/>
            <a:r>
              <a:rPr lang="en-GB" sz="2000" b="1" baseline="30000" dirty="0" smtClean="0"/>
              <a:t>Installation</a:t>
            </a:r>
            <a:endParaRPr lang="en-GB" sz="2000" b="1" baseline="30000" dirty="0"/>
          </a:p>
        </p:txBody>
      </p:sp>
      <p:sp>
        <p:nvSpPr>
          <p:cNvPr id="14" name="Rektangel 13"/>
          <p:cNvSpPr/>
          <p:nvPr/>
        </p:nvSpPr>
        <p:spPr>
          <a:xfrm>
            <a:off x="599570" y="5579755"/>
            <a:ext cx="2757638" cy="297517"/>
          </a:xfrm>
          <a:prstGeom prst="rect">
            <a:avLst/>
          </a:prstGeom>
        </p:spPr>
        <p:txBody>
          <a:bodyPr wrap="square">
            <a:spAutoFit/>
          </a:bodyPr>
          <a:lstStyle/>
          <a:p>
            <a:pPr algn="ctr"/>
            <a:r>
              <a:rPr lang="en-GB" sz="2000" b="1" baseline="30000" dirty="0" smtClean="0"/>
              <a:t>Financing</a:t>
            </a:r>
            <a:endParaRPr lang="en-GB" sz="2000" b="1" baseline="30000" dirty="0"/>
          </a:p>
        </p:txBody>
      </p:sp>
      <p:sp>
        <p:nvSpPr>
          <p:cNvPr id="16" name="Rektangel 15"/>
          <p:cNvSpPr/>
          <p:nvPr/>
        </p:nvSpPr>
        <p:spPr>
          <a:xfrm>
            <a:off x="3385523" y="5579755"/>
            <a:ext cx="2761372" cy="297517"/>
          </a:xfrm>
          <a:prstGeom prst="rect">
            <a:avLst/>
          </a:prstGeom>
        </p:spPr>
        <p:txBody>
          <a:bodyPr wrap="square">
            <a:spAutoFit/>
          </a:bodyPr>
          <a:lstStyle/>
          <a:p>
            <a:pPr algn="ctr"/>
            <a:r>
              <a:rPr lang="en-GB" sz="2000" b="1" baseline="30000" dirty="0" smtClean="0"/>
              <a:t>Training</a:t>
            </a:r>
            <a:endParaRPr lang="en-GB" sz="2000" b="1" baseline="30000" dirty="0"/>
          </a:p>
        </p:txBody>
      </p:sp>
      <p:sp>
        <p:nvSpPr>
          <p:cNvPr id="3" name="Pladsholder til diasnummer 2"/>
          <p:cNvSpPr>
            <a:spLocks noGrp="1"/>
          </p:cNvSpPr>
          <p:nvPr>
            <p:ph type="sldNum" sz="quarter" idx="12"/>
          </p:nvPr>
        </p:nvSpPr>
        <p:spPr/>
        <p:txBody>
          <a:bodyPr/>
          <a:lstStyle/>
          <a:p>
            <a:fld id="{FEC14EBF-E42A-46B0-8200-EC6A12A13FBB}" type="slidenum">
              <a:rPr lang="en-US" smtClean="0"/>
              <a:t>5</a:t>
            </a:fld>
            <a:endParaRPr lang="en-US"/>
          </a:p>
        </p:txBody>
      </p:sp>
      <p:sp>
        <p:nvSpPr>
          <p:cNvPr id="18" name="Tekstboks 17"/>
          <p:cNvSpPr txBox="1"/>
          <p:nvPr/>
        </p:nvSpPr>
        <p:spPr>
          <a:xfrm>
            <a:off x="1907704" y="260648"/>
            <a:ext cx="5832648" cy="707886"/>
          </a:xfrm>
          <a:prstGeom prst="rect">
            <a:avLst/>
          </a:prstGeom>
          <a:noFill/>
        </p:spPr>
        <p:txBody>
          <a:bodyPr wrap="square" rtlCol="0">
            <a:spAutoFit/>
          </a:bodyPr>
          <a:lstStyle/>
          <a:p>
            <a:r>
              <a:rPr lang="da-DK" sz="4000" b="1" dirty="0"/>
              <a:t>The </a:t>
            </a:r>
            <a:r>
              <a:rPr lang="da-DK" sz="4000" b="1" dirty="0" smtClean="0"/>
              <a:t>Guldmann approach  </a:t>
            </a:r>
            <a:endParaRPr lang="da-DK" sz="4000" b="1" dirty="0"/>
          </a:p>
        </p:txBody>
      </p:sp>
    </p:spTree>
    <p:extLst>
      <p:ext uri="{BB962C8B-B14F-4D97-AF65-F5344CB8AC3E}">
        <p14:creationId xmlns:p14="http://schemas.microsoft.com/office/powerpoint/2010/main" val="327114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p>
            <a:fld id="{FEC14EBF-E42A-46B0-8200-EC6A12A13FBB}" type="slidenum">
              <a:rPr lang="en-US" smtClean="0"/>
              <a:t>6</a:t>
            </a:fld>
            <a:endParaRPr lang="en-US"/>
          </a:p>
        </p:txBody>
      </p:sp>
      <p:pic>
        <p:nvPicPr>
          <p:cNvPr id="7" name="irc_mi" descr="http://fysio.dk/Templates/PageTypes/News/ImageHandler.ashx?f=%2FUpload%2FFafo%2FBilleder%2FNyheder%2F2012%2FRehabpraksis_main.jpg&amp;w=0&amp;h=0&amp;r=0&amp;o=&amp;k=True&amp;cr=x0y0w0h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780928"/>
            <a:ext cx="5112568" cy="2952328"/>
          </a:xfrm>
          <a:prstGeom prst="rect">
            <a:avLst/>
          </a:prstGeom>
          <a:noFill/>
          <a:ln>
            <a:noFill/>
          </a:ln>
        </p:spPr>
      </p:pic>
      <p:pic>
        <p:nvPicPr>
          <p:cNvPr id="8" name="irc_mi" descr="http://cdn2.business2community.com/wp-content/uploads/2012/04/risk1-255x300.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257279" y="2564904"/>
            <a:ext cx="2707209" cy="3384376"/>
          </a:xfrm>
          <a:prstGeom prst="rect">
            <a:avLst/>
          </a:prstGeom>
          <a:noFill/>
          <a:ln>
            <a:noFill/>
          </a:ln>
        </p:spPr>
      </p:pic>
      <p:sp>
        <p:nvSpPr>
          <p:cNvPr id="10" name="Rektangel 9"/>
          <p:cNvSpPr/>
          <p:nvPr/>
        </p:nvSpPr>
        <p:spPr>
          <a:xfrm>
            <a:off x="1115616" y="332656"/>
            <a:ext cx="7573933" cy="707886"/>
          </a:xfrm>
          <a:prstGeom prst="rect">
            <a:avLst/>
          </a:prstGeom>
        </p:spPr>
        <p:txBody>
          <a:bodyPr wrap="none">
            <a:spAutoFit/>
          </a:bodyPr>
          <a:lstStyle/>
          <a:p>
            <a:r>
              <a:rPr lang="en-US" sz="4000" b="1" dirty="0"/>
              <a:t>Challenges in moving and handling</a:t>
            </a:r>
          </a:p>
        </p:txBody>
      </p:sp>
      <p:sp>
        <p:nvSpPr>
          <p:cNvPr id="3" name="Tekstboks 2"/>
          <p:cNvSpPr txBox="1"/>
          <p:nvPr/>
        </p:nvSpPr>
        <p:spPr>
          <a:xfrm>
            <a:off x="1115616" y="1385481"/>
            <a:ext cx="3600400" cy="1323439"/>
          </a:xfrm>
          <a:prstGeom prst="rect">
            <a:avLst/>
          </a:prstGeom>
          <a:noFill/>
        </p:spPr>
        <p:txBody>
          <a:bodyPr wrap="square" rtlCol="0">
            <a:spAutoFit/>
          </a:bodyPr>
          <a:lstStyle/>
          <a:p>
            <a:r>
              <a:rPr lang="da-DK" sz="2000" b="1" dirty="0" err="1" smtClean="0"/>
              <a:t>Staff</a:t>
            </a:r>
            <a:r>
              <a:rPr lang="da-DK" sz="2000" b="1" dirty="0" smtClean="0"/>
              <a:t> </a:t>
            </a:r>
            <a:r>
              <a:rPr lang="da-DK" sz="2000" b="1" dirty="0" err="1" smtClean="0"/>
              <a:t>perspective</a:t>
            </a:r>
            <a:endParaRPr lang="da-DK" sz="2000" b="1" dirty="0" smtClean="0"/>
          </a:p>
          <a:p>
            <a:pPr marL="285750" indent="-285750">
              <a:buFont typeface="Arial" panose="020B0604020202020204" pitchFamily="34" charset="0"/>
              <a:buChar char="•"/>
            </a:pPr>
            <a:r>
              <a:rPr lang="da-DK" sz="2000" b="1" dirty="0" err="1" smtClean="0"/>
              <a:t>Safe</a:t>
            </a:r>
            <a:r>
              <a:rPr lang="da-DK" sz="2000" b="1" dirty="0" smtClean="0"/>
              <a:t> </a:t>
            </a:r>
            <a:r>
              <a:rPr lang="da-DK" sz="2000" b="1" dirty="0" err="1" smtClean="0"/>
              <a:t>working</a:t>
            </a:r>
            <a:r>
              <a:rPr lang="da-DK" sz="2000" b="1" dirty="0" smtClean="0"/>
              <a:t> </a:t>
            </a:r>
            <a:r>
              <a:rPr lang="da-DK" sz="2000" b="1" dirty="0" err="1" smtClean="0"/>
              <a:t>environment</a:t>
            </a:r>
            <a:r>
              <a:rPr lang="da-DK" sz="2000" b="1" dirty="0" smtClean="0"/>
              <a:t> </a:t>
            </a:r>
          </a:p>
          <a:p>
            <a:endParaRPr lang="da-DK" sz="2000" b="1" dirty="0" smtClean="0"/>
          </a:p>
          <a:p>
            <a:endParaRPr lang="da-DK" sz="2000" b="1" dirty="0"/>
          </a:p>
        </p:txBody>
      </p:sp>
      <p:sp>
        <p:nvSpPr>
          <p:cNvPr id="11" name="Tekstboks 10"/>
          <p:cNvSpPr txBox="1"/>
          <p:nvPr/>
        </p:nvSpPr>
        <p:spPr>
          <a:xfrm>
            <a:off x="4699826" y="1385481"/>
            <a:ext cx="4048638" cy="1323439"/>
          </a:xfrm>
          <a:prstGeom prst="rect">
            <a:avLst/>
          </a:prstGeom>
          <a:noFill/>
        </p:spPr>
        <p:txBody>
          <a:bodyPr wrap="square" rtlCol="0">
            <a:spAutoFit/>
          </a:bodyPr>
          <a:lstStyle/>
          <a:p>
            <a:r>
              <a:rPr lang="da-DK" sz="2000" b="1" dirty="0" smtClean="0"/>
              <a:t>Patient </a:t>
            </a:r>
            <a:r>
              <a:rPr lang="da-DK" sz="2000" b="1" dirty="0" err="1" smtClean="0"/>
              <a:t>perspective</a:t>
            </a:r>
            <a:endParaRPr lang="da-DK" sz="2000" b="1" dirty="0" smtClean="0"/>
          </a:p>
          <a:p>
            <a:pPr marL="285750" indent="-285750">
              <a:buFont typeface="Arial" panose="020B0604020202020204" pitchFamily="34" charset="0"/>
              <a:buChar char="•"/>
            </a:pPr>
            <a:r>
              <a:rPr lang="da-DK" sz="2000" b="1" dirty="0" smtClean="0"/>
              <a:t>Patient </a:t>
            </a:r>
            <a:r>
              <a:rPr lang="da-DK" sz="2000" b="1" dirty="0" err="1" smtClean="0"/>
              <a:t>safety</a:t>
            </a:r>
            <a:r>
              <a:rPr lang="da-DK" sz="2000" b="1" dirty="0" smtClean="0"/>
              <a:t> / Rehabilitation </a:t>
            </a:r>
            <a:endParaRPr lang="da-DK" sz="2000" b="1" dirty="0" smtClean="0"/>
          </a:p>
          <a:p>
            <a:endParaRPr lang="da-DK" sz="2000" b="1" dirty="0" smtClean="0"/>
          </a:p>
          <a:p>
            <a:endParaRPr lang="da-DK" sz="2000" b="1" dirty="0"/>
          </a:p>
        </p:txBody>
      </p:sp>
    </p:spTree>
    <p:extLst>
      <p:ext uri="{BB962C8B-B14F-4D97-AF65-F5344CB8AC3E}">
        <p14:creationId xmlns:p14="http://schemas.microsoft.com/office/powerpoint/2010/main" val="338263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224" y="2204864"/>
            <a:ext cx="4133631" cy="2759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Pladsholder til diasnummer 4"/>
          <p:cNvSpPr>
            <a:spLocks noGrp="1"/>
          </p:cNvSpPr>
          <p:nvPr>
            <p:ph type="sldNum" sz="quarter" idx="12"/>
          </p:nvPr>
        </p:nvSpPr>
        <p:spPr/>
        <p:txBody>
          <a:bodyPr/>
          <a:lstStyle/>
          <a:p>
            <a:fld id="{FEC14EBF-E42A-46B0-8200-EC6A12A13FBB}" type="slidenum">
              <a:rPr lang="en-US" smtClean="0"/>
              <a:t>7</a:t>
            </a:fld>
            <a:endParaRPr lang="en-US"/>
          </a:p>
        </p:txBody>
      </p:sp>
      <p:pic>
        <p:nvPicPr>
          <p:cNvPr id="6" name="irc_mi" descr="http://ndla.no/sites/default/files/images/syab93ea.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920" y="246262"/>
            <a:ext cx="3168571" cy="1958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117" r="9291"/>
          <a:stretch/>
        </p:blipFill>
        <p:spPr bwMode="auto">
          <a:xfrm>
            <a:off x="5751185" y="4099286"/>
            <a:ext cx="3123401" cy="2644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3012" y="271289"/>
            <a:ext cx="2371725" cy="1933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214" y="4581128"/>
            <a:ext cx="2713360" cy="2032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0397" y="4429265"/>
            <a:ext cx="1919715" cy="2298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1185" y="2019523"/>
            <a:ext cx="3125327" cy="2079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 name="Rektangel 12"/>
          <p:cNvSpPr/>
          <p:nvPr/>
        </p:nvSpPr>
        <p:spPr>
          <a:xfrm>
            <a:off x="3775406" y="3584463"/>
            <a:ext cx="504056" cy="2365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4" name="Tekstboks 13"/>
          <p:cNvSpPr txBox="1"/>
          <p:nvPr/>
        </p:nvSpPr>
        <p:spPr>
          <a:xfrm>
            <a:off x="4135446" y="476672"/>
            <a:ext cx="2092738" cy="1077218"/>
          </a:xfrm>
          <a:prstGeom prst="rect">
            <a:avLst/>
          </a:prstGeom>
          <a:noFill/>
        </p:spPr>
        <p:txBody>
          <a:bodyPr wrap="square" rtlCol="0">
            <a:spAutoFit/>
          </a:bodyPr>
          <a:lstStyle/>
          <a:p>
            <a:pPr algn="ctr"/>
            <a:r>
              <a:rPr lang="da-DK" sz="3200" b="1" dirty="0" err="1" smtClean="0">
                <a:solidFill>
                  <a:srgbClr val="FF0000"/>
                </a:solidFill>
              </a:rPr>
              <a:t>What</a:t>
            </a:r>
            <a:r>
              <a:rPr lang="da-DK" sz="3200" b="1" dirty="0" smtClean="0">
                <a:solidFill>
                  <a:srgbClr val="FF0000"/>
                </a:solidFill>
              </a:rPr>
              <a:t> </a:t>
            </a:r>
            <a:r>
              <a:rPr lang="da-DK" sz="3200" b="1" dirty="0" err="1" smtClean="0">
                <a:solidFill>
                  <a:srgbClr val="FF0000"/>
                </a:solidFill>
              </a:rPr>
              <a:t>we</a:t>
            </a:r>
            <a:r>
              <a:rPr lang="da-DK" sz="3200" b="1" dirty="0" smtClean="0">
                <a:solidFill>
                  <a:srgbClr val="FF0000"/>
                </a:solidFill>
              </a:rPr>
              <a:t> </a:t>
            </a:r>
            <a:r>
              <a:rPr lang="da-DK" sz="3200" b="1" dirty="0" err="1" smtClean="0">
                <a:solidFill>
                  <a:srgbClr val="FF0000"/>
                </a:solidFill>
              </a:rPr>
              <a:t>see</a:t>
            </a:r>
            <a:r>
              <a:rPr lang="da-DK" sz="3200" b="1" dirty="0" smtClean="0">
                <a:solidFill>
                  <a:srgbClr val="FF0000"/>
                </a:solidFill>
              </a:rPr>
              <a:t>! </a:t>
            </a:r>
            <a:endParaRPr lang="en-GB" sz="3200" b="1" dirty="0">
              <a:solidFill>
                <a:srgbClr val="FF0000"/>
              </a:solidFill>
            </a:endParaRPr>
          </a:p>
        </p:txBody>
      </p:sp>
      <p:sp>
        <p:nvSpPr>
          <p:cNvPr id="15" name="Tekstboks 14"/>
          <p:cNvSpPr txBox="1"/>
          <p:nvPr/>
        </p:nvSpPr>
        <p:spPr>
          <a:xfrm>
            <a:off x="1475656" y="1487686"/>
            <a:ext cx="3118891" cy="1077218"/>
          </a:xfrm>
          <a:prstGeom prst="rect">
            <a:avLst/>
          </a:prstGeom>
          <a:noFill/>
        </p:spPr>
        <p:txBody>
          <a:bodyPr wrap="square" rtlCol="0">
            <a:spAutoFit/>
          </a:bodyPr>
          <a:lstStyle/>
          <a:p>
            <a:pPr algn="ctr"/>
            <a:r>
              <a:rPr lang="da-DK" sz="3200" b="1" dirty="0" err="1" smtClean="0">
                <a:solidFill>
                  <a:srgbClr val="FFFF00"/>
                </a:solidFill>
              </a:rPr>
              <a:t>Working</a:t>
            </a:r>
            <a:r>
              <a:rPr lang="da-DK" sz="3200" b="1" dirty="0" smtClean="0">
                <a:solidFill>
                  <a:srgbClr val="FFFF00"/>
                </a:solidFill>
              </a:rPr>
              <a:t> </a:t>
            </a:r>
            <a:r>
              <a:rPr lang="da-DK" sz="3200" b="1" dirty="0" err="1" smtClean="0">
                <a:solidFill>
                  <a:srgbClr val="FFFF00"/>
                </a:solidFill>
              </a:rPr>
              <a:t>Enwironment</a:t>
            </a:r>
            <a:r>
              <a:rPr lang="da-DK" sz="3200" b="1" dirty="0" smtClean="0">
                <a:solidFill>
                  <a:srgbClr val="FFFF00"/>
                </a:solidFill>
              </a:rPr>
              <a:t>?</a:t>
            </a:r>
            <a:r>
              <a:rPr lang="da-DK" sz="3200" b="1" dirty="0" smtClean="0">
                <a:solidFill>
                  <a:srgbClr val="FFFF00"/>
                </a:solidFill>
              </a:rPr>
              <a:t> </a:t>
            </a:r>
            <a:endParaRPr lang="en-GB" sz="3200" b="1" dirty="0">
              <a:solidFill>
                <a:srgbClr val="FFFF00"/>
              </a:solidFill>
            </a:endParaRPr>
          </a:p>
        </p:txBody>
      </p:sp>
      <p:sp>
        <p:nvSpPr>
          <p:cNvPr id="16" name="Tekstboks 15"/>
          <p:cNvSpPr txBox="1"/>
          <p:nvPr/>
        </p:nvSpPr>
        <p:spPr>
          <a:xfrm>
            <a:off x="6084168" y="1415678"/>
            <a:ext cx="3118891" cy="1077218"/>
          </a:xfrm>
          <a:prstGeom prst="rect">
            <a:avLst/>
          </a:prstGeom>
          <a:noFill/>
        </p:spPr>
        <p:txBody>
          <a:bodyPr wrap="square" rtlCol="0">
            <a:spAutoFit/>
          </a:bodyPr>
          <a:lstStyle/>
          <a:p>
            <a:pPr algn="ctr"/>
            <a:r>
              <a:rPr lang="da-DK" sz="3200" b="1" dirty="0" smtClean="0">
                <a:solidFill>
                  <a:srgbClr val="FFFF00"/>
                </a:solidFill>
              </a:rPr>
              <a:t>Patient </a:t>
            </a:r>
            <a:r>
              <a:rPr lang="da-DK" sz="3200" b="1" dirty="0" err="1" smtClean="0">
                <a:solidFill>
                  <a:srgbClr val="FFFF00"/>
                </a:solidFill>
              </a:rPr>
              <a:t>safety</a:t>
            </a:r>
            <a:r>
              <a:rPr lang="da-DK" sz="3200" b="1" dirty="0" smtClean="0">
                <a:solidFill>
                  <a:srgbClr val="FFFF00"/>
                </a:solidFill>
              </a:rPr>
              <a:t>/ </a:t>
            </a:r>
            <a:r>
              <a:rPr lang="da-DK" sz="3200" b="1" dirty="0" err="1" smtClean="0">
                <a:solidFill>
                  <a:srgbClr val="FFFF00"/>
                </a:solidFill>
              </a:rPr>
              <a:t>Rehab</a:t>
            </a:r>
            <a:r>
              <a:rPr lang="da-DK" sz="3200" b="1" dirty="0" smtClean="0">
                <a:solidFill>
                  <a:srgbClr val="FFFF00"/>
                </a:solidFill>
              </a:rPr>
              <a:t>.?</a:t>
            </a:r>
            <a:r>
              <a:rPr lang="da-DK" sz="3200" b="1" dirty="0" smtClean="0">
                <a:solidFill>
                  <a:srgbClr val="FFFF00"/>
                </a:solidFill>
              </a:rPr>
              <a:t> </a:t>
            </a:r>
            <a:endParaRPr lang="en-GB" sz="3200" b="1" dirty="0">
              <a:solidFill>
                <a:srgbClr val="FFFF00"/>
              </a:solidFill>
            </a:endParaRPr>
          </a:p>
        </p:txBody>
      </p:sp>
    </p:spTree>
    <p:extLst>
      <p:ext uri="{BB962C8B-B14F-4D97-AF65-F5344CB8AC3E}">
        <p14:creationId xmlns:p14="http://schemas.microsoft.com/office/powerpoint/2010/main" val="127682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0264"/>
            <a:ext cx="7571184" cy="1143000"/>
          </a:xfrm>
        </p:spPr>
        <p:txBody>
          <a:bodyPr>
            <a:normAutofit/>
          </a:bodyPr>
          <a:lstStyle/>
          <a:p>
            <a:r>
              <a:rPr lang="da-DK" sz="3600" b="1" dirty="0" err="1" smtClean="0"/>
              <a:t>Biodynamics</a:t>
            </a:r>
            <a:endParaRPr lang="da-DK" sz="3600" b="1" dirty="0"/>
          </a:p>
        </p:txBody>
      </p:sp>
      <p:sp>
        <p:nvSpPr>
          <p:cNvPr id="4" name="Pladsholder til diasnummer 3"/>
          <p:cNvSpPr>
            <a:spLocks noGrp="1"/>
          </p:cNvSpPr>
          <p:nvPr>
            <p:ph type="sldNum" sz="quarter" idx="12"/>
          </p:nvPr>
        </p:nvSpPr>
        <p:spPr/>
        <p:txBody>
          <a:bodyPr/>
          <a:lstStyle/>
          <a:p>
            <a:fld id="{FEC14EBF-E42A-46B0-8200-EC6A12A13FBB}" type="slidenum">
              <a:rPr lang="en-US" smtClean="0"/>
              <a:t>8</a:t>
            </a:fld>
            <a:endParaRPr lang="en-US"/>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4" t="7882" r="1722" b="31735"/>
          <a:stretch/>
        </p:blipFill>
        <p:spPr bwMode="auto">
          <a:xfrm>
            <a:off x="634428" y="764704"/>
            <a:ext cx="8394682" cy="3304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boks 4"/>
          <p:cNvSpPr txBox="1"/>
          <p:nvPr/>
        </p:nvSpPr>
        <p:spPr>
          <a:xfrm>
            <a:off x="755576" y="6454893"/>
            <a:ext cx="3744416" cy="253916"/>
          </a:xfrm>
          <a:prstGeom prst="rect">
            <a:avLst/>
          </a:prstGeom>
          <a:noFill/>
        </p:spPr>
        <p:txBody>
          <a:bodyPr wrap="square" rtlCol="0">
            <a:spAutoFit/>
          </a:bodyPr>
          <a:lstStyle/>
          <a:p>
            <a:r>
              <a:rPr lang="da-DK" sz="1050" dirty="0" smtClean="0"/>
              <a:t>Source: Industriens Branchearbejdsmiljøråd</a:t>
            </a:r>
            <a:endParaRPr lang="da-DK" sz="1050" dirty="0"/>
          </a:p>
        </p:txBody>
      </p:sp>
      <p:sp>
        <p:nvSpPr>
          <p:cNvPr id="3" name="Rektangel 2"/>
          <p:cNvSpPr/>
          <p:nvPr/>
        </p:nvSpPr>
        <p:spPr>
          <a:xfrm>
            <a:off x="971600" y="4365104"/>
            <a:ext cx="7848872" cy="1815882"/>
          </a:xfrm>
          <a:prstGeom prst="rect">
            <a:avLst/>
          </a:prstGeom>
        </p:spPr>
        <p:txBody>
          <a:bodyPr wrap="square">
            <a:spAutoFit/>
          </a:bodyPr>
          <a:lstStyle/>
          <a:p>
            <a:pPr>
              <a:buClr>
                <a:srgbClr val="0070C0"/>
              </a:buClr>
            </a:pPr>
            <a:r>
              <a:rPr lang="en-GB" sz="2800" dirty="0" smtClean="0">
                <a:solidFill>
                  <a:srgbClr val="0070C0"/>
                </a:solidFill>
              </a:rPr>
              <a:t>NIOSH </a:t>
            </a:r>
            <a:r>
              <a:rPr lang="en-GB" sz="2800" dirty="0">
                <a:solidFill>
                  <a:srgbClr val="0070C0"/>
                </a:solidFill>
              </a:rPr>
              <a:t>recommendations</a:t>
            </a:r>
            <a:r>
              <a:rPr lang="en-GB" sz="2800" dirty="0" smtClean="0">
                <a:solidFill>
                  <a:srgbClr val="0070C0"/>
                </a:solidFill>
              </a:rPr>
              <a:t>: </a:t>
            </a:r>
            <a:r>
              <a:rPr lang="en-GB" sz="2800" dirty="0"/>
              <a:t>Max. pressure on the spinal discs in the lower back </a:t>
            </a:r>
            <a:r>
              <a:rPr lang="en-GB" sz="2800" b="1" dirty="0" smtClean="0"/>
              <a:t>3.400 N (340 kg)</a:t>
            </a:r>
            <a:endParaRPr lang="en-GB" sz="2800" b="1" dirty="0"/>
          </a:p>
          <a:p>
            <a:pPr>
              <a:buClr>
                <a:srgbClr val="0070C0"/>
              </a:buClr>
            </a:pPr>
            <a:r>
              <a:rPr lang="en-GB" sz="2800" dirty="0"/>
              <a:t>If the pressure is higher than 6700 to 10,000 N (670-1000 kg) </a:t>
            </a:r>
            <a:r>
              <a:rPr lang="en-GB" sz="2800" dirty="0" smtClean="0"/>
              <a:t>the </a:t>
            </a:r>
            <a:r>
              <a:rPr lang="en-GB" sz="2800" dirty="0" err="1" smtClean="0"/>
              <a:t>dicus</a:t>
            </a:r>
            <a:r>
              <a:rPr lang="en-GB" sz="2800" dirty="0" smtClean="0"/>
              <a:t> begins to </a:t>
            </a:r>
            <a:r>
              <a:rPr lang="en-GB" sz="2800" dirty="0"/>
              <a:t>degenerate</a:t>
            </a:r>
            <a:endParaRPr lang="en-US" sz="2800" dirty="0"/>
          </a:p>
        </p:txBody>
      </p:sp>
    </p:spTree>
    <p:extLst>
      <p:ext uri="{BB962C8B-B14F-4D97-AF65-F5344CB8AC3E}">
        <p14:creationId xmlns:p14="http://schemas.microsoft.com/office/powerpoint/2010/main" val="419405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Krop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85" y="1642603"/>
            <a:ext cx="3911771" cy="409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5543550" y="6021388"/>
            <a:ext cx="33480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da-DK" sz="1000" dirty="0" smtClean="0">
                <a:latin typeface="+mj-lt"/>
              </a:rPr>
              <a:t>Source: T</a:t>
            </a:r>
            <a:r>
              <a:rPr lang="en-US" sz="1000" dirty="0" smtClean="0">
                <a:latin typeface="+mj-lt"/>
              </a:rPr>
              <a:t>he Danish Working Environment Authority </a:t>
            </a:r>
            <a:endParaRPr lang="da-DK" sz="1000" dirty="0" smtClean="0">
              <a:latin typeface="+mj-lt"/>
            </a:endParaRPr>
          </a:p>
        </p:txBody>
      </p:sp>
      <p:sp>
        <p:nvSpPr>
          <p:cNvPr id="2" name="Tekstboks 1"/>
          <p:cNvSpPr txBox="1"/>
          <p:nvPr/>
        </p:nvSpPr>
        <p:spPr>
          <a:xfrm>
            <a:off x="971600" y="683404"/>
            <a:ext cx="2376264" cy="369332"/>
          </a:xfrm>
          <a:prstGeom prst="rect">
            <a:avLst/>
          </a:prstGeom>
          <a:noFill/>
        </p:spPr>
        <p:txBody>
          <a:bodyPr wrap="square" rtlCol="0">
            <a:spAutoFit/>
          </a:bodyPr>
          <a:lstStyle/>
          <a:p>
            <a:r>
              <a:rPr lang="da-DK" b="1" dirty="0" smtClean="0">
                <a:solidFill>
                  <a:srgbClr val="0070C0"/>
                </a:solidFill>
              </a:rPr>
              <a:t>Mr. </a:t>
            </a:r>
            <a:r>
              <a:rPr lang="da-DK" b="1" dirty="0" err="1" smtClean="0">
                <a:solidFill>
                  <a:srgbClr val="0070C0"/>
                </a:solidFill>
              </a:rPr>
              <a:t>Schmit</a:t>
            </a:r>
            <a:r>
              <a:rPr lang="da-DK" b="1" dirty="0" smtClean="0">
                <a:solidFill>
                  <a:srgbClr val="0070C0"/>
                </a:solidFill>
              </a:rPr>
              <a:t> – 80 kg</a:t>
            </a:r>
            <a:endParaRPr lang="en-US" b="1" dirty="0">
              <a:solidFill>
                <a:srgbClr val="0070C0"/>
              </a:solidFill>
            </a:endParaRPr>
          </a:p>
        </p:txBody>
      </p:sp>
      <p:sp>
        <p:nvSpPr>
          <p:cNvPr id="3" name="Tekstboks 2"/>
          <p:cNvSpPr txBox="1"/>
          <p:nvPr/>
        </p:nvSpPr>
        <p:spPr>
          <a:xfrm>
            <a:off x="3347864" y="2154342"/>
            <a:ext cx="792088" cy="338554"/>
          </a:xfrm>
          <a:prstGeom prst="rect">
            <a:avLst/>
          </a:prstGeom>
          <a:noFill/>
        </p:spPr>
        <p:txBody>
          <a:bodyPr wrap="square" rtlCol="0">
            <a:spAutoFit/>
          </a:bodyPr>
          <a:lstStyle/>
          <a:p>
            <a:r>
              <a:rPr lang="da-DK" sz="1600" b="1" dirty="0" smtClean="0">
                <a:solidFill>
                  <a:srgbClr val="0070C0"/>
                </a:solidFill>
              </a:rPr>
              <a:t>6 kg</a:t>
            </a:r>
            <a:endParaRPr lang="en-US" sz="1600" b="1" dirty="0">
              <a:solidFill>
                <a:srgbClr val="0070C0"/>
              </a:solidFill>
            </a:endParaRPr>
          </a:p>
        </p:txBody>
      </p:sp>
      <p:sp>
        <p:nvSpPr>
          <p:cNvPr id="7" name="Tekstboks 6"/>
          <p:cNvSpPr txBox="1"/>
          <p:nvPr/>
        </p:nvSpPr>
        <p:spPr>
          <a:xfrm>
            <a:off x="3347864" y="3018438"/>
            <a:ext cx="792088" cy="338554"/>
          </a:xfrm>
          <a:prstGeom prst="rect">
            <a:avLst/>
          </a:prstGeom>
          <a:noFill/>
        </p:spPr>
        <p:txBody>
          <a:bodyPr wrap="square" rtlCol="0">
            <a:spAutoFit/>
          </a:bodyPr>
          <a:lstStyle/>
          <a:p>
            <a:r>
              <a:rPr lang="da-DK" sz="1600" b="1" dirty="0" smtClean="0">
                <a:solidFill>
                  <a:srgbClr val="0070C0"/>
                </a:solidFill>
              </a:rPr>
              <a:t>40</a:t>
            </a:r>
            <a:r>
              <a:rPr lang="da-DK" sz="1600" b="1" dirty="0" smtClean="0"/>
              <a:t> </a:t>
            </a:r>
            <a:r>
              <a:rPr lang="da-DK" sz="1600" b="1" dirty="0" smtClean="0">
                <a:solidFill>
                  <a:srgbClr val="0070C0"/>
                </a:solidFill>
              </a:rPr>
              <a:t>kg</a:t>
            </a:r>
            <a:endParaRPr lang="en-US" sz="1600" b="1" dirty="0">
              <a:solidFill>
                <a:srgbClr val="0070C0"/>
              </a:solidFill>
            </a:endParaRPr>
          </a:p>
        </p:txBody>
      </p:sp>
      <p:sp>
        <p:nvSpPr>
          <p:cNvPr id="8" name="Tekstboks 7"/>
          <p:cNvSpPr txBox="1"/>
          <p:nvPr/>
        </p:nvSpPr>
        <p:spPr>
          <a:xfrm>
            <a:off x="3347864" y="3882534"/>
            <a:ext cx="792088" cy="338554"/>
          </a:xfrm>
          <a:prstGeom prst="rect">
            <a:avLst/>
          </a:prstGeom>
          <a:noFill/>
        </p:spPr>
        <p:txBody>
          <a:bodyPr wrap="square" rtlCol="0">
            <a:spAutoFit/>
          </a:bodyPr>
          <a:lstStyle/>
          <a:p>
            <a:r>
              <a:rPr lang="da-DK" sz="1600" b="1" dirty="0">
                <a:solidFill>
                  <a:srgbClr val="0070C0"/>
                </a:solidFill>
              </a:rPr>
              <a:t>4</a:t>
            </a:r>
            <a:r>
              <a:rPr lang="da-DK" sz="1600" b="1" dirty="0" smtClean="0">
                <a:solidFill>
                  <a:srgbClr val="0070C0"/>
                </a:solidFill>
              </a:rPr>
              <a:t> kg</a:t>
            </a:r>
            <a:endParaRPr lang="en-US" sz="1600" b="1" dirty="0">
              <a:solidFill>
                <a:srgbClr val="0070C0"/>
              </a:solidFill>
            </a:endParaRPr>
          </a:p>
        </p:txBody>
      </p:sp>
      <p:sp>
        <p:nvSpPr>
          <p:cNvPr id="9" name="Tekstboks 8"/>
          <p:cNvSpPr txBox="1"/>
          <p:nvPr/>
        </p:nvSpPr>
        <p:spPr>
          <a:xfrm>
            <a:off x="3275856" y="4674622"/>
            <a:ext cx="792088" cy="338554"/>
          </a:xfrm>
          <a:prstGeom prst="rect">
            <a:avLst/>
          </a:prstGeom>
          <a:noFill/>
        </p:spPr>
        <p:txBody>
          <a:bodyPr wrap="square" rtlCol="0">
            <a:spAutoFit/>
          </a:bodyPr>
          <a:lstStyle/>
          <a:p>
            <a:r>
              <a:rPr lang="da-DK" sz="1600" b="1" dirty="0" smtClean="0">
                <a:solidFill>
                  <a:srgbClr val="0070C0"/>
                </a:solidFill>
              </a:rPr>
              <a:t>13 kg</a:t>
            </a:r>
            <a:endParaRPr lang="en-US" sz="1600" b="1" dirty="0">
              <a:solidFill>
                <a:srgbClr val="0070C0"/>
              </a:solidFill>
            </a:endParaRP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889" t="7881" r="502" b="29562"/>
          <a:stretch/>
        </p:blipFill>
        <p:spPr bwMode="auto">
          <a:xfrm>
            <a:off x="4530455" y="3429000"/>
            <a:ext cx="4001985"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2" t="11518" r="51126" b="28099"/>
          <a:stretch/>
        </p:blipFill>
        <p:spPr bwMode="auto">
          <a:xfrm>
            <a:off x="5053061" y="260648"/>
            <a:ext cx="4055443" cy="3304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boks 3"/>
          <p:cNvSpPr txBox="1"/>
          <p:nvPr/>
        </p:nvSpPr>
        <p:spPr>
          <a:xfrm>
            <a:off x="2915816" y="1844824"/>
            <a:ext cx="1963999" cy="369332"/>
          </a:xfrm>
          <a:prstGeom prst="rect">
            <a:avLst/>
          </a:prstGeom>
          <a:solidFill>
            <a:schemeClr val="bg1"/>
          </a:solidFill>
        </p:spPr>
        <p:txBody>
          <a:bodyPr wrap="none" rtlCol="0">
            <a:spAutoFit/>
          </a:bodyPr>
          <a:lstStyle/>
          <a:p>
            <a:r>
              <a:rPr lang="da-DK" dirty="0" smtClean="0"/>
              <a:t>Head and </a:t>
            </a:r>
            <a:r>
              <a:rPr lang="da-DK" dirty="0" err="1" smtClean="0"/>
              <a:t>neck</a:t>
            </a:r>
            <a:r>
              <a:rPr lang="da-DK" dirty="0" smtClean="0"/>
              <a:t> 8 %</a:t>
            </a:r>
            <a:endParaRPr lang="en-GB" dirty="0"/>
          </a:p>
        </p:txBody>
      </p:sp>
      <p:sp>
        <p:nvSpPr>
          <p:cNvPr id="12" name="Tekstboks 11"/>
          <p:cNvSpPr txBox="1"/>
          <p:nvPr/>
        </p:nvSpPr>
        <p:spPr>
          <a:xfrm>
            <a:off x="2915816" y="2627620"/>
            <a:ext cx="1948803" cy="369332"/>
          </a:xfrm>
          <a:prstGeom prst="rect">
            <a:avLst/>
          </a:prstGeom>
          <a:solidFill>
            <a:schemeClr val="bg1"/>
          </a:solidFill>
        </p:spPr>
        <p:txBody>
          <a:bodyPr wrap="none" rtlCol="0">
            <a:spAutoFit/>
          </a:bodyPr>
          <a:lstStyle/>
          <a:p>
            <a:r>
              <a:rPr lang="da-DK" dirty="0" smtClean="0"/>
              <a:t>Body /</a:t>
            </a:r>
            <a:r>
              <a:rPr lang="da-DK" dirty="0" err="1" smtClean="0"/>
              <a:t>Thorso</a:t>
            </a:r>
            <a:r>
              <a:rPr lang="da-DK" dirty="0" smtClean="0"/>
              <a:t> 50 %</a:t>
            </a:r>
            <a:endParaRPr lang="en-GB" dirty="0"/>
          </a:p>
        </p:txBody>
      </p:sp>
      <p:sp>
        <p:nvSpPr>
          <p:cNvPr id="13" name="Tekstboks 12"/>
          <p:cNvSpPr txBox="1"/>
          <p:nvPr/>
        </p:nvSpPr>
        <p:spPr>
          <a:xfrm>
            <a:off x="2915816" y="3419708"/>
            <a:ext cx="1390124" cy="369332"/>
          </a:xfrm>
          <a:prstGeom prst="rect">
            <a:avLst/>
          </a:prstGeom>
          <a:solidFill>
            <a:schemeClr val="bg1"/>
          </a:solidFill>
        </p:spPr>
        <p:txBody>
          <a:bodyPr wrap="none" rtlCol="0">
            <a:spAutoFit/>
          </a:bodyPr>
          <a:lstStyle/>
          <a:p>
            <a:r>
              <a:rPr lang="da-DK" dirty="0" smtClean="0"/>
              <a:t>One arm 5 %</a:t>
            </a:r>
            <a:endParaRPr lang="en-GB" dirty="0"/>
          </a:p>
        </p:txBody>
      </p:sp>
      <p:sp>
        <p:nvSpPr>
          <p:cNvPr id="14" name="Tekstboks 13"/>
          <p:cNvSpPr txBox="1"/>
          <p:nvPr/>
        </p:nvSpPr>
        <p:spPr>
          <a:xfrm>
            <a:off x="2915816" y="4283804"/>
            <a:ext cx="1409360" cy="369332"/>
          </a:xfrm>
          <a:prstGeom prst="rect">
            <a:avLst/>
          </a:prstGeom>
          <a:solidFill>
            <a:schemeClr val="bg1"/>
          </a:solidFill>
        </p:spPr>
        <p:txBody>
          <a:bodyPr wrap="none" rtlCol="0">
            <a:spAutoFit/>
          </a:bodyPr>
          <a:lstStyle/>
          <a:p>
            <a:r>
              <a:rPr lang="da-DK" dirty="0" smtClean="0"/>
              <a:t>One leg 16 %</a:t>
            </a:r>
            <a:endParaRPr lang="en-GB" dirty="0"/>
          </a:p>
        </p:txBody>
      </p:sp>
    </p:spTree>
    <p:custDataLst>
      <p:tags r:id="rId1"/>
    </p:custDataLst>
    <p:extLst>
      <p:ext uri="{BB962C8B-B14F-4D97-AF65-F5344CB8AC3E}">
        <p14:creationId xmlns:p14="http://schemas.microsoft.com/office/powerpoint/2010/main" val="235097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ontortema">
  <a:themeElements>
    <a:clrScheme name="Brugerdefineret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Kontortema">
  <a:themeElements>
    <a:clrScheme name="Brugerdefineret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499</Words>
  <Application>Microsoft Office PowerPoint</Application>
  <PresentationFormat>Skærmshow (4:3)</PresentationFormat>
  <Paragraphs>167</Paragraphs>
  <Slides>21</Slides>
  <Notes>10</Notes>
  <HiddenSlides>0</HiddenSlides>
  <MMClips>2</MMClips>
  <ScaleCrop>false</ScaleCrop>
  <HeadingPairs>
    <vt:vector size="4" baseType="variant">
      <vt:variant>
        <vt:lpstr>Tema</vt:lpstr>
      </vt:variant>
      <vt:variant>
        <vt:i4>4</vt:i4>
      </vt:variant>
      <vt:variant>
        <vt:lpstr>Diastitler</vt:lpstr>
      </vt:variant>
      <vt:variant>
        <vt:i4>21</vt:i4>
      </vt:variant>
    </vt:vector>
  </HeadingPairs>
  <TitlesOfParts>
    <vt:vector size="25" baseType="lpstr">
      <vt:lpstr>Kontortema</vt:lpstr>
      <vt:lpstr>2_Kontortema</vt:lpstr>
      <vt:lpstr>1_Kontortema</vt:lpstr>
      <vt:lpstr>3_Kontortema</vt:lpstr>
      <vt:lpstr>PowerPoint-præsentation</vt:lpstr>
      <vt:lpstr>PowerPoint-præsentation</vt:lpstr>
      <vt:lpstr> </vt:lpstr>
      <vt:lpstr>|Time to care|</vt:lpstr>
      <vt:lpstr>PowerPoint-præsentation</vt:lpstr>
      <vt:lpstr>PowerPoint-præsentation</vt:lpstr>
      <vt:lpstr>PowerPoint-præsentation</vt:lpstr>
      <vt:lpstr>Biodynamics</vt:lpstr>
      <vt:lpstr>PowerPoint-præsentation</vt:lpstr>
      <vt:lpstr>Repositioning in bed   </vt:lpstr>
      <vt:lpstr>Legs back in bed </vt:lpstr>
      <vt:lpstr>PowerPoint-præsentation</vt:lpstr>
      <vt:lpstr>PowerPoint-præsentation</vt:lpstr>
      <vt:lpstr>Task</vt:lpstr>
      <vt:lpstr>Results</vt:lpstr>
      <vt:lpstr>Patient perspective</vt:lpstr>
      <vt:lpstr>Potential Complications of Immobility</vt:lpstr>
      <vt:lpstr>Shear Force - Decubitus</vt:lpstr>
      <vt:lpstr>PowerPoint-præsentation</vt:lpstr>
      <vt:lpstr>PowerPoint-præsentation</vt:lpstr>
      <vt:lpstr>PowerPoint-præsentation</vt:lpstr>
    </vt:vector>
  </TitlesOfParts>
  <Company>Guldmann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Windows User</dc:creator>
  <cp:lastModifiedBy>anh</cp:lastModifiedBy>
  <cp:revision>319</cp:revision>
  <dcterms:created xsi:type="dcterms:W3CDTF">2011-11-25T07:56:50Z</dcterms:created>
  <dcterms:modified xsi:type="dcterms:W3CDTF">2016-04-28T08:33:55Z</dcterms:modified>
</cp:coreProperties>
</file>