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5"/>
  </p:notesMasterIdLst>
  <p:handoutMasterIdLst>
    <p:handoutMasterId r:id="rId26"/>
  </p:handoutMasterIdLst>
  <p:sldIdLst>
    <p:sldId id="256" r:id="rId2"/>
    <p:sldId id="265" r:id="rId3"/>
    <p:sldId id="294" r:id="rId4"/>
    <p:sldId id="292" r:id="rId5"/>
    <p:sldId id="293" r:id="rId6"/>
    <p:sldId id="301" r:id="rId7"/>
    <p:sldId id="298" r:id="rId8"/>
    <p:sldId id="261" r:id="rId9"/>
    <p:sldId id="281" r:id="rId10"/>
    <p:sldId id="259" r:id="rId11"/>
    <p:sldId id="262" r:id="rId12"/>
    <p:sldId id="275" r:id="rId13"/>
    <p:sldId id="295" r:id="rId14"/>
    <p:sldId id="288" r:id="rId15"/>
    <p:sldId id="285" r:id="rId16"/>
    <p:sldId id="276" r:id="rId17"/>
    <p:sldId id="282" r:id="rId18"/>
    <p:sldId id="300" r:id="rId19"/>
    <p:sldId id="299" r:id="rId20"/>
    <p:sldId id="283" r:id="rId21"/>
    <p:sldId id="284" r:id="rId22"/>
    <p:sldId id="296" r:id="rId23"/>
    <p:sldId id="279"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37" autoAdjust="0"/>
  </p:normalViewPr>
  <p:slideViewPr>
    <p:cSldViewPr>
      <p:cViewPr>
        <p:scale>
          <a:sx n="107" d="100"/>
          <a:sy n="107" d="100"/>
        </p:scale>
        <p:origin x="132" y="16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235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CB15499-D2F4-4498-8D30-1F129EDA011E}" type="datetimeFigureOut">
              <a:rPr lang="en-GB" smtClean="0"/>
              <a:t>29/04/2016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C4836DD-5E6B-4722-9A5B-0AA6F3586D2D}" type="slidenum">
              <a:rPr lang="en-GB" smtClean="0"/>
              <a:t>‹#›</a:t>
            </a:fld>
            <a:endParaRPr lang="en-GB"/>
          </a:p>
        </p:txBody>
      </p:sp>
    </p:spTree>
    <p:extLst>
      <p:ext uri="{BB962C8B-B14F-4D97-AF65-F5344CB8AC3E}">
        <p14:creationId xmlns:p14="http://schemas.microsoft.com/office/powerpoint/2010/main" val="58345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1D68D82-E902-4D8E-8983-5080B69CD027}" type="datetimeFigureOut">
              <a:rPr lang="en-GB" smtClean="0"/>
              <a:t>29/04/2016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41DBC29-8C90-46BE-AE68-DBFE1CE4DB19}" type="slidenum">
              <a:rPr lang="en-GB" smtClean="0"/>
              <a:t>‹#›</a:t>
            </a:fld>
            <a:endParaRPr lang="en-GB"/>
          </a:p>
        </p:txBody>
      </p:sp>
    </p:spTree>
    <p:extLst>
      <p:ext uri="{BB962C8B-B14F-4D97-AF65-F5344CB8AC3E}">
        <p14:creationId xmlns:p14="http://schemas.microsoft.com/office/powerpoint/2010/main" val="750426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1DBC29-8C90-46BE-AE68-DBFE1CE4DB19}" type="slidenum">
              <a:rPr lang="en-GB" smtClean="0"/>
              <a:t>1</a:t>
            </a:fld>
            <a:endParaRPr lang="en-GB"/>
          </a:p>
        </p:txBody>
      </p:sp>
    </p:spTree>
    <p:extLst>
      <p:ext uri="{BB962C8B-B14F-4D97-AF65-F5344CB8AC3E}">
        <p14:creationId xmlns:p14="http://schemas.microsoft.com/office/powerpoint/2010/main" val="4181850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1DBC29-8C90-46BE-AE68-DBFE1CE4DB19}" type="slidenum">
              <a:rPr lang="en-GB" smtClean="0"/>
              <a:t>11</a:t>
            </a:fld>
            <a:endParaRPr lang="en-GB"/>
          </a:p>
        </p:txBody>
      </p:sp>
    </p:spTree>
    <p:extLst>
      <p:ext uri="{BB962C8B-B14F-4D97-AF65-F5344CB8AC3E}">
        <p14:creationId xmlns:p14="http://schemas.microsoft.com/office/powerpoint/2010/main" val="3850025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DA92F5-D96E-4B12-B6F8-60D2D66949BF}" type="slidenum">
              <a:rPr lang="en-GB" smtClean="0"/>
              <a:t>12</a:t>
            </a:fld>
            <a:endParaRPr lang="en-GB"/>
          </a:p>
        </p:txBody>
      </p:sp>
    </p:spTree>
    <p:extLst>
      <p:ext uri="{BB962C8B-B14F-4D97-AF65-F5344CB8AC3E}">
        <p14:creationId xmlns:p14="http://schemas.microsoft.com/office/powerpoint/2010/main" val="1428621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1DBC29-8C90-46BE-AE68-DBFE1CE4DB19}" type="slidenum">
              <a:rPr lang="en-GB" smtClean="0"/>
              <a:t>13</a:t>
            </a:fld>
            <a:endParaRPr lang="en-GB"/>
          </a:p>
        </p:txBody>
      </p:sp>
    </p:spTree>
    <p:extLst>
      <p:ext uri="{BB962C8B-B14F-4D97-AF65-F5344CB8AC3E}">
        <p14:creationId xmlns:p14="http://schemas.microsoft.com/office/powerpoint/2010/main" val="759529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Team addressed the challenge of translating an issue of concern to people with osteoporosis through to a feasible research question/s.</a:t>
            </a:r>
          </a:p>
          <a:p>
            <a:r>
              <a:rPr lang="en-US" altLang="en-US" smtClean="0">
                <a:ea typeface="ＭＳ Ｐゴシック" pitchFamily="34" charset="-128"/>
              </a:rPr>
              <a:t>NOS patients’ representatives presenting at recent launch of SIGN Guidelines two weeks ago highlighted specific concerns, one being fear of  sustaining accidental injuries during moving and handling in acute care.</a:t>
            </a:r>
          </a:p>
          <a:p>
            <a:endParaRPr lang="en-US" altLang="en-US" smtClean="0">
              <a:ea typeface="ＭＳ Ｐゴシック" pitchFamily="34" charset="-128"/>
            </a:endParaRPr>
          </a:p>
          <a:p>
            <a:r>
              <a:rPr lang="en-US" altLang="en-US" smtClean="0">
                <a:ea typeface="ＭＳ Ｐゴシック" pitchFamily="34" charset="-128"/>
              </a:rPr>
              <a:t>2012 Annual Osteoporosis and Bone Health Conference Manchester, ‘Osteoporosis Suit’?</a:t>
            </a:r>
          </a:p>
          <a:p>
            <a:endParaRPr lang="en-GB" altLang="en-US" smtClean="0">
              <a:ea typeface="ＭＳ Ｐゴシック"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F77450F-78FC-491E-8CCA-BDC589B78575}" type="slidenum">
              <a:rPr lang="en-GB" altLang="en-US" smtClean="0">
                <a:latin typeface="Calibri" pitchFamily="34" charset="0"/>
                <a:cs typeface="Arial" charset="0"/>
              </a:rPr>
              <a:pPr eaLnBrk="1" hangingPunct="1"/>
              <a:t>14</a:t>
            </a:fld>
            <a:endParaRPr lang="en-GB" altLang="en-US" smtClean="0">
              <a:latin typeface="Calibri" pitchFamily="34"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1DBC29-8C90-46BE-AE68-DBFE1CE4DB19}" type="slidenum">
              <a:rPr lang="en-GB" smtClean="0"/>
              <a:t>15</a:t>
            </a:fld>
            <a:endParaRPr lang="en-GB"/>
          </a:p>
        </p:txBody>
      </p:sp>
    </p:spTree>
    <p:extLst>
      <p:ext uri="{BB962C8B-B14F-4D97-AF65-F5344CB8AC3E}">
        <p14:creationId xmlns:p14="http://schemas.microsoft.com/office/powerpoint/2010/main" val="3470248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1DBC29-8C90-46BE-AE68-DBFE1CE4DB19}" type="slidenum">
              <a:rPr lang="en-GB" smtClean="0"/>
              <a:t>16</a:t>
            </a:fld>
            <a:endParaRPr lang="en-GB"/>
          </a:p>
        </p:txBody>
      </p:sp>
    </p:spTree>
    <p:extLst>
      <p:ext uri="{BB962C8B-B14F-4D97-AF65-F5344CB8AC3E}">
        <p14:creationId xmlns:p14="http://schemas.microsoft.com/office/powerpoint/2010/main" val="122082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1DBC29-8C90-46BE-AE68-DBFE1CE4DB19}" type="slidenum">
              <a:rPr lang="en-GB" smtClean="0"/>
              <a:t>17</a:t>
            </a:fld>
            <a:endParaRPr lang="en-GB"/>
          </a:p>
        </p:txBody>
      </p:sp>
    </p:spTree>
    <p:extLst>
      <p:ext uri="{BB962C8B-B14F-4D97-AF65-F5344CB8AC3E}">
        <p14:creationId xmlns:p14="http://schemas.microsoft.com/office/powerpoint/2010/main" val="959756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LOP Education Videos</a:t>
            </a:r>
            <a:r>
              <a:rPr lang="en-GB" baseline="0" dirty="0" smtClean="0"/>
              <a:t> Playing in Background (upload to You Tube in advance of session). Go to live link in session.</a:t>
            </a:r>
            <a:endParaRPr lang="en-GB" dirty="0"/>
          </a:p>
        </p:txBody>
      </p:sp>
      <p:sp>
        <p:nvSpPr>
          <p:cNvPr id="4" name="Slide Number Placeholder 3"/>
          <p:cNvSpPr>
            <a:spLocks noGrp="1"/>
          </p:cNvSpPr>
          <p:nvPr>
            <p:ph type="sldNum" sz="quarter" idx="10"/>
          </p:nvPr>
        </p:nvSpPr>
        <p:spPr/>
        <p:txBody>
          <a:bodyPr/>
          <a:lstStyle/>
          <a:p>
            <a:fld id="{341DBC29-8C90-46BE-AE68-DBFE1CE4DB19}" type="slidenum">
              <a:rPr lang="en-GB" smtClean="0"/>
              <a:t>18</a:t>
            </a:fld>
            <a:endParaRPr lang="en-GB"/>
          </a:p>
        </p:txBody>
      </p:sp>
    </p:spTree>
    <p:extLst>
      <p:ext uri="{BB962C8B-B14F-4D97-AF65-F5344CB8AC3E}">
        <p14:creationId xmlns:p14="http://schemas.microsoft.com/office/powerpoint/2010/main" val="959756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1DBC29-8C90-46BE-AE68-DBFE1CE4DB19}" type="slidenum">
              <a:rPr lang="en-GB" smtClean="0"/>
              <a:t>19</a:t>
            </a:fld>
            <a:endParaRPr lang="en-GB"/>
          </a:p>
        </p:txBody>
      </p:sp>
    </p:spTree>
    <p:extLst>
      <p:ext uri="{BB962C8B-B14F-4D97-AF65-F5344CB8AC3E}">
        <p14:creationId xmlns:p14="http://schemas.microsoft.com/office/powerpoint/2010/main" val="2691844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1DBC29-8C90-46BE-AE68-DBFE1CE4DB19}" type="slidenum">
              <a:rPr lang="en-GB" smtClean="0"/>
              <a:t>20</a:t>
            </a:fld>
            <a:endParaRPr lang="en-GB"/>
          </a:p>
        </p:txBody>
      </p:sp>
    </p:spTree>
    <p:extLst>
      <p:ext uri="{BB962C8B-B14F-4D97-AF65-F5344CB8AC3E}">
        <p14:creationId xmlns:p14="http://schemas.microsoft.com/office/powerpoint/2010/main" val="156531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1DBC29-8C90-46BE-AE68-DBFE1CE4DB19}" type="slidenum">
              <a:rPr lang="en-GB" smtClean="0"/>
              <a:t>2</a:t>
            </a:fld>
            <a:endParaRPr lang="en-GB"/>
          </a:p>
        </p:txBody>
      </p:sp>
    </p:spTree>
    <p:extLst>
      <p:ext uri="{BB962C8B-B14F-4D97-AF65-F5344CB8AC3E}">
        <p14:creationId xmlns:p14="http://schemas.microsoft.com/office/powerpoint/2010/main" val="1196313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1DBC29-8C90-46BE-AE68-DBFE1CE4DB19}" type="slidenum">
              <a:rPr lang="en-GB" smtClean="0"/>
              <a:t>21</a:t>
            </a:fld>
            <a:endParaRPr lang="en-GB"/>
          </a:p>
        </p:txBody>
      </p:sp>
    </p:spTree>
    <p:extLst>
      <p:ext uri="{BB962C8B-B14F-4D97-AF65-F5344CB8AC3E}">
        <p14:creationId xmlns:p14="http://schemas.microsoft.com/office/powerpoint/2010/main" val="944489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1DBC29-8C90-46BE-AE68-DBFE1CE4DB19}" type="slidenum">
              <a:rPr lang="en-GB" smtClean="0"/>
              <a:t>22</a:t>
            </a:fld>
            <a:endParaRPr lang="en-GB"/>
          </a:p>
        </p:txBody>
      </p:sp>
    </p:spTree>
    <p:extLst>
      <p:ext uri="{BB962C8B-B14F-4D97-AF65-F5344CB8AC3E}">
        <p14:creationId xmlns:p14="http://schemas.microsoft.com/office/powerpoint/2010/main" val="3859660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1DBC29-8C90-46BE-AE68-DBFE1CE4DB19}" type="slidenum">
              <a:rPr lang="en-GB" smtClean="0"/>
              <a:t>23</a:t>
            </a:fld>
            <a:endParaRPr lang="en-GB"/>
          </a:p>
        </p:txBody>
      </p:sp>
    </p:spTree>
    <p:extLst>
      <p:ext uri="{BB962C8B-B14F-4D97-AF65-F5344CB8AC3E}">
        <p14:creationId xmlns:p14="http://schemas.microsoft.com/office/powerpoint/2010/main" val="405162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1DBC29-8C90-46BE-AE68-DBFE1CE4DB19}" type="slidenum">
              <a:rPr lang="en-GB" smtClean="0"/>
              <a:t>3</a:t>
            </a:fld>
            <a:endParaRPr lang="en-GB"/>
          </a:p>
        </p:txBody>
      </p:sp>
    </p:spTree>
    <p:extLst>
      <p:ext uri="{BB962C8B-B14F-4D97-AF65-F5344CB8AC3E}">
        <p14:creationId xmlns:p14="http://schemas.microsoft.com/office/powerpoint/2010/main" val="1296045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1DBC29-8C90-46BE-AE68-DBFE1CE4DB19}" type="slidenum">
              <a:rPr lang="en-GB" smtClean="0"/>
              <a:t>4</a:t>
            </a:fld>
            <a:endParaRPr lang="en-GB"/>
          </a:p>
        </p:txBody>
      </p:sp>
    </p:spTree>
    <p:extLst>
      <p:ext uri="{BB962C8B-B14F-4D97-AF65-F5344CB8AC3E}">
        <p14:creationId xmlns:p14="http://schemas.microsoft.com/office/powerpoint/2010/main" val="2781751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1DBC29-8C90-46BE-AE68-DBFE1CE4DB19}" type="slidenum">
              <a:rPr lang="en-GB" smtClean="0"/>
              <a:t>5</a:t>
            </a:fld>
            <a:endParaRPr lang="en-GB"/>
          </a:p>
        </p:txBody>
      </p:sp>
    </p:spTree>
    <p:extLst>
      <p:ext uri="{BB962C8B-B14F-4D97-AF65-F5344CB8AC3E}">
        <p14:creationId xmlns:p14="http://schemas.microsoft.com/office/powerpoint/2010/main" val="84979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1DBC29-8C90-46BE-AE68-DBFE1CE4DB19}" type="slidenum">
              <a:rPr lang="en-GB" smtClean="0"/>
              <a:t>6</a:t>
            </a:fld>
            <a:endParaRPr lang="en-GB"/>
          </a:p>
        </p:txBody>
      </p:sp>
    </p:spTree>
    <p:extLst>
      <p:ext uri="{BB962C8B-B14F-4D97-AF65-F5344CB8AC3E}">
        <p14:creationId xmlns:p14="http://schemas.microsoft.com/office/powerpoint/2010/main" val="849790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1DBC29-8C90-46BE-AE68-DBFE1CE4DB19}" type="slidenum">
              <a:rPr lang="en-GB" smtClean="0"/>
              <a:t>8</a:t>
            </a:fld>
            <a:endParaRPr lang="en-GB"/>
          </a:p>
        </p:txBody>
      </p:sp>
    </p:spTree>
    <p:extLst>
      <p:ext uri="{BB962C8B-B14F-4D97-AF65-F5344CB8AC3E}">
        <p14:creationId xmlns:p14="http://schemas.microsoft.com/office/powerpoint/2010/main" val="4156803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1DBC29-8C90-46BE-AE68-DBFE1CE4DB19}" type="slidenum">
              <a:rPr lang="en-GB" smtClean="0"/>
              <a:t>9</a:t>
            </a:fld>
            <a:endParaRPr lang="en-GB"/>
          </a:p>
        </p:txBody>
      </p:sp>
    </p:spTree>
    <p:extLst>
      <p:ext uri="{BB962C8B-B14F-4D97-AF65-F5344CB8AC3E}">
        <p14:creationId xmlns:p14="http://schemas.microsoft.com/office/powerpoint/2010/main" val="104216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1DBC29-8C90-46BE-AE68-DBFE1CE4DB19}" type="slidenum">
              <a:rPr lang="en-GB" smtClean="0"/>
              <a:t>10</a:t>
            </a:fld>
            <a:endParaRPr lang="en-GB"/>
          </a:p>
        </p:txBody>
      </p:sp>
    </p:spTree>
    <p:extLst>
      <p:ext uri="{BB962C8B-B14F-4D97-AF65-F5344CB8AC3E}">
        <p14:creationId xmlns:p14="http://schemas.microsoft.com/office/powerpoint/2010/main" val="1218418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MAC Smith 29.04.20165</a:t>
            </a:r>
            <a:endParaRPr lang="en-US" dirty="0"/>
          </a:p>
        </p:txBody>
      </p:sp>
      <p:sp>
        <p:nvSpPr>
          <p:cNvPr id="6" name="Slide Number Placeholder 5"/>
          <p:cNvSpPr>
            <a:spLocks noGrp="1"/>
          </p:cNvSpPr>
          <p:nvPr>
            <p:ph type="sldNum" sz="quarter" idx="12"/>
          </p:nvPr>
        </p:nvSpPr>
        <p:spPr/>
        <p:txBody>
          <a:bodyPr/>
          <a:lstStyle/>
          <a:p>
            <a:fld id="{4F2E3E96-CA93-441D-A1FF-022B624B5E9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F4E6F4-B9D5-4EF8-A70C-698C66091A27}" type="datetime1">
              <a:rPr lang="en-US" smtClean="0"/>
              <a:t>4/29/2016</a:t>
            </a:fld>
            <a:endParaRPr lang="en-US"/>
          </a:p>
        </p:txBody>
      </p:sp>
      <p:sp>
        <p:nvSpPr>
          <p:cNvPr id="5" name="Footer Placeholder 4"/>
          <p:cNvSpPr>
            <a:spLocks noGrp="1"/>
          </p:cNvSpPr>
          <p:nvPr>
            <p:ph type="ftr" sz="quarter" idx="11"/>
          </p:nvPr>
        </p:nvSpPr>
        <p:spPr/>
        <p:txBody>
          <a:bodyPr/>
          <a:lstStyle/>
          <a:p>
            <a:r>
              <a:rPr lang="en-US" smtClean="0"/>
              <a:t>MAC Smith 11.11.15</a:t>
            </a:r>
            <a:endParaRPr lang="en-US"/>
          </a:p>
        </p:txBody>
      </p:sp>
      <p:sp>
        <p:nvSpPr>
          <p:cNvPr id="6" name="Slide Number Placeholder 5"/>
          <p:cNvSpPr>
            <a:spLocks noGrp="1"/>
          </p:cNvSpPr>
          <p:nvPr>
            <p:ph type="sldNum" sz="quarter" idx="12"/>
          </p:nvPr>
        </p:nvSpPr>
        <p:spPr/>
        <p:txBody>
          <a:bodyPr/>
          <a:lstStyle/>
          <a:p>
            <a:fld id="{4F2E3E96-CA93-441D-A1FF-022B624B5E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ew da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E9D98-43F1-4008-872B-5E5A292D282D}" type="datetime1">
              <a:rPr lang="en-US" smtClean="0"/>
              <a:t>4/29/2016</a:t>
            </a:fld>
            <a:endParaRPr lang="en-US"/>
          </a:p>
        </p:txBody>
      </p:sp>
      <p:sp>
        <p:nvSpPr>
          <p:cNvPr id="5" name="Footer Placeholder 4"/>
          <p:cNvSpPr>
            <a:spLocks noGrp="1"/>
          </p:cNvSpPr>
          <p:nvPr>
            <p:ph type="ftr" sz="quarter" idx="11"/>
          </p:nvPr>
        </p:nvSpPr>
        <p:spPr/>
        <p:txBody>
          <a:bodyPr/>
          <a:lstStyle/>
          <a:p>
            <a:r>
              <a:rPr lang="en-US" smtClean="0"/>
              <a:t>MAC Smith 11.11.15</a:t>
            </a:r>
            <a:endParaRPr lang="en-US"/>
          </a:p>
        </p:txBody>
      </p:sp>
      <p:sp>
        <p:nvSpPr>
          <p:cNvPr id="6" name="Slide Number Placeholder 5"/>
          <p:cNvSpPr>
            <a:spLocks noGrp="1"/>
          </p:cNvSpPr>
          <p:nvPr>
            <p:ph type="sldNum" sz="quarter" idx="12"/>
          </p:nvPr>
        </p:nvSpPr>
        <p:spPr/>
        <p:txBody>
          <a:bodyPr/>
          <a:lstStyle/>
          <a:p>
            <a:fld id="{4F2E3E96-CA93-441D-A1FF-022B624B5E9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45CF55-8DD8-415F-A423-9CA3AFA0BFB8}" type="datetime1">
              <a:rPr lang="en-US" smtClean="0"/>
              <a:t>4/29/2016</a:t>
            </a:fld>
            <a:endParaRPr lang="en-US"/>
          </a:p>
        </p:txBody>
      </p:sp>
      <p:sp>
        <p:nvSpPr>
          <p:cNvPr id="5" name="Footer Placeholder 4"/>
          <p:cNvSpPr>
            <a:spLocks noGrp="1"/>
          </p:cNvSpPr>
          <p:nvPr>
            <p:ph type="ftr" sz="quarter" idx="11"/>
          </p:nvPr>
        </p:nvSpPr>
        <p:spPr/>
        <p:txBody>
          <a:bodyPr/>
          <a:lstStyle/>
          <a:p>
            <a:r>
              <a:rPr lang="en-US" smtClean="0"/>
              <a:t>MAC Smith 11.11.15</a:t>
            </a:r>
            <a:endParaRPr lang="en-US"/>
          </a:p>
        </p:txBody>
      </p:sp>
      <p:sp>
        <p:nvSpPr>
          <p:cNvPr id="6" name="Slide Number Placeholder 5"/>
          <p:cNvSpPr>
            <a:spLocks noGrp="1"/>
          </p:cNvSpPr>
          <p:nvPr>
            <p:ph type="sldNum" sz="quarter" idx="12"/>
          </p:nvPr>
        </p:nvSpPr>
        <p:spPr/>
        <p:txBody>
          <a:bodyPr/>
          <a:lstStyle/>
          <a:p>
            <a:fld id="{4F2E3E96-CA93-441D-A1FF-022B624B5E9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488C9F-76C8-4D99-9211-0BEFF19B9E35}" type="datetime1">
              <a:rPr lang="en-US" smtClean="0"/>
              <a:t>4/29/2016</a:t>
            </a:fld>
            <a:endParaRPr lang="en-US"/>
          </a:p>
        </p:txBody>
      </p:sp>
      <p:sp>
        <p:nvSpPr>
          <p:cNvPr id="5" name="Footer Placeholder 4"/>
          <p:cNvSpPr>
            <a:spLocks noGrp="1"/>
          </p:cNvSpPr>
          <p:nvPr>
            <p:ph type="ftr" sz="quarter" idx="11"/>
          </p:nvPr>
        </p:nvSpPr>
        <p:spPr/>
        <p:txBody>
          <a:bodyPr/>
          <a:lstStyle/>
          <a:p>
            <a:r>
              <a:rPr lang="en-US" smtClean="0"/>
              <a:t>MAC Smith 11.11.15</a:t>
            </a:r>
            <a:endParaRPr lang="en-US"/>
          </a:p>
        </p:txBody>
      </p:sp>
      <p:sp>
        <p:nvSpPr>
          <p:cNvPr id="6" name="Slide Number Placeholder 5"/>
          <p:cNvSpPr>
            <a:spLocks noGrp="1"/>
          </p:cNvSpPr>
          <p:nvPr>
            <p:ph type="sldNum" sz="quarter" idx="12"/>
          </p:nvPr>
        </p:nvSpPr>
        <p:spPr/>
        <p:txBody>
          <a:bodyPr/>
          <a:lstStyle/>
          <a:p>
            <a:fld id="{4F2E3E96-CA93-441D-A1FF-022B624B5E9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E26FC9-D6F1-4586-8964-75C0526CAF41}" type="datetime1">
              <a:rPr lang="en-US" smtClean="0"/>
              <a:t>4/29/2016</a:t>
            </a:fld>
            <a:endParaRPr lang="en-US"/>
          </a:p>
        </p:txBody>
      </p:sp>
      <p:sp>
        <p:nvSpPr>
          <p:cNvPr id="6" name="Footer Placeholder 5"/>
          <p:cNvSpPr>
            <a:spLocks noGrp="1"/>
          </p:cNvSpPr>
          <p:nvPr>
            <p:ph type="ftr" sz="quarter" idx="11"/>
          </p:nvPr>
        </p:nvSpPr>
        <p:spPr/>
        <p:txBody>
          <a:bodyPr/>
          <a:lstStyle/>
          <a:p>
            <a:r>
              <a:rPr lang="en-US" smtClean="0"/>
              <a:t>MAC Smith 11.11.15</a:t>
            </a:r>
            <a:endParaRPr lang="en-US"/>
          </a:p>
        </p:txBody>
      </p:sp>
      <p:sp>
        <p:nvSpPr>
          <p:cNvPr id="7" name="Slide Number Placeholder 6"/>
          <p:cNvSpPr>
            <a:spLocks noGrp="1"/>
          </p:cNvSpPr>
          <p:nvPr>
            <p:ph type="sldNum" sz="quarter" idx="12"/>
          </p:nvPr>
        </p:nvSpPr>
        <p:spPr/>
        <p:txBody>
          <a:bodyPr/>
          <a:lstStyle/>
          <a:p>
            <a:fld id="{4F2E3E96-CA93-441D-A1FF-022B624B5E9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5DA6B9-4817-4855-9525-D35A8348A742}" type="datetime1">
              <a:rPr lang="en-US" smtClean="0"/>
              <a:t>4/29/2016</a:t>
            </a:fld>
            <a:endParaRPr lang="en-US"/>
          </a:p>
        </p:txBody>
      </p:sp>
      <p:sp>
        <p:nvSpPr>
          <p:cNvPr id="8" name="Footer Placeholder 7"/>
          <p:cNvSpPr>
            <a:spLocks noGrp="1"/>
          </p:cNvSpPr>
          <p:nvPr>
            <p:ph type="ftr" sz="quarter" idx="11"/>
          </p:nvPr>
        </p:nvSpPr>
        <p:spPr/>
        <p:txBody>
          <a:bodyPr/>
          <a:lstStyle/>
          <a:p>
            <a:r>
              <a:rPr lang="en-US" smtClean="0"/>
              <a:t>MAC Smith 11.11.15</a:t>
            </a:r>
            <a:endParaRPr lang="en-US"/>
          </a:p>
        </p:txBody>
      </p:sp>
      <p:sp>
        <p:nvSpPr>
          <p:cNvPr id="9" name="Slide Number Placeholder 8"/>
          <p:cNvSpPr>
            <a:spLocks noGrp="1"/>
          </p:cNvSpPr>
          <p:nvPr>
            <p:ph type="sldNum" sz="quarter" idx="12"/>
          </p:nvPr>
        </p:nvSpPr>
        <p:spPr/>
        <p:txBody>
          <a:bodyPr/>
          <a:lstStyle/>
          <a:p>
            <a:fld id="{4F2E3E96-CA93-441D-A1FF-022B624B5E9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5C66A4-85D2-420C-A1B6-BEADB408F223}" type="datetime1">
              <a:rPr lang="en-US" smtClean="0"/>
              <a:t>4/29/2016</a:t>
            </a:fld>
            <a:endParaRPr lang="en-US"/>
          </a:p>
        </p:txBody>
      </p:sp>
      <p:sp>
        <p:nvSpPr>
          <p:cNvPr id="4" name="Footer Placeholder 3"/>
          <p:cNvSpPr>
            <a:spLocks noGrp="1"/>
          </p:cNvSpPr>
          <p:nvPr>
            <p:ph type="ftr" sz="quarter" idx="11"/>
          </p:nvPr>
        </p:nvSpPr>
        <p:spPr/>
        <p:txBody>
          <a:bodyPr/>
          <a:lstStyle/>
          <a:p>
            <a:r>
              <a:rPr lang="en-US" smtClean="0"/>
              <a:t>MAC Smith 11.11.15</a:t>
            </a:r>
            <a:endParaRPr lang="en-US"/>
          </a:p>
        </p:txBody>
      </p:sp>
      <p:sp>
        <p:nvSpPr>
          <p:cNvPr id="5" name="Slide Number Placeholder 4"/>
          <p:cNvSpPr>
            <a:spLocks noGrp="1"/>
          </p:cNvSpPr>
          <p:nvPr>
            <p:ph type="sldNum" sz="quarter" idx="12"/>
          </p:nvPr>
        </p:nvSpPr>
        <p:spPr/>
        <p:txBody>
          <a:bodyPr/>
          <a:lstStyle/>
          <a:p>
            <a:fld id="{4F2E3E96-CA93-441D-A1FF-022B624B5E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C3146-F32A-444B-8CFB-1B1033326CEC}" type="datetime1">
              <a:rPr lang="en-US" smtClean="0"/>
              <a:t>4/29/2016</a:t>
            </a:fld>
            <a:endParaRPr lang="en-US"/>
          </a:p>
        </p:txBody>
      </p:sp>
      <p:sp>
        <p:nvSpPr>
          <p:cNvPr id="3" name="Footer Placeholder 2"/>
          <p:cNvSpPr>
            <a:spLocks noGrp="1"/>
          </p:cNvSpPr>
          <p:nvPr>
            <p:ph type="ftr" sz="quarter" idx="11"/>
          </p:nvPr>
        </p:nvSpPr>
        <p:spPr/>
        <p:txBody>
          <a:bodyPr/>
          <a:lstStyle/>
          <a:p>
            <a:r>
              <a:rPr lang="en-US" smtClean="0"/>
              <a:t>MAC Smith 11.11.15</a:t>
            </a:r>
            <a:endParaRPr lang="en-US"/>
          </a:p>
        </p:txBody>
      </p:sp>
      <p:sp>
        <p:nvSpPr>
          <p:cNvPr id="4" name="Slide Number Placeholder 3"/>
          <p:cNvSpPr>
            <a:spLocks noGrp="1"/>
          </p:cNvSpPr>
          <p:nvPr>
            <p:ph type="sldNum" sz="quarter" idx="12"/>
          </p:nvPr>
        </p:nvSpPr>
        <p:spPr/>
        <p:txBody>
          <a:bodyPr/>
          <a:lstStyle/>
          <a:p>
            <a:fld id="{4F2E3E96-CA93-441D-A1FF-022B624B5E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E63CB-7126-4355-AB3A-CCD79B8C4E53}" type="datetime1">
              <a:rPr lang="en-US" smtClean="0"/>
              <a:t>4/29/2016</a:t>
            </a:fld>
            <a:endParaRPr lang="en-US"/>
          </a:p>
        </p:txBody>
      </p:sp>
      <p:sp>
        <p:nvSpPr>
          <p:cNvPr id="6" name="Footer Placeholder 5"/>
          <p:cNvSpPr>
            <a:spLocks noGrp="1"/>
          </p:cNvSpPr>
          <p:nvPr>
            <p:ph type="ftr" sz="quarter" idx="11"/>
          </p:nvPr>
        </p:nvSpPr>
        <p:spPr/>
        <p:txBody>
          <a:bodyPr/>
          <a:lstStyle/>
          <a:p>
            <a:r>
              <a:rPr lang="en-US" smtClean="0"/>
              <a:t>MAC Smith 11.11.15</a:t>
            </a:r>
            <a:endParaRPr lang="en-US"/>
          </a:p>
        </p:txBody>
      </p:sp>
      <p:sp>
        <p:nvSpPr>
          <p:cNvPr id="7" name="Slide Number Placeholder 6"/>
          <p:cNvSpPr>
            <a:spLocks noGrp="1"/>
          </p:cNvSpPr>
          <p:nvPr>
            <p:ph type="sldNum" sz="quarter" idx="12"/>
          </p:nvPr>
        </p:nvSpPr>
        <p:spPr/>
        <p:txBody>
          <a:bodyPr/>
          <a:lstStyle/>
          <a:p>
            <a:fld id="{4F2E3E96-CA93-441D-A1FF-022B624B5E99}"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1588E05-034B-49B9-B20E-86B157C65B28}" type="datetime1">
              <a:rPr lang="en-US" smtClean="0"/>
              <a:t>4/29/2016</a:t>
            </a:fld>
            <a:endParaRPr lang="en-US"/>
          </a:p>
        </p:txBody>
      </p:sp>
      <p:sp>
        <p:nvSpPr>
          <p:cNvPr id="9" name="Slide Number Placeholder 8"/>
          <p:cNvSpPr>
            <a:spLocks noGrp="1"/>
          </p:cNvSpPr>
          <p:nvPr>
            <p:ph type="sldNum" sz="quarter" idx="11"/>
          </p:nvPr>
        </p:nvSpPr>
        <p:spPr/>
        <p:txBody>
          <a:bodyPr/>
          <a:lstStyle/>
          <a:p>
            <a:fld id="{4F2E3E96-CA93-441D-A1FF-022B624B5E99}" type="slidenum">
              <a:rPr lang="en-US" smtClean="0"/>
              <a:t>‹#›</a:t>
            </a:fld>
            <a:endParaRPr lang="en-US"/>
          </a:p>
        </p:txBody>
      </p:sp>
      <p:sp>
        <p:nvSpPr>
          <p:cNvPr id="10" name="Footer Placeholder 9"/>
          <p:cNvSpPr>
            <a:spLocks noGrp="1"/>
          </p:cNvSpPr>
          <p:nvPr>
            <p:ph type="ftr" sz="quarter" idx="12"/>
          </p:nvPr>
        </p:nvSpPr>
        <p:spPr/>
        <p:txBody>
          <a:bodyPr/>
          <a:lstStyle/>
          <a:p>
            <a:r>
              <a:rPr lang="en-US" smtClean="0"/>
              <a:t>MAC Smith 11.11.15</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F2E3E96-CA93-441D-A1FF-022B624B5E99}"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dirty="0" smtClean="0"/>
              <a:t>MAC Smith 29.04.16</a:t>
            </a:r>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iofbonehealth.org/people-osteoporosis-share-their-stori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nos.org.uk/page.aspx?pid=248&amp;DeliveryChannelID=-1''%22'%22'%22'%22&amp;srcid=265" TargetMode="External"/><Relationship Id="rId5" Type="http://schemas.openxmlformats.org/officeDocument/2006/relationships/hyperlink" Target="http://healthtalkonline.org/peoples-experiences/bones-joints/osteoporosis/dr-bhalla-interview-42" TargetMode="External"/><Relationship Id="rId4" Type="http://schemas.openxmlformats.org/officeDocument/2006/relationships/hyperlink" Target="http://healthtalkonline.org/peoples-experiences/bones-joints/osteoporosis/pat-interview-32"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lydiaosteoporosis.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lydiaosteoporosis.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qfracture.org/" TargetMode="External"/><Relationship Id="rId4" Type="http://schemas.openxmlformats.org/officeDocument/2006/relationships/hyperlink" Target="http://www.shef.ac.uk/FRAX/tool.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543800" cy="4454351"/>
          </a:xfrm>
        </p:spPr>
        <p:txBody>
          <a:bodyPr>
            <a:normAutofit fontScale="90000"/>
          </a:bodyPr>
          <a:lstStyle/>
          <a:p>
            <a:r>
              <a:rPr lang="en-US" dirty="0" smtClean="0"/>
              <a:t/>
            </a:r>
            <a:br>
              <a:rPr lang="en-US" dirty="0" smtClean="0"/>
            </a:br>
            <a:r>
              <a:rPr lang="en-US" dirty="0"/>
              <a:t/>
            </a:r>
            <a:br>
              <a:rPr lang="en-US" dirty="0"/>
            </a:br>
            <a:r>
              <a:rPr lang="en-US" dirty="0" smtClean="0"/>
              <a:t>Osteoporosis </a:t>
            </a:r>
            <a:r>
              <a:rPr lang="en-US" dirty="0" smtClean="0"/>
              <a:t>Clinical Simulation </a:t>
            </a:r>
            <a:r>
              <a:rPr lang="en-US" dirty="0" smtClean="0"/>
              <a:t>Workshop</a:t>
            </a:r>
            <a:br>
              <a:rPr lang="en-US" dirty="0" smtClean="0"/>
            </a:br>
            <a:r>
              <a:rPr lang="en-US" dirty="0" smtClean="0"/>
              <a:t/>
            </a:r>
            <a:br>
              <a:rPr lang="en-US" dirty="0" smtClean="0"/>
            </a:br>
            <a:r>
              <a:rPr lang="en-GB" sz="3600" dirty="0" smtClean="0"/>
              <a:t>Scottish </a:t>
            </a:r>
            <a:r>
              <a:rPr lang="en-GB" sz="3600" dirty="0"/>
              <a:t>Manual Handling Forum Conference </a:t>
            </a:r>
            <a:br>
              <a:rPr lang="en-GB" sz="3600" dirty="0"/>
            </a:br>
            <a:r>
              <a:rPr lang="en-GB" sz="3600" dirty="0"/>
              <a:t>25</a:t>
            </a:r>
            <a:r>
              <a:rPr lang="en-GB" sz="3600" baseline="30000" dirty="0"/>
              <a:t>th</a:t>
            </a:r>
            <a:r>
              <a:rPr lang="en-GB" sz="3600" dirty="0"/>
              <a:t> and 26</a:t>
            </a:r>
            <a:r>
              <a:rPr lang="en-GB" sz="3600" baseline="30000" dirty="0"/>
              <a:t>th</a:t>
            </a:r>
            <a:r>
              <a:rPr lang="en-GB" sz="3600" dirty="0"/>
              <a:t> May 2016</a:t>
            </a:r>
            <a:br>
              <a:rPr lang="en-GB" sz="3600" dirty="0"/>
            </a:br>
            <a:endParaRPr lang="en-US" sz="3600" dirty="0"/>
          </a:p>
        </p:txBody>
      </p:sp>
      <p:sp>
        <p:nvSpPr>
          <p:cNvPr id="3" name="Subtitle 2"/>
          <p:cNvSpPr>
            <a:spLocks noGrp="1"/>
          </p:cNvSpPr>
          <p:nvPr>
            <p:ph type="subTitle" idx="1"/>
          </p:nvPr>
        </p:nvSpPr>
        <p:spPr>
          <a:xfrm>
            <a:off x="685800" y="4509120"/>
            <a:ext cx="3238128" cy="2074912"/>
          </a:xfrm>
        </p:spPr>
        <p:txBody>
          <a:bodyPr>
            <a:noAutofit/>
          </a:bodyPr>
          <a:lstStyle/>
          <a:p>
            <a:r>
              <a:rPr lang="en-US" sz="1300" dirty="0" smtClean="0"/>
              <a:t>Margaret A Coulter </a:t>
            </a:r>
            <a:r>
              <a:rPr lang="en-US" sz="1300" dirty="0" smtClean="0"/>
              <a:t>Smith</a:t>
            </a:r>
            <a:endParaRPr lang="en-US" sz="1300" dirty="0" smtClean="0"/>
          </a:p>
          <a:p>
            <a:r>
              <a:rPr lang="en-US" sz="1300" dirty="0" smtClean="0"/>
              <a:t>PhD</a:t>
            </a:r>
            <a:r>
              <a:rPr lang="en-US" sz="1300" dirty="0" smtClean="0"/>
              <a:t>, MSc, </a:t>
            </a:r>
            <a:r>
              <a:rPr lang="en-US" sz="1300" dirty="0" smtClean="0"/>
              <a:t>RNT</a:t>
            </a:r>
            <a:r>
              <a:rPr lang="en-US" sz="1300" dirty="0" smtClean="0"/>
              <a:t>, </a:t>
            </a:r>
            <a:r>
              <a:rPr lang="en-US" sz="1300" dirty="0" smtClean="0"/>
              <a:t>RN</a:t>
            </a:r>
          </a:p>
          <a:p>
            <a:r>
              <a:rPr lang="en-US" sz="1300" dirty="0" smtClean="0"/>
              <a:t>Senior </a:t>
            </a:r>
            <a:r>
              <a:rPr lang="en-US" sz="1300" dirty="0" smtClean="0"/>
              <a:t>Lecturer, </a:t>
            </a:r>
            <a:endParaRPr lang="en-US" sz="1300" dirty="0" smtClean="0"/>
          </a:p>
          <a:p>
            <a:r>
              <a:rPr lang="en-US" sz="1300" dirty="0" smtClean="0"/>
              <a:t>Principal Investigator </a:t>
            </a:r>
            <a:r>
              <a:rPr lang="en-US" sz="1300" dirty="0"/>
              <a:t>Lydia Osteoporosis </a:t>
            </a:r>
            <a:r>
              <a:rPr lang="en-US" sz="1300" dirty="0" smtClean="0"/>
              <a:t>Project, Division of Nursing,</a:t>
            </a:r>
          </a:p>
          <a:p>
            <a:r>
              <a:rPr lang="en-US" sz="1300" dirty="0" smtClean="0"/>
              <a:t>School of Health Sciences,</a:t>
            </a:r>
          </a:p>
          <a:p>
            <a:r>
              <a:rPr lang="en-US" sz="1300" dirty="0" smtClean="0"/>
              <a:t>Queen </a:t>
            </a:r>
            <a:r>
              <a:rPr lang="en-US" sz="1300" dirty="0" smtClean="0"/>
              <a:t>Margaret </a:t>
            </a:r>
            <a:r>
              <a:rPr lang="en-US" sz="1300" dirty="0" smtClean="0"/>
              <a:t>University,</a:t>
            </a:r>
          </a:p>
          <a:p>
            <a:r>
              <a:rPr lang="en-US" sz="1300" dirty="0" smtClean="0"/>
              <a:t>Edinburgh EH21 6UU</a:t>
            </a:r>
          </a:p>
        </p:txBody>
      </p:sp>
      <p:sp>
        <p:nvSpPr>
          <p:cNvPr id="4" name="Footer Placeholder 3"/>
          <p:cNvSpPr>
            <a:spLocks noGrp="1"/>
          </p:cNvSpPr>
          <p:nvPr>
            <p:ph type="ftr" sz="quarter" idx="11"/>
          </p:nvPr>
        </p:nvSpPr>
        <p:spPr/>
        <p:txBody>
          <a:bodyPr/>
          <a:lstStyle/>
          <a:p>
            <a:r>
              <a:rPr lang="en-US" dirty="0" smtClean="0"/>
              <a:t>MAC Smith </a:t>
            </a:r>
            <a:r>
              <a:rPr lang="en-US" dirty="0" smtClean="0"/>
              <a:t>29</a:t>
            </a:r>
            <a:r>
              <a:rPr lang="en-US" dirty="0" smtClean="0"/>
              <a:t>.04.16</a:t>
            </a:r>
            <a:endParaRPr lang="en-US" dirty="0"/>
          </a:p>
        </p:txBody>
      </p:sp>
      <p:sp>
        <p:nvSpPr>
          <p:cNvPr id="5" name="Rectangle 4"/>
          <p:cNvSpPr/>
          <p:nvPr/>
        </p:nvSpPr>
        <p:spPr>
          <a:xfrm>
            <a:off x="3888432" y="4571836"/>
            <a:ext cx="4572000" cy="369332"/>
          </a:xfrm>
          <a:prstGeom prst="rect">
            <a:avLst/>
          </a:prstGeom>
        </p:spPr>
        <p:txBody>
          <a:bodyPr>
            <a:spAutoFit/>
          </a:bodyPr>
          <a:lstStyle/>
          <a:p>
            <a:endParaRPr lang="en-GB" dirty="0"/>
          </a:p>
        </p:txBody>
      </p:sp>
      <p:sp>
        <p:nvSpPr>
          <p:cNvPr id="6" name="Subtitle 2"/>
          <p:cNvSpPr txBox="1">
            <a:spLocks/>
          </p:cNvSpPr>
          <p:nvPr/>
        </p:nvSpPr>
        <p:spPr>
          <a:xfrm>
            <a:off x="4358208" y="4581128"/>
            <a:ext cx="3238128" cy="1066800"/>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r>
              <a:rPr lang="en-US" sz="1300" dirty="0" smtClean="0"/>
              <a:t>Claire Pearson, Research Assistant, Lydia Osteoporosis Project, Division of Nursing.</a:t>
            </a:r>
          </a:p>
          <a:p>
            <a:endParaRPr lang="en-US" sz="1300" dirty="0" smtClean="0"/>
          </a:p>
          <a:p>
            <a:r>
              <a:rPr lang="en-US" sz="1300" dirty="0" smtClean="0"/>
              <a:t>Catherine McClintick, Lecturer in Radiography and Moving and Handling Adviser, School of Health Sciences</a:t>
            </a:r>
          </a:p>
        </p:txBody>
      </p:sp>
    </p:spTree>
    <p:extLst>
      <p:ext uri="{BB962C8B-B14F-4D97-AF65-F5344CB8AC3E}">
        <p14:creationId xmlns:p14="http://schemas.microsoft.com/office/powerpoint/2010/main" val="665279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2132856"/>
            <a:ext cx="7772400" cy="2405600"/>
          </a:xfrm>
        </p:spPr>
        <p:txBody>
          <a:bodyPr>
            <a:normAutofit/>
          </a:bodyPr>
          <a:lstStyle/>
          <a:p>
            <a:r>
              <a:rPr lang="en-GB" dirty="0" smtClean="0"/>
              <a:t>Listening to:</a:t>
            </a:r>
            <a:br>
              <a:rPr lang="en-GB" dirty="0" smtClean="0"/>
            </a:br>
            <a:r>
              <a:rPr lang="en-GB" dirty="0" smtClean="0"/>
              <a:t> </a:t>
            </a:r>
            <a:r>
              <a:rPr lang="en-GB" dirty="0"/>
              <a:t>P</a:t>
            </a:r>
            <a:r>
              <a:rPr lang="en-GB" dirty="0" smtClean="0"/>
              <a:t>atients’ voices</a:t>
            </a:r>
            <a:r>
              <a:rPr lang="en-GB" smtClean="0"/>
              <a:t/>
            </a:r>
            <a:br>
              <a:rPr lang="en-GB" smtClean="0"/>
            </a:br>
            <a:r>
              <a:rPr lang="en-GB" smtClean="0"/>
              <a:t>Healthcare professionals</a:t>
            </a:r>
            <a:r>
              <a:rPr lang="en-GB" dirty="0" smtClean="0"/>
              <a:t/>
            </a:r>
            <a:br>
              <a:rPr lang="en-GB" dirty="0" smtClean="0"/>
            </a:br>
            <a:endParaRPr lang="en-GB" dirty="0"/>
          </a:p>
        </p:txBody>
      </p:sp>
      <p:sp>
        <p:nvSpPr>
          <p:cNvPr id="3" name="Text Placeholder 2"/>
          <p:cNvSpPr>
            <a:spLocks noGrp="1"/>
          </p:cNvSpPr>
          <p:nvPr>
            <p:ph type="body" idx="1"/>
          </p:nvPr>
        </p:nvSpPr>
        <p:spPr>
          <a:xfrm>
            <a:off x="1367365" y="836712"/>
            <a:ext cx="6417734" cy="939801"/>
          </a:xfrm>
        </p:spPr>
        <p:txBody>
          <a:bodyPr>
            <a:normAutofit/>
          </a:bodyPr>
          <a:lstStyle/>
          <a:p>
            <a:r>
              <a:rPr lang="en-GB" sz="3600" dirty="0" smtClean="0"/>
              <a:t>Section 2</a:t>
            </a:r>
            <a:endParaRPr lang="en-GB" sz="3600" dirty="0"/>
          </a:p>
        </p:txBody>
      </p:sp>
      <p:sp>
        <p:nvSpPr>
          <p:cNvPr id="5" name="Footer Placeholder 3"/>
          <p:cNvSpPr>
            <a:spLocks noGrp="1"/>
          </p:cNvSpPr>
          <p:nvPr>
            <p:ph type="ftr" sz="quarter" idx="11"/>
          </p:nvPr>
        </p:nvSpPr>
        <p:spPr>
          <a:xfrm rot="16200000">
            <a:off x="7586910" y="4048760"/>
            <a:ext cx="2367281" cy="365760"/>
          </a:xfrm>
        </p:spPr>
        <p:txBody>
          <a:bodyPr/>
          <a:lstStyle/>
          <a:p>
            <a:r>
              <a:rPr lang="en-US" dirty="0" smtClean="0"/>
              <a:t>MAC Smith </a:t>
            </a:r>
            <a:r>
              <a:rPr lang="en-US" dirty="0" smtClean="0"/>
              <a:t>29</a:t>
            </a:r>
            <a:r>
              <a:rPr lang="en-US" dirty="0" smtClean="0"/>
              <a:t>.04.16</a:t>
            </a:r>
            <a:endParaRPr lang="en-US" dirty="0"/>
          </a:p>
        </p:txBody>
      </p:sp>
    </p:spTree>
    <p:extLst>
      <p:ext uri="{BB962C8B-B14F-4D97-AF65-F5344CB8AC3E}">
        <p14:creationId xmlns:p14="http://schemas.microsoft.com/office/powerpoint/2010/main" val="2042971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Patients and </a:t>
            </a:r>
            <a:r>
              <a:rPr lang="en-GB" dirty="0" err="1" smtClean="0"/>
              <a:t>HCPs</a:t>
            </a:r>
            <a:r>
              <a:rPr lang="en-GB" dirty="0" smtClean="0"/>
              <a:t>’ voice &amp; video clips </a:t>
            </a:r>
            <a:endParaRPr lang="en-GB" dirty="0"/>
          </a:p>
        </p:txBody>
      </p:sp>
      <p:sp>
        <p:nvSpPr>
          <p:cNvPr id="2" name="Content Placeholder 1"/>
          <p:cNvSpPr>
            <a:spLocks noGrp="1"/>
          </p:cNvSpPr>
          <p:nvPr>
            <p:ph idx="1"/>
          </p:nvPr>
        </p:nvSpPr>
        <p:spPr/>
        <p:txBody>
          <a:bodyPr>
            <a:normAutofit fontScale="92500" lnSpcReduction="10000"/>
          </a:bodyPr>
          <a:lstStyle/>
          <a:p>
            <a:r>
              <a:rPr lang="en-GB" dirty="0" smtClean="0"/>
              <a:t>Snap </a:t>
            </a:r>
            <a:r>
              <a:rPr lang="en-GB" dirty="0"/>
              <a:t>project, patients’ stories. </a:t>
            </a:r>
            <a:r>
              <a:rPr lang="en-GB" u="sng" dirty="0" smtClean="0">
                <a:hlinkClick r:id="rId3"/>
              </a:rPr>
              <a:t>http</a:t>
            </a:r>
            <a:r>
              <a:rPr lang="en-GB" u="sng" dirty="0">
                <a:hlinkClick r:id="rId3"/>
              </a:rPr>
              <a:t>://www.iofbonehealth.org/people-osteoporosis-share-their-stories</a:t>
            </a:r>
            <a:r>
              <a:rPr lang="en-GB" dirty="0"/>
              <a:t> International Osteoporosis Foundation (IOF) </a:t>
            </a:r>
            <a:r>
              <a:rPr lang="en-GB" dirty="0" smtClean="0"/>
              <a:t>Accessed 11</a:t>
            </a:r>
            <a:r>
              <a:rPr lang="en-GB" baseline="30000" dirty="0" smtClean="0"/>
              <a:t>th</a:t>
            </a:r>
            <a:r>
              <a:rPr lang="en-GB" dirty="0" smtClean="0"/>
              <a:t> November 2015</a:t>
            </a:r>
          </a:p>
          <a:p>
            <a:r>
              <a:rPr lang="en-GB" dirty="0" smtClean="0"/>
              <a:t>Pat’s </a:t>
            </a:r>
            <a:r>
              <a:rPr lang="en-GB" dirty="0"/>
              <a:t>Interview </a:t>
            </a:r>
            <a:r>
              <a:rPr lang="en-GB" dirty="0" smtClean="0"/>
              <a:t> </a:t>
            </a:r>
            <a:r>
              <a:rPr lang="en-GB" u="sng" dirty="0" smtClean="0">
                <a:hlinkClick r:id="rId4"/>
              </a:rPr>
              <a:t>http</a:t>
            </a:r>
            <a:r>
              <a:rPr lang="en-GB" u="sng" dirty="0">
                <a:hlinkClick r:id="rId4"/>
              </a:rPr>
              <a:t>://healthtalkonline.org/peoples-experiences/bones-joints/osteoporosis/pat-interview-32</a:t>
            </a:r>
            <a:r>
              <a:rPr lang="en-GB" dirty="0"/>
              <a:t> Accessed </a:t>
            </a:r>
            <a:r>
              <a:rPr lang="en-GB" dirty="0" smtClean="0"/>
              <a:t>11th November 2015</a:t>
            </a:r>
            <a:endParaRPr lang="en-GB" dirty="0"/>
          </a:p>
          <a:p>
            <a:endParaRPr lang="en-GB" dirty="0" smtClean="0"/>
          </a:p>
          <a:p>
            <a:pPr marL="114300" indent="0">
              <a:buNone/>
            </a:pPr>
            <a:endParaRPr lang="en-GB" dirty="0" smtClean="0"/>
          </a:p>
          <a:p>
            <a:r>
              <a:rPr lang="en-GB" dirty="0" smtClean="0"/>
              <a:t>Dr </a:t>
            </a:r>
            <a:r>
              <a:rPr lang="en-GB" dirty="0" err="1" smtClean="0"/>
              <a:t>Bhalla</a:t>
            </a:r>
            <a:r>
              <a:rPr lang="en-GB" dirty="0" smtClean="0"/>
              <a:t>, Consultant Rheumatologist </a:t>
            </a:r>
            <a:r>
              <a:rPr lang="en-GB" dirty="0"/>
              <a:t> </a:t>
            </a:r>
            <a:r>
              <a:rPr lang="en-GB" u="sng" dirty="0" smtClean="0">
                <a:hlinkClick r:id="rId5"/>
              </a:rPr>
              <a:t>http</a:t>
            </a:r>
            <a:r>
              <a:rPr lang="en-GB" u="sng" dirty="0">
                <a:hlinkClick r:id="rId5"/>
              </a:rPr>
              <a:t>://</a:t>
            </a:r>
            <a:r>
              <a:rPr lang="en-GB" u="sng" dirty="0" err="1" smtClean="0">
                <a:hlinkClick r:id="rId5"/>
              </a:rPr>
              <a:t>healthtalkonline.org</a:t>
            </a:r>
            <a:r>
              <a:rPr lang="en-GB" u="sng" dirty="0" smtClean="0">
                <a:hlinkClick r:id="rId5"/>
              </a:rPr>
              <a:t>/peoples-experiences/bones-joints/osteoporosis/</a:t>
            </a:r>
            <a:r>
              <a:rPr lang="en-GB" u="sng" dirty="0" err="1" smtClean="0">
                <a:hlinkClick r:id="rId5"/>
              </a:rPr>
              <a:t>dr</a:t>
            </a:r>
            <a:r>
              <a:rPr lang="en-GB" u="sng" dirty="0" smtClean="0">
                <a:hlinkClick r:id="rId5"/>
              </a:rPr>
              <a:t>-</a:t>
            </a:r>
            <a:r>
              <a:rPr lang="en-GB" u="sng" dirty="0" err="1" smtClean="0">
                <a:hlinkClick r:id="rId5"/>
              </a:rPr>
              <a:t>bhalla</a:t>
            </a:r>
            <a:r>
              <a:rPr lang="en-GB" u="sng" dirty="0" smtClean="0">
                <a:hlinkClick r:id="rId5"/>
              </a:rPr>
              <a:t>-interview-42</a:t>
            </a:r>
            <a:r>
              <a:rPr lang="en-GB" u="sng" dirty="0" smtClean="0"/>
              <a:t> </a:t>
            </a:r>
            <a:r>
              <a:rPr lang="en-GB" dirty="0" smtClean="0"/>
              <a:t> Accessed 16</a:t>
            </a:r>
            <a:r>
              <a:rPr lang="en-GB" baseline="30000" dirty="0" smtClean="0"/>
              <a:t>th</a:t>
            </a:r>
            <a:r>
              <a:rPr lang="en-GB" dirty="0" smtClean="0"/>
              <a:t> February 2014</a:t>
            </a:r>
          </a:p>
          <a:p>
            <a:r>
              <a:rPr lang="en-GB" u="sng" dirty="0">
                <a:hlinkClick r:id="rId6"/>
              </a:rPr>
              <a:t>http://</a:t>
            </a:r>
            <a:r>
              <a:rPr lang="en-GB" u="sng" dirty="0" err="1">
                <a:hlinkClick r:id="rId6"/>
              </a:rPr>
              <a:t>www.nos.org.uk</a:t>
            </a:r>
            <a:r>
              <a:rPr lang="en-GB" u="sng" dirty="0">
                <a:hlinkClick r:id="rId6"/>
              </a:rPr>
              <a:t>/</a:t>
            </a:r>
            <a:r>
              <a:rPr lang="en-GB" u="sng" dirty="0" err="1">
                <a:hlinkClick r:id="rId6"/>
              </a:rPr>
              <a:t>page.aspx?pid</a:t>
            </a:r>
            <a:r>
              <a:rPr lang="en-GB" u="sng" dirty="0">
                <a:hlinkClick r:id="rId6"/>
              </a:rPr>
              <a:t>=</a:t>
            </a:r>
            <a:r>
              <a:rPr lang="en-GB" u="sng" dirty="0" err="1">
                <a:hlinkClick r:id="rId6"/>
              </a:rPr>
              <a:t>248&amp;DeliveryChannelID</a:t>
            </a:r>
            <a:r>
              <a:rPr lang="en-GB" u="sng" dirty="0">
                <a:hlinkClick r:id="rId6"/>
              </a:rPr>
              <a:t>=-</a:t>
            </a:r>
            <a:r>
              <a:rPr lang="en-GB" u="sng" dirty="0" err="1">
                <a:hlinkClick r:id="rId6"/>
              </a:rPr>
              <a:t>1%27%27%22%27%22%27%22%27%22&amp;srcid</a:t>
            </a:r>
            <a:r>
              <a:rPr lang="en-GB" u="sng" dirty="0">
                <a:hlinkClick r:id="rId6"/>
              </a:rPr>
              <a:t>=265</a:t>
            </a:r>
            <a:r>
              <a:rPr lang="en-GB" dirty="0"/>
              <a:t> Dr Pam Brown on Osteoporosis, </a:t>
            </a:r>
            <a:r>
              <a:rPr lang="en-GB" dirty="0" err="1"/>
              <a:t>NOS</a:t>
            </a:r>
            <a:r>
              <a:rPr lang="en-GB" dirty="0"/>
              <a:t> accessed 16</a:t>
            </a:r>
            <a:r>
              <a:rPr lang="en-GB" baseline="30000" dirty="0"/>
              <a:t>th</a:t>
            </a:r>
            <a:r>
              <a:rPr lang="en-GB" dirty="0"/>
              <a:t> February 2014-02-16</a:t>
            </a:r>
          </a:p>
          <a:p>
            <a:pPr marL="114300" indent="0">
              <a:buNone/>
            </a:pPr>
            <a:endParaRPr lang="en-GB" dirty="0"/>
          </a:p>
          <a:p>
            <a:endParaRPr lang="en-GB" dirty="0"/>
          </a:p>
          <a:p>
            <a:endParaRPr lang="en-GB" dirty="0"/>
          </a:p>
        </p:txBody>
      </p:sp>
      <p:sp>
        <p:nvSpPr>
          <p:cNvPr id="5" name="Footer Placeholder 3"/>
          <p:cNvSpPr>
            <a:spLocks noGrp="1"/>
          </p:cNvSpPr>
          <p:nvPr>
            <p:ph type="ftr" sz="quarter" idx="11"/>
          </p:nvPr>
        </p:nvSpPr>
        <p:spPr>
          <a:xfrm rot="16200000">
            <a:off x="7586910" y="4048760"/>
            <a:ext cx="2367281" cy="365760"/>
          </a:xfrm>
        </p:spPr>
        <p:txBody>
          <a:bodyPr/>
          <a:lstStyle/>
          <a:p>
            <a:r>
              <a:rPr lang="en-US" dirty="0" smtClean="0"/>
              <a:t>MAC Smith </a:t>
            </a:r>
            <a:r>
              <a:rPr lang="en-US" dirty="0" smtClean="0"/>
              <a:t>29</a:t>
            </a:r>
            <a:r>
              <a:rPr lang="en-US" dirty="0" smtClean="0"/>
              <a:t>.04.16</a:t>
            </a:r>
            <a:endParaRPr lang="en-US" dirty="0"/>
          </a:p>
        </p:txBody>
      </p:sp>
    </p:spTree>
    <p:extLst>
      <p:ext uri="{BB962C8B-B14F-4D97-AF65-F5344CB8AC3E}">
        <p14:creationId xmlns:p14="http://schemas.microsoft.com/office/powerpoint/2010/main" val="3288304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509120"/>
            <a:ext cx="7659687" cy="1168400"/>
          </a:xfrm>
        </p:spPr>
        <p:txBody>
          <a:bodyPr>
            <a:normAutofit fontScale="90000"/>
          </a:bodyPr>
          <a:lstStyle/>
          <a:p>
            <a:r>
              <a:rPr lang="en-GB" dirty="0" smtClean="0"/>
              <a:t>The Lydia Osteoporosis Project: Research, EDUCATION, IMPLEMENTATION AND DISSEMINATION</a:t>
            </a:r>
            <a:br>
              <a:rPr lang="en-GB" dirty="0" smtClean="0"/>
            </a:br>
            <a:endParaRPr lang="en-GB" dirty="0"/>
          </a:p>
        </p:txBody>
      </p:sp>
      <p:sp>
        <p:nvSpPr>
          <p:cNvPr id="3" name="Text Placeholder 2"/>
          <p:cNvSpPr>
            <a:spLocks noGrp="1"/>
          </p:cNvSpPr>
          <p:nvPr>
            <p:ph type="body" idx="1"/>
          </p:nvPr>
        </p:nvSpPr>
        <p:spPr>
          <a:xfrm>
            <a:off x="722313" y="2780928"/>
            <a:ext cx="6135687" cy="1633538"/>
          </a:xfrm>
        </p:spPr>
        <p:txBody>
          <a:bodyPr>
            <a:normAutofit/>
          </a:bodyPr>
          <a:lstStyle/>
          <a:p>
            <a:r>
              <a:rPr lang="en-GB" sz="3600" dirty="0" smtClean="0"/>
              <a:t>Section 3</a:t>
            </a:r>
            <a:endParaRPr lang="en-GB" sz="3600" dirty="0"/>
          </a:p>
        </p:txBody>
      </p:sp>
      <p:sp>
        <p:nvSpPr>
          <p:cNvPr id="5" name="Footer Placeholder 3"/>
          <p:cNvSpPr>
            <a:spLocks noGrp="1"/>
          </p:cNvSpPr>
          <p:nvPr>
            <p:ph type="ftr" sz="quarter" idx="11"/>
          </p:nvPr>
        </p:nvSpPr>
        <p:spPr>
          <a:xfrm rot="16200000">
            <a:off x="7586910" y="4048760"/>
            <a:ext cx="2367281" cy="365760"/>
          </a:xfrm>
        </p:spPr>
        <p:txBody>
          <a:bodyPr/>
          <a:lstStyle/>
          <a:p>
            <a:r>
              <a:rPr lang="en-US" dirty="0" smtClean="0"/>
              <a:t>MAC Smith </a:t>
            </a:r>
            <a:r>
              <a:rPr lang="en-US" dirty="0" smtClean="0"/>
              <a:t>29</a:t>
            </a:r>
            <a:r>
              <a:rPr lang="en-US" dirty="0" smtClean="0"/>
              <a:t>.04.16</a:t>
            </a:r>
            <a:endParaRPr lang="en-US" dirty="0"/>
          </a:p>
        </p:txBody>
      </p:sp>
    </p:spTree>
    <p:extLst>
      <p:ext uri="{BB962C8B-B14F-4D97-AF65-F5344CB8AC3E}">
        <p14:creationId xmlns:p14="http://schemas.microsoft.com/office/powerpoint/2010/main" val="302444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Overall Project Aim</a:t>
            </a:r>
            <a:endParaRPr lang="en-GB" dirty="0"/>
          </a:p>
        </p:txBody>
      </p:sp>
      <p:sp>
        <p:nvSpPr>
          <p:cNvPr id="3" name="Content Placeholder 2"/>
          <p:cNvSpPr>
            <a:spLocks noGrp="1"/>
          </p:cNvSpPr>
          <p:nvPr>
            <p:ph idx="1"/>
          </p:nvPr>
        </p:nvSpPr>
        <p:spPr/>
        <p:txBody>
          <a:bodyPr/>
          <a:lstStyle/>
          <a:p>
            <a:r>
              <a:rPr lang="en-US" i="1" dirty="0"/>
              <a:t>To reduce the potential risk to people with osteoporosis of accidental injury linked to moving and handling, by increasing awareness of osteoporosis and increased fracture risk, and improving staff’s knowledge and skills through education. </a:t>
            </a:r>
            <a:endParaRPr lang="en-GB" dirty="0"/>
          </a:p>
          <a:p>
            <a:endParaRPr lang="en-GB" dirty="0"/>
          </a:p>
        </p:txBody>
      </p:sp>
      <p:sp>
        <p:nvSpPr>
          <p:cNvPr id="5" name="Footer Placeholder 3"/>
          <p:cNvSpPr>
            <a:spLocks noGrp="1"/>
          </p:cNvSpPr>
          <p:nvPr>
            <p:ph type="ftr" sz="quarter" idx="11"/>
          </p:nvPr>
        </p:nvSpPr>
        <p:spPr>
          <a:xfrm rot="16200000">
            <a:off x="7586910" y="4048760"/>
            <a:ext cx="2367281" cy="365760"/>
          </a:xfrm>
        </p:spPr>
        <p:txBody>
          <a:bodyPr/>
          <a:lstStyle/>
          <a:p>
            <a:r>
              <a:rPr lang="en-US" dirty="0" smtClean="0"/>
              <a:t>MAC Smith </a:t>
            </a:r>
            <a:r>
              <a:rPr lang="en-US" dirty="0" smtClean="0"/>
              <a:t>29</a:t>
            </a:r>
            <a:r>
              <a:rPr lang="en-US" dirty="0" smtClean="0"/>
              <a:t>.04.16</a:t>
            </a:r>
            <a:endParaRPr lang="en-US" dirty="0"/>
          </a:p>
        </p:txBody>
      </p:sp>
    </p:spTree>
    <p:extLst>
      <p:ext uri="{BB962C8B-B14F-4D97-AF65-F5344CB8AC3E}">
        <p14:creationId xmlns:p14="http://schemas.microsoft.com/office/powerpoint/2010/main" val="4212400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79388" y="260350"/>
            <a:ext cx="3744912" cy="3744913"/>
          </a:xfrm>
          <a:ln w="12700">
            <a:solidFill>
              <a:schemeClr val="tx1"/>
            </a:solidFill>
            <a:miter lim="800000"/>
            <a:headEnd/>
            <a:tailEnd/>
          </a:ln>
        </p:spPr>
        <p:txBody>
          <a:bodyPr/>
          <a:lstStyle/>
          <a:p>
            <a:pPr algn="ctr"/>
            <a:r>
              <a:rPr lang="en-US" altLang="en-US" sz="4000" smtClean="0">
                <a:solidFill>
                  <a:schemeClr val="accent2"/>
                </a:solidFill>
                <a:ea typeface="ＭＳ Ｐゴシック" pitchFamily="34" charset="-128"/>
              </a:rPr>
              <a:t>Please Move Me </a:t>
            </a:r>
            <a:br>
              <a:rPr lang="en-US" altLang="en-US" sz="4000" smtClean="0">
                <a:solidFill>
                  <a:schemeClr val="accent2"/>
                </a:solidFill>
                <a:ea typeface="ＭＳ Ｐゴシック" pitchFamily="34" charset="-128"/>
              </a:rPr>
            </a:br>
            <a:r>
              <a:rPr lang="en-US" altLang="en-US" sz="4000" smtClean="0">
                <a:solidFill>
                  <a:srgbClr val="009E47"/>
                </a:solidFill>
                <a:ea typeface="ＭＳ Ｐゴシック" pitchFamily="34" charset="-128"/>
              </a:rPr>
              <a:t>Gently</a:t>
            </a:r>
            <a:br>
              <a:rPr lang="en-US" altLang="en-US" sz="4000" smtClean="0">
                <a:solidFill>
                  <a:srgbClr val="009E47"/>
                </a:solidFill>
                <a:ea typeface="ＭＳ Ｐゴシック" pitchFamily="34" charset="-128"/>
              </a:rPr>
            </a:br>
            <a:r>
              <a:rPr lang="en-US" altLang="en-US" sz="4000" smtClean="0">
                <a:ea typeface="ＭＳ Ｐゴシック" pitchFamily="34" charset="-128"/>
              </a:rPr>
              <a:t/>
            </a:r>
            <a:br>
              <a:rPr lang="en-US" altLang="en-US" sz="4000" smtClean="0">
                <a:ea typeface="ＭＳ Ｐゴシック" pitchFamily="34" charset="-128"/>
              </a:rPr>
            </a:br>
            <a:r>
              <a:rPr lang="en-US" altLang="en-US" sz="4000" smtClean="0">
                <a:solidFill>
                  <a:srgbClr val="FF0000"/>
                </a:solidFill>
                <a:ea typeface="ＭＳ Ｐゴシック" pitchFamily="34" charset="-128"/>
              </a:rPr>
              <a:t>I Have Severe Osteoporosis</a:t>
            </a:r>
            <a:endParaRPr lang="en-GB" altLang="en-US" sz="4000" smtClean="0">
              <a:solidFill>
                <a:srgbClr val="FF0000"/>
              </a:solidFill>
              <a:ea typeface="ＭＳ Ｐゴシック" pitchFamily="34" charset="-128"/>
            </a:endParaRPr>
          </a:p>
        </p:txBody>
      </p:sp>
      <p:sp>
        <p:nvSpPr>
          <p:cNvPr id="4099" name="Content Placeholder 1"/>
          <p:cNvSpPr>
            <a:spLocks noGrp="1"/>
          </p:cNvSpPr>
          <p:nvPr>
            <p:ph idx="4294967295"/>
          </p:nvPr>
        </p:nvSpPr>
        <p:spPr>
          <a:xfrm>
            <a:off x="3995936" y="260027"/>
            <a:ext cx="4248349" cy="6121301"/>
          </a:xfrm>
          <a:prstGeom prst="rect">
            <a:avLst/>
          </a:prstGeom>
        </p:spPr>
        <p:txBody>
          <a:bodyPr/>
          <a:lstStyle/>
          <a:p>
            <a:r>
              <a:rPr lang="en-US" altLang="en-US" sz="2400" dirty="0" smtClean="0">
                <a:ea typeface="ＭＳ Ｐゴシック" pitchFamily="34" charset="-128"/>
              </a:rPr>
              <a:t>‘…a lady in her 60s … recovering from an </a:t>
            </a:r>
            <a:r>
              <a:rPr lang="en-US" altLang="en-US" sz="2400" dirty="0" err="1" smtClean="0">
                <a:ea typeface="ＭＳ Ｐゴシック" pitchFamily="34" charset="-128"/>
              </a:rPr>
              <a:t>anaesthetic</a:t>
            </a:r>
            <a:r>
              <a:rPr lang="en-US" altLang="en-US" sz="2400" dirty="0" smtClean="0">
                <a:ea typeface="ＭＳ Ｐゴシック" pitchFamily="34" charset="-128"/>
              </a:rPr>
              <a:t> for a dental procedure. As her theatre trolley was adjusted from the lying to the sitting position, she heard </a:t>
            </a:r>
            <a:r>
              <a:rPr lang="en-US" altLang="en-US" sz="2400" b="1" dirty="0" smtClean="0">
                <a:solidFill>
                  <a:srgbClr val="FF0000"/>
                </a:solidFill>
                <a:ea typeface="ＭＳ Ｐゴシック" pitchFamily="34" charset="-128"/>
              </a:rPr>
              <a:t>a loud ‘crunch’</a:t>
            </a:r>
            <a:r>
              <a:rPr lang="en-US" altLang="en-US" sz="2400" dirty="0" smtClean="0">
                <a:solidFill>
                  <a:srgbClr val="FF0000"/>
                </a:solidFill>
                <a:ea typeface="ＭＳ Ｐゴシック" pitchFamily="34" charset="-128"/>
              </a:rPr>
              <a:t> </a:t>
            </a:r>
            <a:r>
              <a:rPr lang="en-US" altLang="en-US" sz="2400" dirty="0" smtClean="0">
                <a:ea typeface="ＭＳ Ｐゴシック" pitchFamily="34" charset="-128"/>
              </a:rPr>
              <a:t>and was left with </a:t>
            </a:r>
            <a:r>
              <a:rPr lang="en-US" altLang="en-US" sz="2400" b="1" dirty="0" smtClean="0">
                <a:solidFill>
                  <a:srgbClr val="FF0000"/>
                </a:solidFill>
                <a:ea typeface="ＭＳ Ｐゴシック" pitchFamily="34" charset="-128"/>
              </a:rPr>
              <a:t>excruciating back pain…x-rays confirmed fracture of one of her thoracic vertebrae.</a:t>
            </a:r>
            <a:r>
              <a:rPr lang="en-US" altLang="en-US" sz="2400" b="1" dirty="0" smtClean="0">
                <a:ea typeface="ＭＳ Ｐゴシック" pitchFamily="34" charset="-128"/>
              </a:rPr>
              <a:t> </a:t>
            </a:r>
            <a:r>
              <a:rPr lang="en-US" altLang="en-US" sz="2400" dirty="0" smtClean="0">
                <a:ea typeface="ＭＳ Ｐゴシック" pitchFamily="34" charset="-128"/>
              </a:rPr>
              <a:t>[she had] warned theatre staff that she had significant osteoporosis in her spine and that she would need to be moved gently</a:t>
            </a:r>
            <a:r>
              <a:rPr lang="en-US" altLang="en-US" sz="2800" dirty="0" smtClean="0">
                <a:ea typeface="ＭＳ Ｐゴシック" pitchFamily="34" charset="-128"/>
              </a:rPr>
              <a:t>…’</a:t>
            </a:r>
            <a:endParaRPr lang="en-GB" altLang="en-US" sz="2800" dirty="0" smtClean="0">
              <a:ea typeface="ＭＳ Ｐゴシック" pitchFamily="34" charset="-128"/>
            </a:endParaRPr>
          </a:p>
        </p:txBody>
      </p:sp>
      <p:sp>
        <p:nvSpPr>
          <p:cNvPr id="4100" name="Text Placeholder 2"/>
          <p:cNvSpPr>
            <a:spLocks noGrp="1"/>
          </p:cNvSpPr>
          <p:nvPr>
            <p:ph type="body" sz="half" idx="2"/>
          </p:nvPr>
        </p:nvSpPr>
        <p:spPr>
          <a:xfrm>
            <a:off x="457200" y="4835525"/>
            <a:ext cx="3008313" cy="1906588"/>
          </a:xfrm>
        </p:spPr>
        <p:txBody>
          <a:bodyPr/>
          <a:lstStyle/>
          <a:p>
            <a:r>
              <a:rPr lang="en-US" altLang="en-US" sz="2400" dirty="0" smtClean="0">
                <a:ea typeface="ＭＳ Ｐゴシック" pitchFamily="34" charset="-128"/>
              </a:rPr>
              <a:t>Evans (2010)</a:t>
            </a:r>
          </a:p>
          <a:p>
            <a:r>
              <a:rPr lang="en-US" altLang="en-US" sz="2400" dirty="0" smtClean="0">
                <a:ea typeface="ＭＳ Ｐゴシック" pitchFamily="34" charset="-128"/>
              </a:rPr>
              <a:t>Brown (2011) Osteoporosis News</a:t>
            </a:r>
            <a:endParaRPr lang="en-GB" altLang="en-US" sz="2400" dirty="0" smtClean="0">
              <a:ea typeface="ＭＳ Ｐゴシック" pitchFamily="34" charset="-128"/>
            </a:endParaRPr>
          </a:p>
        </p:txBody>
      </p:sp>
      <p:sp>
        <p:nvSpPr>
          <p:cNvPr id="6" name="Footer Placeholder 3"/>
          <p:cNvSpPr>
            <a:spLocks noGrp="1"/>
          </p:cNvSpPr>
          <p:nvPr>
            <p:ph type="ftr" sz="quarter" idx="11"/>
          </p:nvPr>
        </p:nvSpPr>
        <p:spPr>
          <a:xfrm rot="16200000">
            <a:off x="7586910" y="4048760"/>
            <a:ext cx="2367281" cy="365760"/>
          </a:xfrm>
        </p:spPr>
        <p:txBody>
          <a:bodyPr/>
          <a:lstStyle/>
          <a:p>
            <a:r>
              <a:rPr lang="en-US" dirty="0" smtClean="0"/>
              <a:t>MAC Smith </a:t>
            </a:r>
            <a:r>
              <a:rPr lang="en-US" dirty="0" smtClean="0"/>
              <a:t>29</a:t>
            </a:r>
            <a:r>
              <a:rPr lang="en-US" dirty="0" smtClean="0"/>
              <a:t>.04.16</a:t>
            </a:r>
            <a:endParaRPr lang="en-US" dirty="0"/>
          </a:p>
        </p:txBody>
      </p:sp>
    </p:spTree>
    <p:extLst>
      <p:ext uri="{BB962C8B-B14F-4D97-AF65-F5344CB8AC3E}">
        <p14:creationId xmlns:p14="http://schemas.microsoft.com/office/powerpoint/2010/main" val="3697910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2074242"/>
          </a:xfrm>
        </p:spPr>
        <p:txBody>
          <a:bodyPr/>
          <a:lstStyle/>
          <a:p>
            <a:endParaRPr lang="en-GB" dirty="0"/>
          </a:p>
        </p:txBody>
      </p:sp>
      <p:sp>
        <p:nvSpPr>
          <p:cNvPr id="3" name="Content Placeholder 2"/>
          <p:cNvSpPr>
            <a:spLocks noGrp="1"/>
          </p:cNvSpPr>
          <p:nvPr>
            <p:ph idx="1"/>
          </p:nvPr>
        </p:nvSpPr>
        <p:spPr>
          <a:xfrm>
            <a:off x="457200" y="2588840"/>
            <a:ext cx="7620000" cy="4800600"/>
          </a:xfrm>
        </p:spPr>
        <p:txBody>
          <a:bodyPr/>
          <a:lstStyle/>
          <a:p>
            <a:pPr marL="114300" indent="0">
              <a:buNone/>
            </a:pPr>
            <a:endParaRPr lang="en-GB" dirty="0">
              <a:hlinkClick r:id="rId3"/>
            </a:endParaRPr>
          </a:p>
          <a:p>
            <a:pPr marL="114300" indent="0">
              <a:buNone/>
            </a:pPr>
            <a:r>
              <a:rPr lang="en-GB" dirty="0" smtClean="0"/>
              <a:t>Update on the project</a:t>
            </a:r>
          </a:p>
          <a:p>
            <a:pPr marL="114300" indent="0">
              <a:buNone/>
            </a:pPr>
            <a:r>
              <a:rPr lang="en-GB" dirty="0" smtClean="0"/>
              <a:t>LOP 1</a:t>
            </a:r>
          </a:p>
          <a:p>
            <a:pPr marL="114300" indent="0">
              <a:buNone/>
            </a:pPr>
            <a:r>
              <a:rPr lang="en-GB" dirty="0" smtClean="0"/>
              <a:t>LOP 2</a:t>
            </a:r>
          </a:p>
          <a:p>
            <a:pPr marL="114300" indent="0">
              <a:buNone/>
            </a:pPr>
            <a:endParaRPr lang="en-GB" dirty="0" smtClean="0"/>
          </a:p>
          <a:p>
            <a:pPr marL="114300" indent="0">
              <a:buNone/>
            </a:pPr>
            <a:r>
              <a:rPr lang="en-GB" dirty="0" smtClean="0"/>
              <a:t>For </a:t>
            </a:r>
            <a:r>
              <a:rPr lang="en-GB" dirty="0"/>
              <a:t>further information</a:t>
            </a:r>
            <a:r>
              <a:rPr lang="en-GB" dirty="0" smtClean="0"/>
              <a:t>:</a:t>
            </a:r>
            <a:endParaRPr lang="en-GB" dirty="0" smtClean="0">
              <a:hlinkClick r:id="rId3"/>
            </a:endParaRPr>
          </a:p>
          <a:p>
            <a:pPr marL="114300" indent="0">
              <a:buNone/>
            </a:pPr>
            <a:r>
              <a:rPr lang="en-GB" dirty="0" smtClean="0">
                <a:hlinkClick r:id="rId3"/>
              </a:rPr>
              <a:t>www.lydiaosteoporosis.com</a:t>
            </a:r>
            <a:endParaRPr lang="en-GB" dirty="0" smtClean="0"/>
          </a:p>
          <a:p>
            <a:pPr marL="114300" indent="0">
              <a:buNone/>
            </a:pPr>
            <a:endParaRPr lang="en-GB" dirty="0"/>
          </a:p>
          <a:p>
            <a:pPr marL="114300" indent="0">
              <a:buNone/>
            </a:pPr>
            <a:r>
              <a:rPr lang="en-GB" dirty="0" smtClean="0"/>
              <a:t>Launched website </a:t>
            </a:r>
            <a:r>
              <a:rPr lang="en-GB" dirty="0"/>
              <a:t>and niche social network 6</a:t>
            </a:r>
            <a:r>
              <a:rPr lang="en-GB" baseline="30000" dirty="0"/>
              <a:t>th</a:t>
            </a:r>
            <a:r>
              <a:rPr lang="en-GB" dirty="0"/>
              <a:t> Nov 2015</a:t>
            </a:r>
          </a:p>
          <a:p>
            <a:pPr marL="114300" indent="0">
              <a:buNone/>
            </a:pPr>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764704"/>
            <a:ext cx="4754446" cy="1675897"/>
          </a:xfrm>
          <a:prstGeom prst="rect">
            <a:avLst/>
          </a:prstGeom>
        </p:spPr>
      </p:pic>
      <p:sp>
        <p:nvSpPr>
          <p:cNvPr id="6" name="Footer Placeholder 3"/>
          <p:cNvSpPr>
            <a:spLocks noGrp="1"/>
          </p:cNvSpPr>
          <p:nvPr>
            <p:ph type="ftr" sz="quarter" idx="11"/>
          </p:nvPr>
        </p:nvSpPr>
        <p:spPr>
          <a:xfrm rot="16200000">
            <a:off x="7586910" y="4048760"/>
            <a:ext cx="2367281" cy="365760"/>
          </a:xfrm>
        </p:spPr>
        <p:txBody>
          <a:bodyPr/>
          <a:lstStyle/>
          <a:p>
            <a:r>
              <a:rPr lang="en-US" dirty="0" smtClean="0"/>
              <a:t>MAC Smith </a:t>
            </a:r>
            <a:r>
              <a:rPr lang="en-US" dirty="0" smtClean="0"/>
              <a:t>29</a:t>
            </a:r>
            <a:r>
              <a:rPr lang="en-US" dirty="0" smtClean="0"/>
              <a:t>.04.16</a:t>
            </a:r>
            <a:endParaRPr lang="en-US" dirty="0"/>
          </a:p>
        </p:txBody>
      </p:sp>
    </p:spTree>
    <p:extLst>
      <p:ext uri="{BB962C8B-B14F-4D97-AF65-F5344CB8AC3E}">
        <p14:creationId xmlns:p14="http://schemas.microsoft.com/office/powerpoint/2010/main" val="2412755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365104"/>
            <a:ext cx="7659687" cy="1168400"/>
          </a:xfrm>
        </p:spPr>
        <p:txBody>
          <a:bodyPr/>
          <a:lstStyle/>
          <a:p>
            <a:r>
              <a:rPr lang="en-GB" dirty="0" smtClean="0"/>
              <a:t>Activity: Clinical Simulation to increase awareness of the person’s experience of osteoporosis</a:t>
            </a:r>
            <a:endParaRPr lang="en-GB" dirty="0"/>
          </a:p>
        </p:txBody>
      </p:sp>
      <p:sp>
        <p:nvSpPr>
          <p:cNvPr id="3" name="Text Placeholder 2"/>
          <p:cNvSpPr>
            <a:spLocks noGrp="1"/>
          </p:cNvSpPr>
          <p:nvPr>
            <p:ph type="body" idx="1"/>
          </p:nvPr>
        </p:nvSpPr>
        <p:spPr>
          <a:xfrm>
            <a:off x="722313" y="2420888"/>
            <a:ext cx="6135687" cy="1633538"/>
          </a:xfrm>
        </p:spPr>
        <p:txBody>
          <a:bodyPr/>
          <a:lstStyle/>
          <a:p>
            <a:r>
              <a:rPr lang="en-GB" dirty="0" smtClean="0"/>
              <a:t>Section 4</a:t>
            </a:r>
            <a:endParaRPr lang="en-GB" dirty="0"/>
          </a:p>
        </p:txBody>
      </p:sp>
      <p:sp>
        <p:nvSpPr>
          <p:cNvPr id="5" name="Footer Placeholder 3"/>
          <p:cNvSpPr>
            <a:spLocks noGrp="1"/>
          </p:cNvSpPr>
          <p:nvPr>
            <p:ph type="ftr" sz="quarter" idx="11"/>
          </p:nvPr>
        </p:nvSpPr>
        <p:spPr>
          <a:xfrm rot="16200000">
            <a:off x="7586910" y="4048760"/>
            <a:ext cx="2367281" cy="365760"/>
          </a:xfrm>
        </p:spPr>
        <p:txBody>
          <a:bodyPr/>
          <a:lstStyle/>
          <a:p>
            <a:r>
              <a:rPr lang="en-US" dirty="0" smtClean="0"/>
              <a:t>MAC Smith </a:t>
            </a:r>
            <a:r>
              <a:rPr lang="en-US" dirty="0" smtClean="0"/>
              <a:t>29</a:t>
            </a:r>
            <a:r>
              <a:rPr lang="en-US" dirty="0" smtClean="0"/>
              <a:t>.04.16</a:t>
            </a:r>
            <a:endParaRPr lang="en-US" dirty="0"/>
          </a:p>
        </p:txBody>
      </p:sp>
    </p:spTree>
    <p:extLst>
      <p:ext uri="{BB962C8B-B14F-4D97-AF65-F5344CB8AC3E}">
        <p14:creationId xmlns:p14="http://schemas.microsoft.com/office/powerpoint/2010/main" val="3725333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Simulation- wearing the ‘Osteoporosis Suit’</a:t>
            </a:r>
            <a:endParaRPr lang="en-GB" dirty="0"/>
          </a:p>
        </p:txBody>
      </p:sp>
      <p:sp>
        <p:nvSpPr>
          <p:cNvPr id="3" name="Content Placeholder 2"/>
          <p:cNvSpPr>
            <a:spLocks noGrp="1"/>
          </p:cNvSpPr>
          <p:nvPr>
            <p:ph idx="1"/>
          </p:nvPr>
        </p:nvSpPr>
        <p:spPr>
          <a:xfrm>
            <a:off x="457200" y="2084784"/>
            <a:ext cx="7620000" cy="4800600"/>
          </a:xfrm>
        </p:spPr>
        <p:txBody>
          <a:bodyPr/>
          <a:lstStyle/>
          <a:p>
            <a:r>
              <a:rPr lang="en-GB" dirty="0" smtClean="0"/>
              <a:t>Inclusion and exclusion criteria</a:t>
            </a:r>
          </a:p>
          <a:p>
            <a:r>
              <a:rPr lang="en-GB" dirty="0" smtClean="0"/>
              <a:t>Informed consent</a:t>
            </a:r>
          </a:p>
          <a:p>
            <a:r>
              <a:rPr lang="en-GB" dirty="0" smtClean="0"/>
              <a:t>Donning the suit</a:t>
            </a:r>
            <a:r>
              <a:rPr lang="en-GB" dirty="0" smtClean="0"/>
              <a:t>!</a:t>
            </a:r>
            <a:endParaRPr lang="en-GB" dirty="0" smtClean="0"/>
          </a:p>
        </p:txBody>
      </p:sp>
      <p:sp>
        <p:nvSpPr>
          <p:cNvPr id="5" name="Footer Placeholder 3"/>
          <p:cNvSpPr>
            <a:spLocks noGrp="1"/>
          </p:cNvSpPr>
          <p:nvPr>
            <p:ph type="ftr" sz="quarter" idx="11"/>
          </p:nvPr>
        </p:nvSpPr>
        <p:spPr>
          <a:xfrm rot="16200000">
            <a:off x="7586910" y="4048760"/>
            <a:ext cx="2367281" cy="365760"/>
          </a:xfrm>
        </p:spPr>
        <p:txBody>
          <a:bodyPr/>
          <a:lstStyle/>
          <a:p>
            <a:r>
              <a:rPr lang="en-US" dirty="0" smtClean="0"/>
              <a:t>MAC Smith </a:t>
            </a:r>
            <a:r>
              <a:rPr lang="en-US" dirty="0" smtClean="0"/>
              <a:t>29</a:t>
            </a:r>
            <a:r>
              <a:rPr lang="en-US" dirty="0" smtClean="0"/>
              <a:t>.04.16</a:t>
            </a:r>
            <a:endParaRPr lang="en-US" dirty="0"/>
          </a:p>
        </p:txBody>
      </p:sp>
    </p:spTree>
    <p:extLst>
      <p:ext uri="{BB962C8B-B14F-4D97-AF65-F5344CB8AC3E}">
        <p14:creationId xmlns:p14="http://schemas.microsoft.com/office/powerpoint/2010/main" val="1264788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Simulation- wearing the ‘Osteoporosis Suit’</a:t>
            </a:r>
            <a:endParaRPr lang="en-GB" dirty="0"/>
          </a:p>
        </p:txBody>
      </p:sp>
      <p:sp>
        <p:nvSpPr>
          <p:cNvPr id="3" name="Content Placeholder 2"/>
          <p:cNvSpPr>
            <a:spLocks noGrp="1"/>
          </p:cNvSpPr>
          <p:nvPr>
            <p:ph idx="1"/>
          </p:nvPr>
        </p:nvSpPr>
        <p:spPr>
          <a:xfrm>
            <a:off x="457200" y="2084784"/>
            <a:ext cx="7620000" cy="4800600"/>
          </a:xfrm>
        </p:spPr>
        <p:txBody>
          <a:bodyPr/>
          <a:lstStyle/>
          <a:p>
            <a:r>
              <a:rPr lang="en-GB" dirty="0" smtClean="0"/>
              <a:t>Practical Activities</a:t>
            </a:r>
          </a:p>
          <a:p>
            <a:r>
              <a:rPr lang="en-GB" dirty="0" smtClean="0"/>
              <a:t>(please refer to sheet)</a:t>
            </a:r>
            <a:endParaRPr lang="en-GB" dirty="0" smtClean="0"/>
          </a:p>
        </p:txBody>
      </p:sp>
      <p:sp>
        <p:nvSpPr>
          <p:cNvPr id="5" name="Footer Placeholder 3"/>
          <p:cNvSpPr>
            <a:spLocks noGrp="1"/>
          </p:cNvSpPr>
          <p:nvPr>
            <p:ph type="ftr" sz="quarter" idx="11"/>
          </p:nvPr>
        </p:nvSpPr>
        <p:spPr>
          <a:xfrm rot="16200000">
            <a:off x="7586910" y="4048760"/>
            <a:ext cx="2367281" cy="365760"/>
          </a:xfrm>
        </p:spPr>
        <p:txBody>
          <a:bodyPr/>
          <a:lstStyle/>
          <a:p>
            <a:r>
              <a:rPr lang="en-US" dirty="0" smtClean="0"/>
              <a:t>MAC Smith </a:t>
            </a:r>
            <a:r>
              <a:rPr lang="en-US" dirty="0" smtClean="0"/>
              <a:t>29</a:t>
            </a:r>
            <a:r>
              <a:rPr lang="en-US" dirty="0" smtClean="0"/>
              <a:t>.04.16</a:t>
            </a:r>
            <a:endParaRPr lang="en-US" dirty="0"/>
          </a:p>
        </p:txBody>
      </p:sp>
    </p:spTree>
    <p:extLst>
      <p:ext uri="{BB962C8B-B14F-4D97-AF65-F5344CB8AC3E}">
        <p14:creationId xmlns:p14="http://schemas.microsoft.com/office/powerpoint/2010/main" val="3116746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and discussion</a:t>
            </a:r>
            <a:endParaRPr lang="en-GB" dirty="0"/>
          </a:p>
        </p:txBody>
      </p:sp>
      <p:sp>
        <p:nvSpPr>
          <p:cNvPr id="3" name="Content Placeholder 2"/>
          <p:cNvSpPr>
            <a:spLocks noGrp="1"/>
          </p:cNvSpPr>
          <p:nvPr>
            <p:ph idx="1"/>
          </p:nvPr>
        </p:nvSpPr>
        <p:spPr/>
        <p:txBody>
          <a:bodyPr/>
          <a:lstStyle/>
          <a:p>
            <a:r>
              <a:rPr lang="en-GB" dirty="0" smtClean="0"/>
              <a:t>Everyday activities</a:t>
            </a:r>
          </a:p>
          <a:p>
            <a:pPr lvl="1"/>
            <a:r>
              <a:rPr lang="en-GB" dirty="0" smtClean="0"/>
              <a:t>Patient perspectives</a:t>
            </a:r>
          </a:p>
          <a:p>
            <a:pPr lvl="1"/>
            <a:r>
              <a:rPr lang="en-GB" dirty="0" smtClean="0"/>
              <a:t>Carer perspectives</a:t>
            </a:r>
          </a:p>
          <a:p>
            <a:pPr lvl="1"/>
            <a:endParaRPr lang="en-GB" dirty="0"/>
          </a:p>
          <a:p>
            <a:r>
              <a:rPr lang="en-US" dirty="0"/>
              <a:t>Clinical’ activities’ </a:t>
            </a:r>
            <a:r>
              <a:rPr lang="en-US" dirty="0" smtClean="0"/>
              <a:t>in hospital settings </a:t>
            </a:r>
            <a:r>
              <a:rPr lang="en-US" dirty="0"/>
              <a:t>/ ‘Simple’ Moving and Handling </a:t>
            </a:r>
            <a:r>
              <a:rPr lang="en-US" dirty="0" smtClean="0"/>
              <a:t>activities</a:t>
            </a:r>
          </a:p>
          <a:p>
            <a:pPr lvl="1"/>
            <a:r>
              <a:rPr lang="en-US" dirty="0" smtClean="0"/>
              <a:t>Patient issues</a:t>
            </a:r>
          </a:p>
          <a:p>
            <a:pPr lvl="1"/>
            <a:r>
              <a:rPr lang="en-US" dirty="0" err="1" smtClean="0"/>
              <a:t>Carer</a:t>
            </a:r>
            <a:r>
              <a:rPr lang="en-US" dirty="0" smtClean="0"/>
              <a:t> issues</a:t>
            </a:r>
            <a:endParaRPr lang="en-GB" dirty="0" smtClean="0"/>
          </a:p>
          <a:p>
            <a:pPr lvl="1"/>
            <a:endParaRPr lang="en-GB" dirty="0"/>
          </a:p>
          <a:p>
            <a:pPr lvl="1"/>
            <a:endParaRPr lang="en-GB" dirty="0"/>
          </a:p>
        </p:txBody>
      </p:sp>
      <p:sp>
        <p:nvSpPr>
          <p:cNvPr id="5" name="Footer Placeholder 3"/>
          <p:cNvSpPr>
            <a:spLocks noGrp="1"/>
          </p:cNvSpPr>
          <p:nvPr>
            <p:ph type="ftr" sz="quarter" idx="11"/>
          </p:nvPr>
        </p:nvSpPr>
        <p:spPr>
          <a:xfrm rot="16200000">
            <a:off x="7586910" y="4048760"/>
            <a:ext cx="2367281" cy="365760"/>
          </a:xfrm>
        </p:spPr>
        <p:txBody>
          <a:bodyPr/>
          <a:lstStyle/>
          <a:p>
            <a:r>
              <a:rPr lang="en-US" dirty="0" smtClean="0"/>
              <a:t>MAC Smith </a:t>
            </a:r>
            <a:r>
              <a:rPr lang="en-US" dirty="0" smtClean="0"/>
              <a:t>29</a:t>
            </a:r>
            <a:r>
              <a:rPr lang="en-US" dirty="0" smtClean="0"/>
              <a:t>.04.16</a:t>
            </a:r>
            <a:endParaRPr lang="en-US" dirty="0"/>
          </a:p>
        </p:txBody>
      </p:sp>
    </p:spTree>
    <p:extLst>
      <p:ext uri="{BB962C8B-B14F-4D97-AF65-F5344CB8AC3E}">
        <p14:creationId xmlns:p14="http://schemas.microsoft.com/office/powerpoint/2010/main" val="2486046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and objectives for session</a:t>
            </a:r>
            <a:endParaRPr lang="en-GB" dirty="0"/>
          </a:p>
        </p:txBody>
      </p:sp>
      <p:sp>
        <p:nvSpPr>
          <p:cNvPr id="3" name="Content Placeholder 2"/>
          <p:cNvSpPr>
            <a:spLocks noGrp="1"/>
          </p:cNvSpPr>
          <p:nvPr>
            <p:ph idx="1"/>
          </p:nvPr>
        </p:nvSpPr>
        <p:spPr/>
        <p:txBody>
          <a:bodyPr>
            <a:normAutofit/>
          </a:bodyPr>
          <a:lstStyle/>
          <a:p>
            <a:pPr marL="114300" indent="0">
              <a:buNone/>
            </a:pPr>
            <a:r>
              <a:rPr lang="en-GB" dirty="0" smtClean="0"/>
              <a:t>Overall aim:</a:t>
            </a:r>
          </a:p>
          <a:p>
            <a:r>
              <a:rPr lang="en-GB" dirty="0" smtClean="0"/>
              <a:t>To explore the patient experience of osteoporosis using clinical simulation (Osteoporosis Suits) and consider the implications for nursing care. </a:t>
            </a:r>
          </a:p>
          <a:p>
            <a:pPr marL="114300" indent="0">
              <a:buNone/>
            </a:pPr>
            <a:endParaRPr lang="en-GB" dirty="0" smtClean="0"/>
          </a:p>
          <a:p>
            <a:pPr marL="114300" indent="0">
              <a:buNone/>
            </a:pPr>
            <a:r>
              <a:rPr lang="en-GB" dirty="0" smtClean="0"/>
              <a:t>Objectives:</a:t>
            </a:r>
          </a:p>
          <a:p>
            <a:r>
              <a:rPr lang="en-GB" dirty="0" smtClean="0"/>
              <a:t>Explore Osteoporosis myths and facts!</a:t>
            </a:r>
          </a:p>
          <a:p>
            <a:r>
              <a:rPr lang="en-GB" dirty="0"/>
              <a:t>I</a:t>
            </a:r>
            <a:r>
              <a:rPr lang="en-GB" dirty="0" smtClean="0"/>
              <a:t>ntroduce the Lydia Osteoporosis Project.</a:t>
            </a:r>
          </a:p>
          <a:p>
            <a:r>
              <a:rPr lang="en-GB" dirty="0" smtClean="0"/>
              <a:t>Provide opportunities to construct knowledge around the nursing care of people with vertebral osteoporosis through exposure to a clinical simulation experience.  </a:t>
            </a:r>
            <a:endParaRPr lang="en-GB" dirty="0"/>
          </a:p>
        </p:txBody>
      </p:sp>
      <p:sp>
        <p:nvSpPr>
          <p:cNvPr id="6" name="Footer Placeholder 3"/>
          <p:cNvSpPr>
            <a:spLocks noGrp="1"/>
          </p:cNvSpPr>
          <p:nvPr>
            <p:ph type="ftr" sz="quarter" idx="11"/>
          </p:nvPr>
        </p:nvSpPr>
        <p:spPr>
          <a:xfrm rot="16200000">
            <a:off x="7586910" y="4048760"/>
            <a:ext cx="2367281" cy="365760"/>
          </a:xfrm>
        </p:spPr>
        <p:txBody>
          <a:bodyPr/>
          <a:lstStyle/>
          <a:p>
            <a:r>
              <a:rPr lang="en-US" dirty="0" smtClean="0"/>
              <a:t>MAC Smith </a:t>
            </a:r>
            <a:r>
              <a:rPr lang="en-US" dirty="0" smtClean="0"/>
              <a:t>29</a:t>
            </a:r>
            <a:r>
              <a:rPr lang="en-US" dirty="0" smtClean="0"/>
              <a:t>.04.16</a:t>
            </a:r>
            <a:endParaRPr lang="en-US" dirty="0"/>
          </a:p>
        </p:txBody>
      </p:sp>
    </p:spTree>
    <p:extLst>
      <p:ext uri="{BB962C8B-B14F-4D97-AF65-F5344CB8AC3E}">
        <p14:creationId xmlns:p14="http://schemas.microsoft.com/office/powerpoint/2010/main" val="294939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 142</a:t>
            </a:r>
            <a:endParaRPr lang="en-GB"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64285" y="13381"/>
            <a:ext cx="4892869" cy="7410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3"/>
          <p:cNvSpPr>
            <a:spLocks noGrp="1"/>
          </p:cNvSpPr>
          <p:nvPr>
            <p:ph type="ftr" sz="quarter" idx="11"/>
          </p:nvPr>
        </p:nvSpPr>
        <p:spPr>
          <a:xfrm rot="16200000">
            <a:off x="7586910" y="4048760"/>
            <a:ext cx="2367281" cy="365760"/>
          </a:xfrm>
        </p:spPr>
        <p:txBody>
          <a:bodyPr/>
          <a:lstStyle/>
          <a:p>
            <a:r>
              <a:rPr lang="en-US" dirty="0" smtClean="0"/>
              <a:t>MAC Smith </a:t>
            </a:r>
            <a:r>
              <a:rPr lang="en-US" dirty="0" smtClean="0"/>
              <a:t>29</a:t>
            </a:r>
            <a:r>
              <a:rPr lang="en-US" dirty="0" smtClean="0"/>
              <a:t>.04.16</a:t>
            </a:r>
            <a:endParaRPr lang="en-US" dirty="0"/>
          </a:p>
        </p:txBody>
      </p:sp>
    </p:spTree>
    <p:extLst>
      <p:ext uri="{BB962C8B-B14F-4D97-AF65-F5344CB8AC3E}">
        <p14:creationId xmlns:p14="http://schemas.microsoft.com/office/powerpoint/2010/main" val="1902745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 142 Algorithm</a:t>
            </a:r>
            <a:endParaRPr lang="en-GB"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90707" y="29574"/>
            <a:ext cx="5633125" cy="7967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3"/>
          <p:cNvSpPr>
            <a:spLocks noGrp="1"/>
          </p:cNvSpPr>
          <p:nvPr>
            <p:ph type="ftr" sz="quarter" idx="11"/>
          </p:nvPr>
        </p:nvSpPr>
        <p:spPr>
          <a:xfrm rot="16200000">
            <a:off x="7586910" y="4048760"/>
            <a:ext cx="2367281" cy="365760"/>
          </a:xfrm>
        </p:spPr>
        <p:txBody>
          <a:bodyPr/>
          <a:lstStyle/>
          <a:p>
            <a:r>
              <a:rPr lang="en-US" dirty="0" smtClean="0"/>
              <a:t>MAC Smith </a:t>
            </a:r>
            <a:r>
              <a:rPr lang="en-US" dirty="0" smtClean="0"/>
              <a:t>29</a:t>
            </a:r>
            <a:r>
              <a:rPr lang="en-US" dirty="0" smtClean="0"/>
              <a:t>.04.16</a:t>
            </a:r>
            <a:endParaRPr lang="en-US" dirty="0"/>
          </a:p>
        </p:txBody>
      </p:sp>
    </p:spTree>
    <p:extLst>
      <p:ext uri="{BB962C8B-B14F-4D97-AF65-F5344CB8AC3E}">
        <p14:creationId xmlns:p14="http://schemas.microsoft.com/office/powerpoint/2010/main" val="3714626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session</a:t>
            </a:r>
            <a:endParaRPr lang="en-GB" dirty="0"/>
          </a:p>
        </p:txBody>
      </p:sp>
      <p:sp>
        <p:nvSpPr>
          <p:cNvPr id="3" name="Content Placeholder 2"/>
          <p:cNvSpPr>
            <a:spLocks noGrp="1"/>
          </p:cNvSpPr>
          <p:nvPr>
            <p:ph idx="1"/>
          </p:nvPr>
        </p:nvSpPr>
        <p:spPr/>
        <p:txBody>
          <a:bodyPr/>
          <a:lstStyle/>
          <a:p>
            <a:r>
              <a:rPr lang="en-GB" dirty="0" smtClean="0"/>
              <a:t>Key learning points achieved…</a:t>
            </a:r>
          </a:p>
          <a:p>
            <a:r>
              <a:rPr lang="en-GB" dirty="0" smtClean="0"/>
              <a:t>Next Steps</a:t>
            </a:r>
          </a:p>
          <a:p>
            <a:r>
              <a:rPr lang="en-GB" dirty="0" smtClean="0"/>
              <a:t>Resources</a:t>
            </a:r>
            <a:endParaRPr lang="en-GB" dirty="0"/>
          </a:p>
        </p:txBody>
      </p:sp>
      <p:sp>
        <p:nvSpPr>
          <p:cNvPr id="5" name="Footer Placeholder 3"/>
          <p:cNvSpPr>
            <a:spLocks noGrp="1"/>
          </p:cNvSpPr>
          <p:nvPr>
            <p:ph type="ftr" sz="quarter" idx="11"/>
          </p:nvPr>
        </p:nvSpPr>
        <p:spPr>
          <a:xfrm rot="16200000">
            <a:off x="7586910" y="4048760"/>
            <a:ext cx="2367281" cy="365760"/>
          </a:xfrm>
        </p:spPr>
        <p:txBody>
          <a:bodyPr/>
          <a:lstStyle/>
          <a:p>
            <a:r>
              <a:rPr lang="en-US" dirty="0" smtClean="0"/>
              <a:t>MAC Smith </a:t>
            </a:r>
            <a:r>
              <a:rPr lang="en-US" dirty="0" smtClean="0"/>
              <a:t>29</a:t>
            </a:r>
            <a:r>
              <a:rPr lang="en-US" dirty="0" smtClean="0"/>
              <a:t>.04.16</a:t>
            </a:r>
            <a:endParaRPr lang="en-US" dirty="0"/>
          </a:p>
        </p:txBody>
      </p:sp>
    </p:spTree>
    <p:extLst>
      <p:ext uri="{BB962C8B-B14F-4D97-AF65-F5344CB8AC3E}">
        <p14:creationId xmlns:p14="http://schemas.microsoft.com/office/powerpoint/2010/main" val="3969016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Selected references</a:t>
            </a:r>
            <a:endParaRPr lang="en-GB" dirty="0"/>
          </a:p>
        </p:txBody>
      </p:sp>
      <p:sp>
        <p:nvSpPr>
          <p:cNvPr id="3" name="Content Placeholder 2"/>
          <p:cNvSpPr>
            <a:spLocks noGrp="1"/>
          </p:cNvSpPr>
          <p:nvPr>
            <p:ph idx="1"/>
          </p:nvPr>
        </p:nvSpPr>
        <p:spPr/>
        <p:txBody>
          <a:bodyPr>
            <a:normAutofit fontScale="92500" lnSpcReduction="20000"/>
          </a:bodyPr>
          <a:lstStyle/>
          <a:p>
            <a:r>
              <a:rPr lang="en-GB" dirty="0" err="1" smtClean="0"/>
              <a:t>Bowker</a:t>
            </a:r>
            <a:r>
              <a:rPr lang="en-GB" dirty="0" smtClean="0"/>
              <a:t> </a:t>
            </a:r>
            <a:r>
              <a:rPr lang="en-GB" dirty="0" err="1" smtClean="0"/>
              <a:t>L.K</a:t>
            </a:r>
            <a:r>
              <a:rPr lang="en-GB" dirty="0" smtClean="0"/>
              <a:t>., Price J.D., Smith S.C. 2012 </a:t>
            </a:r>
            <a:r>
              <a:rPr lang="en-GB" i="1" dirty="0" smtClean="0"/>
              <a:t>Oxford Handbook of Geriatric Medicine</a:t>
            </a:r>
            <a:r>
              <a:rPr lang="en-GB" dirty="0" smtClean="0"/>
              <a:t> 2</a:t>
            </a:r>
            <a:r>
              <a:rPr lang="en-GB" baseline="30000" dirty="0" smtClean="0"/>
              <a:t>nd</a:t>
            </a:r>
            <a:r>
              <a:rPr lang="en-GB" dirty="0" smtClean="0"/>
              <a:t> ed. Oxford. Oxford University Press.</a:t>
            </a:r>
          </a:p>
          <a:p>
            <a:r>
              <a:rPr lang="en-GB" dirty="0" smtClean="0"/>
              <a:t>Doherty M., &amp; Ralston S. H. 2010 Chapter 25 Musculoskeletal Disease </a:t>
            </a:r>
            <a:r>
              <a:rPr lang="en-GB" dirty="0" err="1" smtClean="0"/>
              <a:t>pp</a:t>
            </a:r>
            <a:r>
              <a:rPr lang="en-GB" dirty="0" smtClean="0"/>
              <a:t> 1053- 1130 </a:t>
            </a:r>
            <a:r>
              <a:rPr lang="en-GB" u="sng" dirty="0" smtClean="0"/>
              <a:t>In</a:t>
            </a:r>
            <a:r>
              <a:rPr lang="en-GB" dirty="0" smtClean="0"/>
              <a:t> </a:t>
            </a:r>
            <a:r>
              <a:rPr lang="en-GB" dirty="0" err="1" smtClean="0"/>
              <a:t>Colledge</a:t>
            </a:r>
            <a:r>
              <a:rPr lang="en-GB" dirty="0" smtClean="0"/>
              <a:t> N. R. Walker, B. R., Ralston S. H. 2010 Eds.  </a:t>
            </a:r>
            <a:r>
              <a:rPr lang="en-GB" i="1" dirty="0" smtClean="0"/>
              <a:t>Davidson’s Principles &amp; Practice of Medicine. </a:t>
            </a:r>
            <a:r>
              <a:rPr lang="en-GB" dirty="0" smtClean="0"/>
              <a:t>21</a:t>
            </a:r>
            <a:r>
              <a:rPr lang="en-GB" baseline="30000" dirty="0" smtClean="0"/>
              <a:t>st</a:t>
            </a:r>
            <a:r>
              <a:rPr lang="en-GB" dirty="0" smtClean="0"/>
              <a:t> ed. Edinburgh. Churchill Livingstone, Elsevier.</a:t>
            </a:r>
          </a:p>
          <a:p>
            <a:r>
              <a:rPr lang="en-GB" dirty="0" smtClean="0"/>
              <a:t>Lydia Osteoporosis Project Website </a:t>
            </a:r>
            <a:r>
              <a:rPr lang="en-GB" dirty="0" smtClean="0">
                <a:hlinkClick r:id="rId3"/>
              </a:rPr>
              <a:t>http://www.lydiaosteoporosis.com</a:t>
            </a:r>
            <a:r>
              <a:rPr lang="en-GB" dirty="0" smtClean="0"/>
              <a:t> Accessed 11</a:t>
            </a:r>
            <a:r>
              <a:rPr lang="en-GB" baseline="30000" dirty="0" smtClean="0"/>
              <a:t>th</a:t>
            </a:r>
            <a:r>
              <a:rPr lang="en-GB" dirty="0" smtClean="0"/>
              <a:t> November 2015</a:t>
            </a:r>
          </a:p>
          <a:p>
            <a:r>
              <a:rPr lang="en-GB" dirty="0"/>
              <a:t>The </a:t>
            </a:r>
            <a:r>
              <a:rPr lang="en-GB" dirty="0" err="1"/>
              <a:t>Frax</a:t>
            </a:r>
            <a:r>
              <a:rPr lang="en-GB" dirty="0"/>
              <a:t>© WHO Fracture Risk Assessment </a:t>
            </a:r>
            <a:r>
              <a:rPr lang="en-GB" dirty="0" smtClean="0"/>
              <a:t>Tool,</a:t>
            </a:r>
            <a:r>
              <a:rPr lang="en-GB" dirty="0"/>
              <a:t> </a:t>
            </a:r>
            <a:r>
              <a:rPr lang="en-GB" dirty="0" smtClean="0">
                <a:hlinkClick r:id="rId4"/>
              </a:rPr>
              <a:t>http</a:t>
            </a:r>
            <a:r>
              <a:rPr lang="en-GB" dirty="0">
                <a:hlinkClick r:id="rId4"/>
              </a:rPr>
              <a:t>://</a:t>
            </a:r>
            <a:r>
              <a:rPr lang="en-GB" dirty="0" smtClean="0">
                <a:hlinkClick r:id="rId4"/>
              </a:rPr>
              <a:t>www.shef.ac.uk/FRAX/tool.aspx</a:t>
            </a:r>
            <a:r>
              <a:rPr lang="en-GB" dirty="0" smtClean="0"/>
              <a:t>  Accessed 17</a:t>
            </a:r>
            <a:r>
              <a:rPr lang="en-GB" baseline="30000" dirty="0" smtClean="0"/>
              <a:t>th</a:t>
            </a:r>
            <a:r>
              <a:rPr lang="en-GB" dirty="0" smtClean="0"/>
              <a:t> February </a:t>
            </a:r>
            <a:r>
              <a:rPr lang="en-GB" dirty="0" smtClean="0"/>
              <a:t>2014</a:t>
            </a:r>
          </a:p>
          <a:p>
            <a:r>
              <a:rPr lang="en-GB" dirty="0" smtClean="0"/>
              <a:t>Taylor J., et al 2016 An integrated practice approach to mobility care for older people. </a:t>
            </a:r>
            <a:r>
              <a:rPr lang="en-GB" i="1" dirty="0" smtClean="0"/>
              <a:t>Nursing Standard.</a:t>
            </a:r>
            <a:r>
              <a:rPr lang="en-GB" dirty="0" smtClean="0"/>
              <a:t> 30, 29, 51-59.</a:t>
            </a:r>
            <a:endParaRPr lang="en-GB" dirty="0" smtClean="0"/>
          </a:p>
          <a:p>
            <a:r>
              <a:rPr lang="en-GB" dirty="0"/>
              <a:t>Q-Fracture </a:t>
            </a:r>
            <a:r>
              <a:rPr lang="en-GB" dirty="0" smtClean="0"/>
              <a:t>Tool </a:t>
            </a:r>
            <a:r>
              <a:rPr lang="en-GB" dirty="0" smtClean="0">
                <a:hlinkClick r:id="rId5"/>
              </a:rPr>
              <a:t>http</a:t>
            </a:r>
            <a:r>
              <a:rPr lang="en-GB" dirty="0">
                <a:hlinkClick r:id="rId5"/>
              </a:rPr>
              <a:t>://www.qfracture.org</a:t>
            </a:r>
            <a:r>
              <a:rPr lang="en-GB" dirty="0" smtClean="0">
                <a:hlinkClick r:id="rId5"/>
              </a:rPr>
              <a:t>/</a:t>
            </a:r>
            <a:r>
              <a:rPr lang="en-GB" dirty="0" smtClean="0"/>
              <a:t> Accessed 26</a:t>
            </a:r>
            <a:r>
              <a:rPr lang="en-GB" baseline="30000" dirty="0" smtClean="0"/>
              <a:t>th</a:t>
            </a:r>
            <a:r>
              <a:rPr lang="en-GB" dirty="0" smtClean="0"/>
              <a:t> October 2015</a:t>
            </a:r>
            <a:endParaRPr lang="en-GB" dirty="0"/>
          </a:p>
          <a:p>
            <a:r>
              <a:rPr lang="en-GB" dirty="0" smtClean="0"/>
              <a:t>SIGN 142 2015 Management of Osteoporosis and the prevention of Fragility Fractures. Chair of SIGN 142 Guidelines Group, Professor Stuart Ralston.</a:t>
            </a:r>
          </a:p>
        </p:txBody>
      </p:sp>
      <p:sp>
        <p:nvSpPr>
          <p:cNvPr id="5" name="Footer Placeholder 3"/>
          <p:cNvSpPr>
            <a:spLocks noGrp="1"/>
          </p:cNvSpPr>
          <p:nvPr>
            <p:ph type="ftr" sz="quarter" idx="11"/>
          </p:nvPr>
        </p:nvSpPr>
        <p:spPr>
          <a:xfrm rot="16200000">
            <a:off x="7586910" y="4048760"/>
            <a:ext cx="2367281" cy="365760"/>
          </a:xfrm>
        </p:spPr>
        <p:txBody>
          <a:bodyPr/>
          <a:lstStyle/>
          <a:p>
            <a:r>
              <a:rPr lang="en-US" dirty="0" smtClean="0"/>
              <a:t>MAC Smith </a:t>
            </a:r>
            <a:r>
              <a:rPr lang="en-US" dirty="0" smtClean="0"/>
              <a:t>29</a:t>
            </a:r>
            <a:r>
              <a:rPr lang="en-US" dirty="0" smtClean="0"/>
              <a:t>.04.16</a:t>
            </a:r>
            <a:endParaRPr lang="en-US" dirty="0"/>
          </a:p>
        </p:txBody>
      </p:sp>
    </p:spTree>
    <p:extLst>
      <p:ext uri="{BB962C8B-B14F-4D97-AF65-F5344CB8AC3E}">
        <p14:creationId xmlns:p14="http://schemas.microsoft.com/office/powerpoint/2010/main" val="2316397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2132856"/>
            <a:ext cx="7772400" cy="2405600"/>
          </a:xfrm>
        </p:spPr>
        <p:txBody>
          <a:bodyPr>
            <a:normAutofit/>
          </a:bodyPr>
          <a:lstStyle/>
          <a:p>
            <a:r>
              <a:rPr lang="en-GB" dirty="0" smtClean="0"/>
              <a:t>About Osteoporosis</a:t>
            </a:r>
            <a:br>
              <a:rPr lang="en-GB" dirty="0" smtClean="0"/>
            </a:br>
            <a:endParaRPr lang="en-GB" dirty="0"/>
          </a:p>
        </p:txBody>
      </p:sp>
      <p:sp>
        <p:nvSpPr>
          <p:cNvPr id="3" name="Text Placeholder 2"/>
          <p:cNvSpPr>
            <a:spLocks noGrp="1"/>
          </p:cNvSpPr>
          <p:nvPr>
            <p:ph type="body" idx="1"/>
          </p:nvPr>
        </p:nvSpPr>
        <p:spPr>
          <a:xfrm>
            <a:off x="1367365" y="836712"/>
            <a:ext cx="6417734" cy="939801"/>
          </a:xfrm>
        </p:spPr>
        <p:txBody>
          <a:bodyPr>
            <a:normAutofit/>
          </a:bodyPr>
          <a:lstStyle/>
          <a:p>
            <a:r>
              <a:rPr lang="en-GB" sz="3600" dirty="0" smtClean="0"/>
              <a:t>Section 1</a:t>
            </a:r>
            <a:endParaRPr lang="en-GB" sz="3600" dirty="0"/>
          </a:p>
        </p:txBody>
      </p:sp>
      <p:sp>
        <p:nvSpPr>
          <p:cNvPr id="5" name="Footer Placeholder 3"/>
          <p:cNvSpPr>
            <a:spLocks noGrp="1"/>
          </p:cNvSpPr>
          <p:nvPr>
            <p:ph type="ftr" sz="quarter" idx="11"/>
          </p:nvPr>
        </p:nvSpPr>
        <p:spPr>
          <a:xfrm rot="16200000">
            <a:off x="7586910" y="4048760"/>
            <a:ext cx="2367281" cy="365760"/>
          </a:xfrm>
        </p:spPr>
        <p:txBody>
          <a:bodyPr/>
          <a:lstStyle/>
          <a:p>
            <a:r>
              <a:rPr lang="en-US" dirty="0" smtClean="0"/>
              <a:t>MAC Smith </a:t>
            </a:r>
            <a:r>
              <a:rPr lang="en-US" dirty="0" smtClean="0"/>
              <a:t>29</a:t>
            </a:r>
            <a:r>
              <a:rPr lang="en-US" dirty="0" smtClean="0"/>
              <a:t>.04.16</a:t>
            </a:r>
            <a:endParaRPr lang="en-US" dirty="0"/>
          </a:p>
        </p:txBody>
      </p:sp>
    </p:spTree>
    <p:extLst>
      <p:ext uri="{BB962C8B-B14F-4D97-AF65-F5344CB8AC3E}">
        <p14:creationId xmlns:p14="http://schemas.microsoft.com/office/powerpoint/2010/main" val="832431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570186"/>
          </a:xfrm>
        </p:spPr>
        <p:txBody>
          <a:bodyPr/>
          <a:lstStyle/>
          <a:p>
            <a:r>
              <a:rPr lang="en-GB" dirty="0" smtClean="0"/>
              <a:t>Osteoporosis Myths </a:t>
            </a:r>
            <a:br>
              <a:rPr lang="en-GB" dirty="0" smtClean="0"/>
            </a:br>
            <a:r>
              <a:rPr lang="en-GB" dirty="0" smtClean="0"/>
              <a:t>and Facts! </a:t>
            </a:r>
            <a:endParaRPr lang="en-GB" dirty="0"/>
          </a:p>
        </p:txBody>
      </p:sp>
      <p:sp>
        <p:nvSpPr>
          <p:cNvPr id="3" name="Content Placeholder 2"/>
          <p:cNvSpPr>
            <a:spLocks noGrp="1"/>
          </p:cNvSpPr>
          <p:nvPr>
            <p:ph idx="1"/>
          </p:nvPr>
        </p:nvSpPr>
        <p:spPr>
          <a:xfrm>
            <a:off x="457200" y="1868760"/>
            <a:ext cx="7620000" cy="4800600"/>
          </a:xfrm>
        </p:spPr>
        <p:txBody>
          <a:bodyPr>
            <a:normAutofit/>
          </a:bodyPr>
          <a:lstStyle/>
          <a:p>
            <a:pPr marL="114300" indent="0">
              <a:buNone/>
            </a:pPr>
            <a:r>
              <a:rPr lang="en-US" b="1" dirty="0"/>
              <a:t> </a:t>
            </a:r>
            <a:endParaRPr lang="en-GB" dirty="0"/>
          </a:p>
          <a:p>
            <a:pPr lvl="0"/>
            <a:r>
              <a:rPr lang="en-US" dirty="0"/>
              <a:t>Osteoporosis is the same as Brittle Bone Disease</a:t>
            </a:r>
            <a:endParaRPr lang="en-GB" dirty="0"/>
          </a:p>
          <a:p>
            <a:pPr lvl="1"/>
            <a:r>
              <a:rPr lang="en-US" dirty="0"/>
              <a:t>No, they are different diseases, although both substantially increase fracture risk.</a:t>
            </a:r>
            <a:endParaRPr lang="en-GB" dirty="0"/>
          </a:p>
          <a:p>
            <a:pPr lvl="0"/>
            <a:r>
              <a:rPr lang="en-US" dirty="0"/>
              <a:t>Osteoporosis is part of normal ageing</a:t>
            </a:r>
            <a:endParaRPr lang="en-GB" dirty="0"/>
          </a:p>
          <a:p>
            <a:pPr lvl="1"/>
            <a:r>
              <a:rPr lang="en-US" dirty="0"/>
              <a:t>Whilst incidence increases with age, it is not viewed as a normal part of the ageing process.</a:t>
            </a:r>
            <a:endParaRPr lang="en-GB" dirty="0"/>
          </a:p>
          <a:p>
            <a:pPr lvl="0"/>
            <a:endParaRPr lang="en-GB" dirty="0"/>
          </a:p>
        </p:txBody>
      </p:sp>
      <p:pic>
        <p:nvPicPr>
          <p:cNvPr id="4" name="Picture 3" descr="C:\Users\msmith1\AppData\Local\Microsoft\Windows\Temporary Internet Files\Content.IE5\K4NF63PG\great_customer_service_myths[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404663"/>
            <a:ext cx="1656184" cy="1224137"/>
          </a:xfrm>
          <a:prstGeom prst="rect">
            <a:avLst/>
          </a:prstGeom>
          <a:noFill/>
          <a:ln>
            <a:noFill/>
          </a:ln>
        </p:spPr>
      </p:pic>
      <p:sp>
        <p:nvSpPr>
          <p:cNvPr id="6" name="Footer Placeholder 3"/>
          <p:cNvSpPr>
            <a:spLocks noGrp="1"/>
          </p:cNvSpPr>
          <p:nvPr>
            <p:ph type="ftr" sz="quarter" idx="11"/>
          </p:nvPr>
        </p:nvSpPr>
        <p:spPr>
          <a:xfrm rot="16200000">
            <a:off x="7586910" y="4048760"/>
            <a:ext cx="2367281" cy="365760"/>
          </a:xfrm>
        </p:spPr>
        <p:txBody>
          <a:bodyPr/>
          <a:lstStyle/>
          <a:p>
            <a:r>
              <a:rPr lang="en-US" dirty="0" smtClean="0"/>
              <a:t>MAC Smith </a:t>
            </a:r>
            <a:r>
              <a:rPr lang="en-US" dirty="0" smtClean="0"/>
              <a:t>29</a:t>
            </a:r>
            <a:r>
              <a:rPr lang="en-US" dirty="0" smtClean="0"/>
              <a:t>.04.16</a:t>
            </a:r>
            <a:endParaRPr lang="en-US" dirty="0"/>
          </a:p>
        </p:txBody>
      </p:sp>
    </p:spTree>
    <p:extLst>
      <p:ext uri="{BB962C8B-B14F-4D97-AF65-F5344CB8AC3E}">
        <p14:creationId xmlns:p14="http://schemas.microsoft.com/office/powerpoint/2010/main" val="709485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Osteoporosis Myths &amp; Facts contd.</a:t>
            </a:r>
            <a:endParaRPr lang="en-GB" dirty="0"/>
          </a:p>
        </p:txBody>
      </p:sp>
      <p:sp>
        <p:nvSpPr>
          <p:cNvPr id="3" name="Content Placeholder 2"/>
          <p:cNvSpPr>
            <a:spLocks noGrp="1"/>
          </p:cNvSpPr>
          <p:nvPr>
            <p:ph idx="1"/>
          </p:nvPr>
        </p:nvSpPr>
        <p:spPr>
          <a:xfrm>
            <a:off x="457200" y="1652736"/>
            <a:ext cx="7620000" cy="4800600"/>
          </a:xfrm>
        </p:spPr>
        <p:txBody>
          <a:bodyPr>
            <a:normAutofit/>
          </a:bodyPr>
          <a:lstStyle/>
          <a:p>
            <a:pPr lvl="0"/>
            <a:r>
              <a:rPr lang="en-US" dirty="0"/>
              <a:t>Osteoporosis does not affect many people.</a:t>
            </a:r>
            <a:endParaRPr lang="en-GB" dirty="0"/>
          </a:p>
          <a:p>
            <a:pPr lvl="1"/>
            <a:r>
              <a:rPr lang="en-US" dirty="0"/>
              <a:t>Wrong, it does! Osteoporosis affects over 3 million people in the UK including 250,000 in Scotland, (Age UK 2015, IOF 2015, NOS 2015). </a:t>
            </a:r>
            <a:r>
              <a:rPr lang="en-GB" sz="1800" dirty="0"/>
              <a:t>Approximately 21 % women aged 50–84 years in Europe classified as having osteoporosis , i.e. over 12 million women (</a:t>
            </a:r>
            <a:r>
              <a:rPr lang="en-GB" sz="1800" dirty="0" err="1"/>
              <a:t>Kanis</a:t>
            </a:r>
            <a:r>
              <a:rPr lang="en-GB" sz="1800" dirty="0"/>
              <a:t> et al 2013). </a:t>
            </a:r>
            <a:r>
              <a:rPr lang="en-US" dirty="0"/>
              <a:t>50% of people age 75+ are </a:t>
            </a:r>
            <a:r>
              <a:rPr lang="en-US" u="sng" dirty="0"/>
              <a:t>affected</a:t>
            </a:r>
            <a:r>
              <a:rPr lang="en-US" dirty="0"/>
              <a:t> by osteoporosis (NOS 2015)</a:t>
            </a:r>
            <a:endParaRPr lang="en-US" dirty="0" smtClean="0"/>
          </a:p>
          <a:p>
            <a:pPr lvl="0"/>
            <a:endParaRPr lang="en-US" dirty="0"/>
          </a:p>
          <a:p>
            <a:pPr lvl="0"/>
            <a:r>
              <a:rPr lang="en-US" dirty="0" smtClean="0"/>
              <a:t>Osteoporosis </a:t>
            </a:r>
            <a:r>
              <a:rPr lang="en-US" dirty="0"/>
              <a:t>only affects females</a:t>
            </a:r>
            <a:endParaRPr lang="en-GB" dirty="0"/>
          </a:p>
          <a:p>
            <a:pPr lvl="1"/>
            <a:r>
              <a:rPr lang="en-US" dirty="0"/>
              <a:t>Wrong! 1 in 2 females over 50 years and 1 in 5 males over 50 years will suffer a fracture in their remaining lifetime (NOS 2015). </a:t>
            </a:r>
            <a:endParaRPr lang="en-GB" dirty="0"/>
          </a:p>
        </p:txBody>
      </p:sp>
      <p:sp>
        <p:nvSpPr>
          <p:cNvPr id="5" name="Footer Placeholder 3"/>
          <p:cNvSpPr>
            <a:spLocks noGrp="1"/>
          </p:cNvSpPr>
          <p:nvPr>
            <p:ph type="ftr" sz="quarter" idx="11"/>
          </p:nvPr>
        </p:nvSpPr>
        <p:spPr>
          <a:xfrm rot="16200000">
            <a:off x="7586910" y="4048760"/>
            <a:ext cx="2367281" cy="365760"/>
          </a:xfrm>
        </p:spPr>
        <p:txBody>
          <a:bodyPr/>
          <a:lstStyle/>
          <a:p>
            <a:r>
              <a:rPr lang="en-US" dirty="0" smtClean="0"/>
              <a:t>MAC Smith </a:t>
            </a:r>
            <a:r>
              <a:rPr lang="en-US" dirty="0" smtClean="0"/>
              <a:t>29</a:t>
            </a:r>
            <a:r>
              <a:rPr lang="en-US" dirty="0" smtClean="0"/>
              <a:t>.04.16</a:t>
            </a:r>
            <a:endParaRPr lang="en-US" dirty="0"/>
          </a:p>
        </p:txBody>
      </p:sp>
    </p:spTree>
    <p:extLst>
      <p:ext uri="{BB962C8B-B14F-4D97-AF65-F5344CB8AC3E}">
        <p14:creationId xmlns:p14="http://schemas.microsoft.com/office/powerpoint/2010/main" val="404593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Osteoporosis Myths &amp; Facts contd.</a:t>
            </a:r>
            <a:endParaRPr lang="en-GB" dirty="0"/>
          </a:p>
        </p:txBody>
      </p:sp>
      <p:sp>
        <p:nvSpPr>
          <p:cNvPr id="3" name="Content Placeholder 2"/>
          <p:cNvSpPr>
            <a:spLocks noGrp="1"/>
          </p:cNvSpPr>
          <p:nvPr>
            <p:ph idx="1"/>
          </p:nvPr>
        </p:nvSpPr>
        <p:spPr/>
        <p:txBody>
          <a:bodyPr>
            <a:normAutofit/>
          </a:bodyPr>
          <a:lstStyle/>
          <a:p>
            <a:pPr lvl="0"/>
            <a:r>
              <a:rPr lang="en-US" dirty="0" smtClean="0"/>
              <a:t>Hip </a:t>
            </a:r>
            <a:r>
              <a:rPr lang="en-US" dirty="0"/>
              <a:t>fractures are not serious</a:t>
            </a:r>
            <a:endParaRPr lang="en-GB" dirty="0"/>
          </a:p>
          <a:p>
            <a:pPr lvl="1"/>
            <a:r>
              <a:rPr lang="en-US" dirty="0"/>
              <a:t>They are, especially in people over age 70 years as they are a leading cause of mortality and morbidity, especially high mortality in males over age 70 years. </a:t>
            </a:r>
          </a:p>
          <a:p>
            <a:pPr lvl="1"/>
            <a:r>
              <a:rPr lang="en-GB" altLang="en-US" dirty="0">
                <a:ea typeface="ＭＳ Ｐゴシック" pitchFamily="34" charset="-128"/>
              </a:rPr>
              <a:t>1,150 hip fracture deaths per month in UK</a:t>
            </a:r>
          </a:p>
          <a:p>
            <a:pPr lvl="1"/>
            <a:r>
              <a:rPr lang="en-US" altLang="en-US" dirty="0">
                <a:ea typeface="ＭＳ Ｐゴシック" pitchFamily="34" charset="-128"/>
                <a:cs typeface="Arial" pitchFamily="34" charset="0"/>
              </a:rPr>
              <a:t>Only 25% of vertebral fractures are linked to falls, most occur during everyday activities, whereas 90% hip fractures are falls related (NOS 2013</a:t>
            </a:r>
            <a:r>
              <a:rPr lang="en-US" altLang="en-US" dirty="0" smtClean="0">
                <a:ea typeface="ＭＳ Ｐゴシック" pitchFamily="34" charset="-128"/>
                <a:cs typeface="Arial" pitchFamily="34" charset="0"/>
              </a:rPr>
              <a:t>)</a:t>
            </a:r>
          </a:p>
          <a:p>
            <a:pPr lvl="0"/>
            <a:r>
              <a:rPr lang="en-US" dirty="0"/>
              <a:t>Health care staff can easily ‘spot’ osteoporosis.</a:t>
            </a:r>
            <a:endParaRPr lang="en-GB" dirty="0"/>
          </a:p>
          <a:p>
            <a:pPr lvl="1"/>
            <a:r>
              <a:rPr lang="en-US" dirty="0"/>
              <a:t>No, they may not as it is a hidden condition. It is often ‘silent’ in its presentation until fractures occur, and diagnosis requires specialized scans.</a:t>
            </a:r>
            <a:endParaRPr lang="en-GB" dirty="0"/>
          </a:p>
          <a:p>
            <a:pPr lvl="1"/>
            <a:endParaRPr lang="en-GB" altLang="en-US" dirty="0">
              <a:ea typeface="ＭＳ Ｐゴシック" pitchFamily="34" charset="-128"/>
            </a:endParaRPr>
          </a:p>
        </p:txBody>
      </p:sp>
      <p:sp>
        <p:nvSpPr>
          <p:cNvPr id="5" name="Footer Placeholder 3"/>
          <p:cNvSpPr>
            <a:spLocks noGrp="1"/>
          </p:cNvSpPr>
          <p:nvPr>
            <p:ph type="ftr" sz="quarter" idx="11"/>
          </p:nvPr>
        </p:nvSpPr>
        <p:spPr>
          <a:xfrm rot="16200000">
            <a:off x="7586910" y="4048760"/>
            <a:ext cx="2367281" cy="365760"/>
          </a:xfrm>
        </p:spPr>
        <p:txBody>
          <a:bodyPr/>
          <a:lstStyle/>
          <a:p>
            <a:r>
              <a:rPr lang="en-US" dirty="0" smtClean="0"/>
              <a:t>MAC Smith </a:t>
            </a:r>
            <a:r>
              <a:rPr lang="en-US" dirty="0" smtClean="0"/>
              <a:t>29</a:t>
            </a:r>
            <a:r>
              <a:rPr lang="en-US" dirty="0" smtClean="0"/>
              <a:t>.04.16</a:t>
            </a:r>
            <a:endParaRPr lang="en-US" dirty="0"/>
          </a:p>
        </p:txBody>
      </p:sp>
    </p:spTree>
    <p:extLst>
      <p:ext uri="{BB962C8B-B14F-4D97-AF65-F5344CB8AC3E}">
        <p14:creationId xmlns:p14="http://schemas.microsoft.com/office/powerpoint/2010/main" val="256966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Osteoporosis Myths &amp; Facts contd.</a:t>
            </a:r>
            <a:endParaRPr lang="en-GB" dirty="0"/>
          </a:p>
        </p:txBody>
      </p:sp>
      <p:sp>
        <p:nvSpPr>
          <p:cNvPr id="3" name="Content Placeholder 2"/>
          <p:cNvSpPr>
            <a:spLocks noGrp="1"/>
          </p:cNvSpPr>
          <p:nvPr>
            <p:ph idx="1"/>
          </p:nvPr>
        </p:nvSpPr>
        <p:spPr/>
        <p:txBody>
          <a:bodyPr>
            <a:normAutofit/>
          </a:bodyPr>
          <a:lstStyle/>
          <a:p>
            <a:pPr lvl="0"/>
            <a:r>
              <a:rPr lang="en-US" dirty="0" smtClean="0"/>
              <a:t>The </a:t>
            </a:r>
            <a:r>
              <a:rPr lang="en-US" dirty="0"/>
              <a:t>impacts of osteoporosis are physical</a:t>
            </a:r>
            <a:endParaRPr lang="en-GB" dirty="0"/>
          </a:p>
          <a:p>
            <a:pPr lvl="1"/>
            <a:r>
              <a:rPr lang="en-US" dirty="0"/>
              <a:t>Yes, osteoporosis can have a major physical impact, but also it can have profound psychological and social impacts.</a:t>
            </a:r>
            <a:endParaRPr lang="en-GB" dirty="0"/>
          </a:p>
          <a:p>
            <a:pPr lvl="0"/>
            <a:r>
              <a:rPr lang="en-US" dirty="0"/>
              <a:t>Vertebral fractures are rare</a:t>
            </a:r>
            <a:endParaRPr lang="en-GB" dirty="0"/>
          </a:p>
          <a:p>
            <a:pPr lvl="1"/>
            <a:r>
              <a:rPr lang="en-US" dirty="0"/>
              <a:t>No. These are the most common of all osteoporosis related fractures, but they tend to be under diagnosed or can be missed.</a:t>
            </a:r>
            <a:endParaRPr lang="en-GB" dirty="0"/>
          </a:p>
          <a:p>
            <a:pPr lvl="0"/>
            <a:r>
              <a:rPr lang="en-US" dirty="0"/>
              <a:t>Osteoporosis is a disease that is well understood by all healthcare professionals.</a:t>
            </a:r>
            <a:endParaRPr lang="en-GB" dirty="0"/>
          </a:p>
          <a:p>
            <a:pPr lvl="1"/>
            <a:r>
              <a:rPr lang="en-US" dirty="0"/>
              <a:t>Unfortunately, we know this is not the case. Misconceptions abound, even amongst healthcare staff.</a:t>
            </a:r>
            <a:endParaRPr lang="en-GB" dirty="0"/>
          </a:p>
          <a:p>
            <a:endParaRPr lang="en-GB" dirty="0"/>
          </a:p>
        </p:txBody>
      </p:sp>
      <p:sp>
        <p:nvSpPr>
          <p:cNvPr id="5" name="Footer Placeholder 3"/>
          <p:cNvSpPr>
            <a:spLocks noGrp="1"/>
          </p:cNvSpPr>
          <p:nvPr>
            <p:ph type="ftr" sz="quarter" idx="11"/>
          </p:nvPr>
        </p:nvSpPr>
        <p:spPr>
          <a:xfrm rot="16200000">
            <a:off x="7586910" y="4048760"/>
            <a:ext cx="2367281" cy="365760"/>
          </a:xfrm>
        </p:spPr>
        <p:txBody>
          <a:bodyPr/>
          <a:lstStyle/>
          <a:p>
            <a:r>
              <a:rPr lang="en-US" dirty="0" smtClean="0"/>
              <a:t>MAC Smith </a:t>
            </a:r>
            <a:r>
              <a:rPr lang="en-US" dirty="0" smtClean="0"/>
              <a:t>29</a:t>
            </a:r>
            <a:r>
              <a:rPr lang="en-US" dirty="0" smtClean="0"/>
              <a:t>.04.16</a:t>
            </a:r>
            <a:endParaRPr lang="en-US" dirty="0"/>
          </a:p>
        </p:txBody>
      </p:sp>
    </p:spTree>
    <p:extLst>
      <p:ext uri="{BB962C8B-B14F-4D97-AF65-F5344CB8AC3E}">
        <p14:creationId xmlns:p14="http://schemas.microsoft.com/office/powerpoint/2010/main" val="351710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Relative prevalence </a:t>
            </a:r>
            <a:r>
              <a:rPr lang="en-GB" dirty="0" err="1" smtClean="0"/>
              <a:t>MSK</a:t>
            </a:r>
            <a:r>
              <a:rPr lang="en-GB" dirty="0" smtClean="0"/>
              <a:t> disorders</a:t>
            </a:r>
            <a:br>
              <a:rPr lang="en-GB" dirty="0" smtClean="0"/>
            </a:br>
            <a:r>
              <a:rPr lang="en-GB" sz="1800" dirty="0" smtClean="0"/>
              <a:t>Doherty &amp; Ralston (2010 p. 1056)</a:t>
            </a:r>
            <a:endParaRPr lang="en-GB" sz="1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33333116"/>
              </p:ext>
            </p:extLst>
          </p:nvPr>
        </p:nvGraphicFramePr>
        <p:xfrm>
          <a:off x="899588" y="1628800"/>
          <a:ext cx="7416828" cy="5091951"/>
        </p:xfrm>
        <a:graphic>
          <a:graphicData uri="http://schemas.openxmlformats.org/drawingml/2006/table">
            <a:tbl>
              <a:tblPr firstRow="1" bandRow="1">
                <a:tableStyleId>{5C22544A-7EE6-4342-B048-85BDC9FD1C3A}</a:tableStyleId>
              </a:tblPr>
              <a:tblGrid>
                <a:gridCol w="1854207"/>
                <a:gridCol w="1854207"/>
                <a:gridCol w="1854207"/>
                <a:gridCol w="1854207"/>
              </a:tblGrid>
              <a:tr h="433908">
                <a:tc>
                  <a:txBody>
                    <a:bodyPr/>
                    <a:lstStyle/>
                    <a:p>
                      <a:endParaRPr lang="en-GB" sz="1200" dirty="0"/>
                    </a:p>
                  </a:txBody>
                  <a:tcPr/>
                </a:tc>
                <a:tc>
                  <a:txBody>
                    <a:bodyPr/>
                    <a:lstStyle/>
                    <a:p>
                      <a:r>
                        <a:rPr lang="en-GB" sz="1200" dirty="0" smtClean="0"/>
                        <a:t>Prevalence</a:t>
                      </a:r>
                      <a:endParaRPr lang="en-GB" sz="1200" dirty="0"/>
                    </a:p>
                  </a:txBody>
                  <a:tcPr/>
                </a:tc>
                <a:tc>
                  <a:txBody>
                    <a:bodyPr/>
                    <a:lstStyle/>
                    <a:p>
                      <a:r>
                        <a:rPr lang="en-GB" sz="1200" dirty="0" smtClean="0"/>
                        <a:t>Gender</a:t>
                      </a:r>
                      <a:endParaRPr lang="en-GB" sz="1200" dirty="0"/>
                    </a:p>
                  </a:txBody>
                  <a:tcPr/>
                </a:tc>
                <a:tc>
                  <a:txBody>
                    <a:bodyPr/>
                    <a:lstStyle/>
                    <a:p>
                      <a:r>
                        <a:rPr lang="en-GB" sz="1200" dirty="0" smtClean="0"/>
                        <a:t>Strength</a:t>
                      </a:r>
                      <a:r>
                        <a:rPr lang="en-GB" sz="1200" baseline="0" dirty="0" smtClean="0"/>
                        <a:t> of association with A</a:t>
                      </a:r>
                      <a:r>
                        <a:rPr lang="en-GB" sz="1200" dirty="0" smtClean="0"/>
                        <a:t>ge</a:t>
                      </a:r>
                      <a:endParaRPr lang="en-GB" sz="1200" dirty="0"/>
                    </a:p>
                  </a:txBody>
                  <a:tcPr/>
                </a:tc>
              </a:tr>
              <a:tr h="512009">
                <a:tc>
                  <a:txBody>
                    <a:bodyPr/>
                    <a:lstStyle/>
                    <a:p>
                      <a:r>
                        <a:rPr lang="en-GB" sz="1200" b="1" dirty="0" smtClean="0">
                          <a:solidFill>
                            <a:srgbClr val="C00000"/>
                          </a:solidFill>
                        </a:rPr>
                        <a:t>Non Inflammatory conditions</a:t>
                      </a:r>
                      <a:endParaRPr lang="en-GB" sz="1200" b="1" dirty="0">
                        <a:solidFill>
                          <a:srgbClr val="C00000"/>
                        </a:solidFill>
                      </a:endParaRPr>
                    </a:p>
                  </a:txBody>
                  <a:tcPr/>
                </a:tc>
                <a:tc>
                  <a:txBody>
                    <a:bodyPr/>
                    <a:lstStyle/>
                    <a:p>
                      <a:endParaRPr lang="en-GB" sz="1200"/>
                    </a:p>
                  </a:txBody>
                  <a:tcPr/>
                </a:tc>
                <a:tc>
                  <a:txBody>
                    <a:bodyPr/>
                    <a:lstStyle/>
                    <a:p>
                      <a:endParaRPr lang="en-GB" sz="1200"/>
                    </a:p>
                  </a:txBody>
                  <a:tcPr/>
                </a:tc>
                <a:tc>
                  <a:txBody>
                    <a:bodyPr/>
                    <a:lstStyle/>
                    <a:p>
                      <a:endParaRPr lang="en-GB" sz="1200"/>
                    </a:p>
                  </a:txBody>
                  <a:tcPr/>
                </a:tc>
              </a:tr>
              <a:tr h="488230">
                <a:tc>
                  <a:txBody>
                    <a:bodyPr/>
                    <a:lstStyle/>
                    <a:p>
                      <a:r>
                        <a:rPr lang="en-GB" sz="1200" dirty="0" smtClean="0"/>
                        <a:t>Neck</a:t>
                      </a:r>
                      <a:r>
                        <a:rPr lang="en-GB" sz="1200" baseline="0" dirty="0" smtClean="0"/>
                        <a:t> </a:t>
                      </a:r>
                      <a:r>
                        <a:rPr lang="en-GB" sz="1200" dirty="0" smtClean="0"/>
                        <a:t>&amp; back pain</a:t>
                      </a:r>
                      <a:endParaRPr lang="en-GB" sz="1200" dirty="0"/>
                    </a:p>
                  </a:txBody>
                  <a:tcPr/>
                </a:tc>
                <a:tc>
                  <a:txBody>
                    <a:bodyPr/>
                    <a:lstStyle/>
                    <a:p>
                      <a:r>
                        <a:rPr lang="en-GB" sz="1200" dirty="0" smtClean="0"/>
                        <a:t>20%</a:t>
                      </a:r>
                      <a:endParaRPr lang="en-GB" sz="1200" dirty="0"/>
                    </a:p>
                  </a:txBody>
                  <a:tcPr/>
                </a:tc>
                <a:tc>
                  <a:txBody>
                    <a:bodyPr/>
                    <a:lstStyle/>
                    <a:p>
                      <a:r>
                        <a:rPr lang="en-GB" sz="1200" dirty="0" smtClean="0"/>
                        <a:t>=</a:t>
                      </a:r>
                      <a:endParaRPr lang="en-GB" sz="1200" dirty="0"/>
                    </a:p>
                  </a:txBody>
                  <a:tcPr/>
                </a:tc>
                <a:tc>
                  <a:txBody>
                    <a:bodyPr/>
                    <a:lstStyle/>
                    <a:p>
                      <a:r>
                        <a:rPr lang="en-GB" sz="1200" dirty="0" smtClean="0"/>
                        <a:t>-</a:t>
                      </a:r>
                      <a:endParaRPr lang="en-GB" sz="1200" dirty="0"/>
                    </a:p>
                  </a:txBody>
                  <a:tcPr/>
                </a:tc>
              </a:tr>
              <a:tr h="433908">
                <a:tc>
                  <a:txBody>
                    <a:bodyPr/>
                    <a:lstStyle/>
                    <a:p>
                      <a:r>
                        <a:rPr lang="en-GB" sz="1200" dirty="0" smtClean="0"/>
                        <a:t>Osteoarthritis </a:t>
                      </a:r>
                      <a:endParaRPr lang="en-GB" sz="1200" dirty="0"/>
                    </a:p>
                  </a:txBody>
                  <a:tcPr/>
                </a:tc>
                <a:tc>
                  <a:txBody>
                    <a:bodyPr/>
                    <a:lstStyle/>
                    <a:p>
                      <a:r>
                        <a:rPr lang="en-GB" sz="1200" dirty="0" smtClean="0"/>
                        <a:t>Most common joint disorder</a:t>
                      </a:r>
                      <a:endParaRPr lang="en-GB" sz="1200" dirty="0"/>
                    </a:p>
                  </a:txBody>
                  <a:tcPr/>
                </a:tc>
                <a:tc>
                  <a:txBody>
                    <a:bodyPr/>
                    <a:lstStyle/>
                    <a:p>
                      <a:endParaRPr lang="en-GB" sz="1200" dirty="0"/>
                    </a:p>
                  </a:txBody>
                  <a:tcPr/>
                </a:tc>
                <a:tc>
                  <a:txBody>
                    <a:bodyPr/>
                    <a:lstStyle/>
                    <a:p>
                      <a:endParaRPr lang="en-GB" sz="1200" dirty="0"/>
                    </a:p>
                  </a:txBody>
                  <a:tcPr/>
                </a:tc>
              </a:tr>
              <a:tr h="282864">
                <a:tc>
                  <a:txBody>
                    <a:bodyPr/>
                    <a:lstStyle/>
                    <a:p>
                      <a:r>
                        <a:rPr lang="en-GB" sz="1200" dirty="0" smtClean="0"/>
                        <a:t>Knee</a:t>
                      </a:r>
                      <a:endParaRPr lang="en-GB" sz="1200" dirty="0"/>
                    </a:p>
                  </a:txBody>
                  <a:tcPr/>
                </a:tc>
                <a:tc>
                  <a:txBody>
                    <a:bodyPr/>
                    <a:lstStyle/>
                    <a:p>
                      <a:r>
                        <a:rPr lang="en-GB" sz="1200" dirty="0" smtClean="0"/>
                        <a:t>10%</a:t>
                      </a:r>
                      <a:endParaRPr lang="en-GB" sz="1200" dirty="0"/>
                    </a:p>
                  </a:txBody>
                  <a:tcPr/>
                </a:tc>
                <a:tc>
                  <a:txBody>
                    <a:bodyPr/>
                    <a:lstStyle/>
                    <a:p>
                      <a:r>
                        <a:rPr lang="en-GB" sz="1200" dirty="0" smtClean="0"/>
                        <a:t>F&gt;M</a:t>
                      </a:r>
                      <a:endParaRPr lang="en-GB" sz="1200" dirty="0"/>
                    </a:p>
                  </a:txBody>
                  <a:tcPr/>
                </a:tc>
                <a:tc>
                  <a:txBody>
                    <a:bodyPr/>
                    <a:lstStyle/>
                    <a:p>
                      <a:r>
                        <a:rPr lang="en-GB" sz="1200" dirty="0" smtClean="0"/>
                        <a:t>++</a:t>
                      </a:r>
                      <a:endParaRPr lang="en-GB" sz="1200" dirty="0"/>
                    </a:p>
                  </a:txBody>
                  <a:tcPr/>
                </a:tc>
              </a:tr>
              <a:tr h="282864">
                <a:tc>
                  <a:txBody>
                    <a:bodyPr/>
                    <a:lstStyle/>
                    <a:p>
                      <a:r>
                        <a:rPr lang="en-GB" sz="1200" dirty="0" smtClean="0"/>
                        <a:t>Hip</a:t>
                      </a:r>
                      <a:endParaRPr lang="en-GB" sz="1200" dirty="0"/>
                    </a:p>
                  </a:txBody>
                  <a:tcPr/>
                </a:tc>
                <a:tc>
                  <a:txBody>
                    <a:bodyPr/>
                    <a:lstStyle/>
                    <a:p>
                      <a:r>
                        <a:rPr lang="en-GB" sz="1200" dirty="0" smtClean="0"/>
                        <a:t>4%</a:t>
                      </a:r>
                      <a:endParaRPr lang="en-GB" sz="1200" dirty="0"/>
                    </a:p>
                  </a:txBody>
                  <a:tcPr/>
                </a:tc>
                <a:tc>
                  <a:txBody>
                    <a:bodyPr/>
                    <a:lstStyle/>
                    <a:p>
                      <a:r>
                        <a:rPr lang="en-GB" sz="1200" dirty="0" smtClean="0"/>
                        <a:t>=</a:t>
                      </a:r>
                      <a:endParaRPr lang="en-GB" sz="1200" dirty="0"/>
                    </a:p>
                  </a:txBody>
                  <a:tcPr/>
                </a:tc>
                <a:tc>
                  <a:txBody>
                    <a:bodyPr/>
                    <a:lstStyle/>
                    <a:p>
                      <a:r>
                        <a:rPr lang="en-GB" sz="1200" dirty="0" smtClean="0"/>
                        <a:t>+</a:t>
                      </a:r>
                      <a:endParaRPr lang="en-GB" sz="1200" dirty="0"/>
                    </a:p>
                  </a:txBody>
                  <a:tcPr/>
                </a:tc>
              </a:tr>
              <a:tr h="433908">
                <a:tc>
                  <a:txBody>
                    <a:bodyPr/>
                    <a:lstStyle/>
                    <a:p>
                      <a:r>
                        <a:rPr lang="en-GB" sz="1200" dirty="0" smtClean="0"/>
                        <a:t>Osteoporosis</a:t>
                      </a:r>
                      <a:endParaRPr lang="en-GB" sz="1200" dirty="0"/>
                    </a:p>
                  </a:txBody>
                  <a:tcPr/>
                </a:tc>
                <a:tc>
                  <a:txBody>
                    <a:bodyPr/>
                    <a:lstStyle/>
                    <a:p>
                      <a:r>
                        <a:rPr lang="en-GB" sz="1200" dirty="0" smtClean="0"/>
                        <a:t>Most common bone disorder  15%</a:t>
                      </a:r>
                      <a:endParaRPr lang="en-GB" sz="1200" dirty="0"/>
                    </a:p>
                  </a:txBody>
                  <a:tcPr/>
                </a:tc>
                <a:tc>
                  <a:txBody>
                    <a:bodyPr/>
                    <a:lstStyle/>
                    <a:p>
                      <a:r>
                        <a:rPr lang="en-GB" sz="1200" dirty="0" smtClean="0"/>
                        <a:t>F&gt;M</a:t>
                      </a:r>
                      <a:endParaRPr lang="en-GB" sz="1200" dirty="0"/>
                    </a:p>
                  </a:txBody>
                  <a:tcPr/>
                </a:tc>
                <a:tc>
                  <a:txBody>
                    <a:bodyPr/>
                    <a:lstStyle/>
                    <a:p>
                      <a:r>
                        <a:rPr lang="en-GB" sz="1200" dirty="0" smtClean="0"/>
                        <a:t>++</a:t>
                      </a:r>
                      <a:endParaRPr lang="en-GB" sz="1200" dirty="0"/>
                    </a:p>
                  </a:txBody>
                  <a:tcPr/>
                </a:tc>
              </a:tr>
              <a:tr h="282864">
                <a:tc>
                  <a:txBody>
                    <a:bodyPr/>
                    <a:lstStyle/>
                    <a:p>
                      <a:r>
                        <a:rPr lang="en-GB" sz="1200" dirty="0" smtClean="0"/>
                        <a:t>Regional soft tissue pain</a:t>
                      </a:r>
                      <a:endParaRPr lang="en-GB" sz="1200" dirty="0"/>
                    </a:p>
                  </a:txBody>
                  <a:tcPr/>
                </a:tc>
                <a:tc>
                  <a:txBody>
                    <a:bodyPr/>
                    <a:lstStyle/>
                    <a:p>
                      <a:r>
                        <a:rPr lang="en-GB" sz="1200" dirty="0" smtClean="0"/>
                        <a:t>10%</a:t>
                      </a:r>
                      <a:endParaRPr lang="en-GB" sz="1200" dirty="0"/>
                    </a:p>
                  </a:txBody>
                  <a:tcPr/>
                </a:tc>
                <a:tc>
                  <a:txBody>
                    <a:bodyPr/>
                    <a:lstStyle/>
                    <a:p>
                      <a:r>
                        <a:rPr lang="en-GB" sz="1200" dirty="0" smtClean="0"/>
                        <a:t>F&gt;M</a:t>
                      </a:r>
                      <a:endParaRPr lang="en-GB" sz="1200" dirty="0"/>
                    </a:p>
                  </a:txBody>
                  <a:tcPr/>
                </a:tc>
                <a:tc>
                  <a:txBody>
                    <a:bodyPr/>
                    <a:lstStyle/>
                    <a:p>
                      <a:r>
                        <a:rPr lang="en-GB" sz="1200" dirty="0" smtClean="0"/>
                        <a:t>++</a:t>
                      </a:r>
                      <a:endParaRPr lang="en-GB" sz="1200" dirty="0"/>
                    </a:p>
                  </a:txBody>
                  <a:tcPr/>
                </a:tc>
              </a:tr>
              <a:tr h="282864">
                <a:tc>
                  <a:txBody>
                    <a:bodyPr/>
                    <a:lstStyle/>
                    <a:p>
                      <a:r>
                        <a:rPr lang="en-GB" sz="1200" dirty="0" smtClean="0"/>
                        <a:t>Fibromyalgia</a:t>
                      </a:r>
                      <a:endParaRPr lang="en-GB" sz="1200" dirty="0"/>
                    </a:p>
                  </a:txBody>
                  <a:tcPr/>
                </a:tc>
                <a:tc>
                  <a:txBody>
                    <a:bodyPr/>
                    <a:lstStyle/>
                    <a:p>
                      <a:r>
                        <a:rPr lang="en-GB" sz="1200" dirty="0" smtClean="0"/>
                        <a:t>3%</a:t>
                      </a:r>
                      <a:endParaRPr lang="en-GB" sz="1200" dirty="0"/>
                    </a:p>
                  </a:txBody>
                  <a:tcPr/>
                </a:tc>
                <a:tc>
                  <a:txBody>
                    <a:bodyPr/>
                    <a:lstStyle/>
                    <a:p>
                      <a:r>
                        <a:rPr lang="en-GB" sz="1200" dirty="0" smtClean="0"/>
                        <a:t>F&gt;M</a:t>
                      </a:r>
                      <a:endParaRPr lang="en-GB" sz="1200" dirty="0"/>
                    </a:p>
                  </a:txBody>
                  <a:tcPr/>
                </a:tc>
                <a:tc>
                  <a:txBody>
                    <a:bodyPr/>
                    <a:lstStyle/>
                    <a:p>
                      <a:r>
                        <a:rPr lang="en-GB" sz="1200" dirty="0" smtClean="0"/>
                        <a:t>++</a:t>
                      </a:r>
                      <a:endParaRPr lang="en-GB" sz="1200" dirty="0"/>
                    </a:p>
                  </a:txBody>
                  <a:tcPr/>
                </a:tc>
              </a:tr>
              <a:tr h="282864">
                <a:tc>
                  <a:txBody>
                    <a:bodyPr/>
                    <a:lstStyle/>
                    <a:p>
                      <a:r>
                        <a:rPr lang="en-GB" sz="1200" b="1" dirty="0" smtClean="0">
                          <a:solidFill>
                            <a:srgbClr val="C00000"/>
                          </a:solidFill>
                        </a:rPr>
                        <a:t>Inflammatory conditions</a:t>
                      </a:r>
                      <a:endParaRPr lang="en-GB" sz="1200" b="1" dirty="0">
                        <a:solidFill>
                          <a:srgbClr val="C00000"/>
                        </a:solidFill>
                      </a:endParaRPr>
                    </a:p>
                  </a:txBody>
                  <a:tcPr/>
                </a:tc>
                <a:tc>
                  <a:txBody>
                    <a:bodyPr/>
                    <a:lstStyle/>
                    <a:p>
                      <a:endParaRPr lang="en-GB" sz="1200" dirty="0"/>
                    </a:p>
                  </a:txBody>
                  <a:tcPr/>
                </a:tc>
                <a:tc>
                  <a:txBody>
                    <a:bodyPr/>
                    <a:lstStyle/>
                    <a:p>
                      <a:endParaRPr lang="en-GB" sz="1200" dirty="0"/>
                    </a:p>
                  </a:txBody>
                  <a:tcPr/>
                </a:tc>
                <a:tc>
                  <a:txBody>
                    <a:bodyPr/>
                    <a:lstStyle/>
                    <a:p>
                      <a:endParaRPr lang="en-GB" sz="1200"/>
                    </a:p>
                  </a:txBody>
                  <a:tcPr/>
                </a:tc>
              </a:tr>
              <a:tr h="282864">
                <a:tc>
                  <a:txBody>
                    <a:bodyPr/>
                    <a:lstStyle/>
                    <a:p>
                      <a:r>
                        <a:rPr lang="en-GB" sz="1200" dirty="0" smtClean="0"/>
                        <a:t>RA</a:t>
                      </a:r>
                      <a:endParaRPr lang="en-GB" sz="1200" dirty="0"/>
                    </a:p>
                  </a:txBody>
                  <a:tcPr/>
                </a:tc>
                <a:tc>
                  <a:txBody>
                    <a:bodyPr/>
                    <a:lstStyle/>
                    <a:p>
                      <a:r>
                        <a:rPr lang="en-GB" sz="1200" dirty="0" smtClean="0"/>
                        <a:t>1.5%</a:t>
                      </a:r>
                      <a:endParaRPr lang="en-GB" sz="1200" dirty="0"/>
                    </a:p>
                  </a:txBody>
                  <a:tcPr/>
                </a:tc>
                <a:tc>
                  <a:txBody>
                    <a:bodyPr/>
                    <a:lstStyle/>
                    <a:p>
                      <a:r>
                        <a:rPr lang="en-GB" sz="1200" dirty="0" smtClean="0"/>
                        <a:t>F&gt;M</a:t>
                      </a:r>
                      <a:endParaRPr lang="en-GB" sz="1200" dirty="0"/>
                    </a:p>
                  </a:txBody>
                  <a:tcPr/>
                </a:tc>
                <a:tc>
                  <a:txBody>
                    <a:bodyPr/>
                    <a:lstStyle/>
                    <a:p>
                      <a:r>
                        <a:rPr lang="en-GB" sz="1200" dirty="0" smtClean="0"/>
                        <a:t>+</a:t>
                      </a:r>
                      <a:endParaRPr lang="en-GB" sz="1200" dirty="0"/>
                    </a:p>
                  </a:txBody>
                  <a:tcPr/>
                </a:tc>
              </a:tr>
              <a:tr h="282864">
                <a:tc>
                  <a:txBody>
                    <a:bodyPr/>
                    <a:lstStyle/>
                    <a:p>
                      <a:r>
                        <a:rPr lang="en-GB" sz="1200" dirty="0" smtClean="0"/>
                        <a:t>Gout</a:t>
                      </a:r>
                      <a:endParaRPr lang="en-GB" sz="1200" dirty="0"/>
                    </a:p>
                  </a:txBody>
                  <a:tcPr/>
                </a:tc>
                <a:tc>
                  <a:txBody>
                    <a:bodyPr/>
                    <a:lstStyle/>
                    <a:p>
                      <a:r>
                        <a:rPr lang="en-GB" sz="1200" dirty="0" smtClean="0"/>
                        <a:t>1.5%</a:t>
                      </a:r>
                      <a:endParaRPr lang="en-GB" sz="1200" dirty="0"/>
                    </a:p>
                  </a:txBody>
                  <a:tcPr/>
                </a:tc>
                <a:tc>
                  <a:txBody>
                    <a:bodyPr/>
                    <a:lstStyle/>
                    <a:p>
                      <a:r>
                        <a:rPr lang="en-GB" sz="1200" dirty="0" smtClean="0"/>
                        <a:t>M&gt;F</a:t>
                      </a:r>
                      <a:endParaRPr lang="en-GB" sz="1200" dirty="0"/>
                    </a:p>
                  </a:txBody>
                  <a:tcPr/>
                </a:tc>
                <a:tc>
                  <a:txBody>
                    <a:bodyPr/>
                    <a:lstStyle/>
                    <a:p>
                      <a:r>
                        <a:rPr lang="en-GB" sz="1200" dirty="0" smtClean="0"/>
                        <a:t>-</a:t>
                      </a:r>
                      <a:endParaRPr lang="en-GB" sz="1200" dirty="0"/>
                    </a:p>
                  </a:txBody>
                  <a:tcPr/>
                </a:tc>
              </a:tr>
              <a:tr h="282864">
                <a:tc>
                  <a:txBody>
                    <a:bodyPr/>
                    <a:lstStyle/>
                    <a:p>
                      <a:r>
                        <a:rPr lang="en-GB" sz="1200" dirty="0" smtClean="0"/>
                        <a:t>Polymyalgia </a:t>
                      </a:r>
                      <a:r>
                        <a:rPr lang="en-GB" sz="1200" dirty="0" err="1" smtClean="0"/>
                        <a:t>rheumatica</a:t>
                      </a:r>
                      <a:endParaRPr lang="en-GB" sz="1200" dirty="0"/>
                    </a:p>
                  </a:txBody>
                  <a:tcPr/>
                </a:tc>
                <a:tc>
                  <a:txBody>
                    <a:bodyPr/>
                    <a:lstStyle/>
                    <a:p>
                      <a:r>
                        <a:rPr lang="en-GB" sz="1200" dirty="0" smtClean="0"/>
                        <a:t>0.04%</a:t>
                      </a:r>
                      <a:endParaRPr lang="en-GB" sz="1200" dirty="0"/>
                    </a:p>
                  </a:txBody>
                  <a:tcPr/>
                </a:tc>
                <a:tc>
                  <a:txBody>
                    <a:bodyPr/>
                    <a:lstStyle/>
                    <a:p>
                      <a:r>
                        <a:rPr lang="en-GB" sz="1200" dirty="0" smtClean="0"/>
                        <a:t>F&gt;M</a:t>
                      </a:r>
                      <a:endParaRPr lang="en-GB" sz="1200" dirty="0"/>
                    </a:p>
                  </a:txBody>
                  <a:tcPr/>
                </a:tc>
                <a:tc>
                  <a:txBody>
                    <a:bodyPr/>
                    <a:lstStyle/>
                    <a:p>
                      <a:r>
                        <a:rPr lang="en-GB" sz="1200" dirty="0" smtClean="0"/>
                        <a:t>++</a:t>
                      </a:r>
                      <a:endParaRPr lang="en-GB" sz="1200" dirty="0"/>
                    </a:p>
                  </a:txBody>
                  <a:tcPr/>
                </a:tc>
              </a:tr>
              <a:tr h="433908">
                <a:tc>
                  <a:txBody>
                    <a:bodyPr/>
                    <a:lstStyle/>
                    <a:p>
                      <a:r>
                        <a:rPr lang="en-GB" sz="1200" dirty="0" smtClean="0"/>
                        <a:t>Connective tissue disease (mainly lupus)</a:t>
                      </a:r>
                      <a:endParaRPr lang="en-GB" sz="1200" dirty="0"/>
                    </a:p>
                  </a:txBody>
                  <a:tcPr/>
                </a:tc>
                <a:tc>
                  <a:txBody>
                    <a:bodyPr/>
                    <a:lstStyle/>
                    <a:p>
                      <a:r>
                        <a:rPr lang="en-GB" sz="1200" dirty="0" smtClean="0"/>
                        <a:t>0.02%</a:t>
                      </a:r>
                      <a:endParaRPr lang="en-GB" sz="1200" dirty="0"/>
                    </a:p>
                  </a:txBody>
                  <a:tcPr/>
                </a:tc>
                <a:tc>
                  <a:txBody>
                    <a:bodyPr/>
                    <a:lstStyle/>
                    <a:p>
                      <a:r>
                        <a:rPr lang="en-GB" sz="1200" dirty="0" smtClean="0"/>
                        <a:t>F&gt;M</a:t>
                      </a:r>
                      <a:endParaRPr lang="en-GB" sz="1200" dirty="0"/>
                    </a:p>
                  </a:txBody>
                  <a:tcPr/>
                </a:tc>
                <a:tc>
                  <a:txBody>
                    <a:bodyPr/>
                    <a:lstStyle/>
                    <a:p>
                      <a:r>
                        <a:rPr lang="en-GB" sz="1200" dirty="0" smtClean="0"/>
                        <a:t>-</a:t>
                      </a:r>
                      <a:endParaRPr lang="en-GB" sz="1200" dirty="0"/>
                    </a:p>
                  </a:txBody>
                  <a:tcPr/>
                </a:tc>
              </a:tr>
            </a:tbl>
          </a:graphicData>
        </a:graphic>
      </p:graphicFrame>
      <p:sp>
        <p:nvSpPr>
          <p:cNvPr id="7" name="Footer Placeholder 3"/>
          <p:cNvSpPr>
            <a:spLocks noGrp="1"/>
          </p:cNvSpPr>
          <p:nvPr>
            <p:ph type="ftr" sz="quarter" idx="11"/>
          </p:nvPr>
        </p:nvSpPr>
        <p:spPr>
          <a:xfrm rot="16200000">
            <a:off x="7586910" y="4048760"/>
            <a:ext cx="2367281" cy="365760"/>
          </a:xfrm>
        </p:spPr>
        <p:txBody>
          <a:bodyPr/>
          <a:lstStyle/>
          <a:p>
            <a:r>
              <a:rPr lang="en-US" dirty="0" smtClean="0"/>
              <a:t>MAC Smith </a:t>
            </a:r>
            <a:r>
              <a:rPr lang="en-US" dirty="0" smtClean="0"/>
              <a:t>29</a:t>
            </a:r>
            <a:r>
              <a:rPr lang="en-US" dirty="0" smtClean="0"/>
              <a:t>.04.16</a:t>
            </a:r>
            <a:endParaRPr lang="en-US" dirty="0"/>
          </a:p>
        </p:txBody>
      </p:sp>
    </p:spTree>
    <p:extLst>
      <p:ext uri="{BB962C8B-B14F-4D97-AF65-F5344CB8AC3E}">
        <p14:creationId xmlns:p14="http://schemas.microsoft.com/office/powerpoint/2010/main" val="554469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of Osteoporosis</a:t>
            </a:r>
            <a:endParaRPr lang="en-GB" dirty="0"/>
          </a:p>
        </p:txBody>
      </p:sp>
      <p:sp>
        <p:nvSpPr>
          <p:cNvPr id="3" name="Content Placeholder 2"/>
          <p:cNvSpPr>
            <a:spLocks noGrp="1"/>
          </p:cNvSpPr>
          <p:nvPr>
            <p:ph idx="1"/>
          </p:nvPr>
        </p:nvSpPr>
        <p:spPr/>
        <p:txBody>
          <a:bodyPr>
            <a:normAutofit/>
          </a:bodyPr>
          <a:lstStyle/>
          <a:p>
            <a:r>
              <a:rPr lang="en-GB" dirty="0">
                <a:solidFill>
                  <a:schemeClr val="tx2"/>
                </a:solidFill>
              </a:rPr>
              <a:t>European Guidance on Diagnosis &amp; Management of Osteoporosis by measuring Bone Mineral Density (BMD) </a:t>
            </a:r>
            <a:r>
              <a:rPr lang="en-GB" dirty="0" smtClean="0">
                <a:solidFill>
                  <a:schemeClr val="tx2"/>
                </a:solidFill>
              </a:rPr>
              <a:t>by </a:t>
            </a:r>
            <a:r>
              <a:rPr lang="en-GB" dirty="0">
                <a:solidFill>
                  <a:schemeClr val="tx2"/>
                </a:solidFill>
              </a:rPr>
              <a:t>DEXA scan.</a:t>
            </a:r>
          </a:p>
          <a:p>
            <a:pPr lvl="1"/>
            <a:r>
              <a:rPr lang="en-GB" dirty="0">
                <a:solidFill>
                  <a:schemeClr val="tx2"/>
                </a:solidFill>
              </a:rPr>
              <a:t>Normal BMD, low BMD (osteopenia), osteoporosis and/or severe osteoporosis. </a:t>
            </a:r>
          </a:p>
          <a:p>
            <a:pPr lvl="2"/>
            <a:r>
              <a:rPr lang="en-GB" b="1" dirty="0">
                <a:solidFill>
                  <a:schemeClr val="tx2"/>
                </a:solidFill>
              </a:rPr>
              <a:t>‘Osteoporosis’</a:t>
            </a:r>
            <a:r>
              <a:rPr lang="en-GB" dirty="0">
                <a:solidFill>
                  <a:schemeClr val="tx2"/>
                </a:solidFill>
              </a:rPr>
              <a:t>: Refers to 'BMD 2.5 SD or more below the young female adult mean (T score less than or equal to </a:t>
            </a:r>
            <a:r>
              <a:rPr lang="en-GB" dirty="0" smtClean="0">
                <a:solidFill>
                  <a:schemeClr val="tx2"/>
                </a:solidFill>
              </a:rPr>
              <a:t>-2.5 </a:t>
            </a:r>
            <a:r>
              <a:rPr lang="en-GB" dirty="0">
                <a:solidFill>
                  <a:schemeClr val="tx2"/>
                </a:solidFill>
              </a:rPr>
              <a:t>SD)' (</a:t>
            </a:r>
            <a:r>
              <a:rPr lang="en-GB" dirty="0" err="1">
                <a:solidFill>
                  <a:schemeClr val="tx2"/>
                </a:solidFill>
              </a:rPr>
              <a:t>Kanis</a:t>
            </a:r>
            <a:r>
              <a:rPr lang="en-GB" dirty="0">
                <a:solidFill>
                  <a:schemeClr val="tx2"/>
                </a:solidFill>
              </a:rPr>
              <a:t> et al. </a:t>
            </a:r>
            <a:r>
              <a:rPr lang="en-GB" dirty="0" smtClean="0">
                <a:solidFill>
                  <a:schemeClr val="tx2"/>
                </a:solidFill>
              </a:rPr>
              <a:t>2013). </a:t>
            </a:r>
          </a:p>
          <a:p>
            <a:pPr lvl="2"/>
            <a:r>
              <a:rPr lang="en-GB" b="1" dirty="0" smtClean="0">
                <a:solidFill>
                  <a:schemeClr val="tx2"/>
                </a:solidFill>
              </a:rPr>
              <a:t>‘</a:t>
            </a:r>
            <a:r>
              <a:rPr lang="en-GB" b="1" dirty="0">
                <a:solidFill>
                  <a:schemeClr val="tx2"/>
                </a:solidFill>
              </a:rPr>
              <a:t>Severe osteoporosis’</a:t>
            </a:r>
            <a:r>
              <a:rPr lang="en-GB" dirty="0">
                <a:solidFill>
                  <a:schemeClr val="tx2"/>
                </a:solidFill>
              </a:rPr>
              <a:t>: refers to ‘BMD 2.5 SD or more below the young female adult mean in the presence of 1 or more fragility fractures' (</a:t>
            </a:r>
            <a:r>
              <a:rPr lang="en-GB" dirty="0" err="1">
                <a:solidFill>
                  <a:schemeClr val="tx2"/>
                </a:solidFill>
              </a:rPr>
              <a:t>Kanis</a:t>
            </a:r>
            <a:r>
              <a:rPr lang="en-GB" dirty="0">
                <a:solidFill>
                  <a:schemeClr val="tx2"/>
                </a:solidFill>
              </a:rPr>
              <a:t> et </a:t>
            </a:r>
            <a:r>
              <a:rPr lang="en-GB" dirty="0" smtClean="0">
                <a:solidFill>
                  <a:schemeClr val="tx2"/>
                </a:solidFill>
              </a:rPr>
              <a:t>al 2008). </a:t>
            </a:r>
            <a:endParaRPr lang="en-GB" dirty="0" smtClean="0"/>
          </a:p>
          <a:p>
            <a:endParaRPr lang="en-GB" dirty="0"/>
          </a:p>
          <a:p>
            <a:pPr lvl="1"/>
            <a:endParaRPr lang="en-GB" dirty="0"/>
          </a:p>
          <a:p>
            <a:pPr lvl="1"/>
            <a:endParaRPr lang="en-GB" dirty="0" smtClean="0"/>
          </a:p>
        </p:txBody>
      </p:sp>
      <p:sp>
        <p:nvSpPr>
          <p:cNvPr id="5" name="Footer Placeholder 3"/>
          <p:cNvSpPr>
            <a:spLocks noGrp="1"/>
          </p:cNvSpPr>
          <p:nvPr>
            <p:ph type="ftr" sz="quarter" idx="11"/>
          </p:nvPr>
        </p:nvSpPr>
        <p:spPr>
          <a:xfrm rot="16200000">
            <a:off x="7586910" y="4048760"/>
            <a:ext cx="2367281" cy="365760"/>
          </a:xfrm>
        </p:spPr>
        <p:txBody>
          <a:bodyPr/>
          <a:lstStyle/>
          <a:p>
            <a:r>
              <a:rPr lang="en-US" dirty="0" smtClean="0"/>
              <a:t>MAC Smith </a:t>
            </a:r>
            <a:r>
              <a:rPr lang="en-US" dirty="0" smtClean="0"/>
              <a:t>29</a:t>
            </a:r>
            <a:r>
              <a:rPr lang="en-US" dirty="0" smtClean="0"/>
              <a:t>.04.16</a:t>
            </a:r>
            <a:endParaRPr lang="en-US" dirty="0"/>
          </a:p>
        </p:txBody>
      </p:sp>
    </p:spTree>
    <p:extLst>
      <p:ext uri="{BB962C8B-B14F-4D97-AF65-F5344CB8AC3E}">
        <p14:creationId xmlns:p14="http://schemas.microsoft.com/office/powerpoint/2010/main" val="212116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6">
      <a:dk1>
        <a:sysClr val="windowText" lastClr="000000"/>
      </a:dk1>
      <a:lt1>
        <a:sysClr val="window" lastClr="FFFFFF"/>
      </a:lt1>
      <a:dk2>
        <a:srgbClr val="242852"/>
      </a:dk2>
      <a:lt2>
        <a:srgbClr val="ACCBF9"/>
      </a:lt2>
      <a:accent1>
        <a:srgbClr val="629DD1"/>
      </a:accent1>
      <a:accent2>
        <a:srgbClr val="297FD5"/>
      </a:accent2>
      <a:accent3>
        <a:srgbClr val="7F8FA9"/>
      </a:accent3>
      <a:accent4>
        <a:srgbClr val="0E57C4"/>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751</TotalTime>
  <Words>1340</Words>
  <Application>Microsoft Office PowerPoint</Application>
  <PresentationFormat>On-screen Show (4:3)</PresentationFormat>
  <Paragraphs>209</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Adjacency</vt:lpstr>
      <vt:lpstr>  Osteoporosis Clinical Simulation Workshop  Scottish Manual Handling Forum Conference  25th and 26th May 2016 </vt:lpstr>
      <vt:lpstr>Aims and objectives for session</vt:lpstr>
      <vt:lpstr>About Osteoporosis </vt:lpstr>
      <vt:lpstr>Osteoporosis Myths  and Facts! </vt:lpstr>
      <vt:lpstr>Osteoporosis Myths &amp; Facts contd.</vt:lpstr>
      <vt:lpstr>Osteoporosis Myths &amp; Facts contd.</vt:lpstr>
      <vt:lpstr>Osteoporosis Myths &amp; Facts contd.</vt:lpstr>
      <vt:lpstr>Relative prevalence MSK disorders Doherty &amp; Ralston (2010 p. 1056)</vt:lpstr>
      <vt:lpstr>Definition of Osteoporosis</vt:lpstr>
      <vt:lpstr>Listening to:  Patients’ voices Healthcare professionals </vt:lpstr>
      <vt:lpstr>Patients and HCPs’ voice &amp; video clips </vt:lpstr>
      <vt:lpstr>The Lydia Osteoporosis Project: Research, EDUCATION, IMPLEMENTATION AND DISSEMINATION </vt:lpstr>
      <vt:lpstr>Overall Project Aim</vt:lpstr>
      <vt:lpstr>Please Move Me  Gently  I Have Severe Osteoporosis</vt:lpstr>
      <vt:lpstr>PowerPoint Presentation</vt:lpstr>
      <vt:lpstr>Activity: Clinical Simulation to increase awareness of the person’s experience of osteoporosis</vt:lpstr>
      <vt:lpstr>Clinical Simulation- wearing the ‘Osteoporosis Suit’</vt:lpstr>
      <vt:lpstr>Clinical Simulation- wearing the ‘Osteoporosis Suit’</vt:lpstr>
      <vt:lpstr>Feedback and discussion</vt:lpstr>
      <vt:lpstr>SIGN 142</vt:lpstr>
      <vt:lpstr>SIGN 142 Algorithm</vt:lpstr>
      <vt:lpstr>Review of session</vt:lpstr>
      <vt:lpstr>Selected references</vt:lpstr>
    </vt:vector>
  </TitlesOfParts>
  <Company>Queen Margaret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 and Joint Pathologies &amp; The Lydia Osteoporosis Project</dc:title>
  <dc:creator>msmith1</dc:creator>
  <cp:lastModifiedBy>msmith1</cp:lastModifiedBy>
  <cp:revision>118</cp:revision>
  <cp:lastPrinted>2015-11-13T10:01:29Z</cp:lastPrinted>
  <dcterms:created xsi:type="dcterms:W3CDTF">2014-02-16T20:05:50Z</dcterms:created>
  <dcterms:modified xsi:type="dcterms:W3CDTF">2016-04-29T14:47:55Z</dcterms:modified>
</cp:coreProperties>
</file>