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1" r:id="rId5"/>
    <p:sldId id="264" r:id="rId6"/>
    <p:sldId id="263" r:id="rId7"/>
    <p:sldId id="266" r:id="rId8"/>
    <p:sldId id="265" r:id="rId9"/>
    <p:sldId id="260"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1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4" autoAdjust="0"/>
    <p:restoredTop sz="72247" autoAdjust="0"/>
  </p:normalViewPr>
  <p:slideViewPr>
    <p:cSldViewPr snapToGrid="0">
      <p:cViewPr varScale="1">
        <p:scale>
          <a:sx n="48" d="100"/>
          <a:sy n="48" d="100"/>
        </p:scale>
        <p:origin x="1284" y="3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ADD308-5973-49C3-815E-BD99655F3708}" type="datetimeFigureOut">
              <a:rPr lang="en-GB" smtClean="0"/>
              <a:t>02/06/2023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F576E4-8B88-4E9A-9DF0-E3AB6C19A4D1}" type="slidenum">
              <a:rPr lang="en-GB" smtClean="0"/>
              <a:t>‹#›</a:t>
            </a:fld>
            <a:endParaRPr lang="en-GB"/>
          </a:p>
        </p:txBody>
      </p:sp>
    </p:spTree>
    <p:extLst>
      <p:ext uri="{BB962C8B-B14F-4D97-AF65-F5344CB8AC3E}">
        <p14:creationId xmlns:p14="http://schemas.microsoft.com/office/powerpoint/2010/main" val="4007009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t>1) What is the Scottish Manual Handling Passport Scheme?</a:t>
            </a:r>
          </a:p>
          <a:p>
            <a:pPr lvl="1">
              <a:lnSpc>
                <a:spcPct val="150000"/>
              </a:lnSpc>
            </a:pPr>
            <a:r>
              <a:rPr lang="en-GB" sz="1800" dirty="0"/>
              <a:t>Management arrangements</a:t>
            </a:r>
          </a:p>
          <a:p>
            <a:pPr lvl="1">
              <a:lnSpc>
                <a:spcPct val="150000"/>
              </a:lnSpc>
            </a:pPr>
            <a:r>
              <a:rPr lang="en-GB" sz="1800" dirty="0"/>
              <a:t>Training and education framework</a:t>
            </a:r>
          </a:p>
          <a:p>
            <a:pPr lvl="1">
              <a:lnSpc>
                <a:spcPct val="150000"/>
              </a:lnSpc>
            </a:pPr>
            <a:r>
              <a:rPr lang="en-GB" sz="1800" dirty="0"/>
              <a:t>MH roles criteria</a:t>
            </a:r>
          </a:p>
          <a:p>
            <a:pPr lvl="1">
              <a:lnSpc>
                <a:spcPct val="150000"/>
              </a:lnSpc>
            </a:pPr>
            <a:r>
              <a:rPr lang="en-GB" sz="1800" dirty="0"/>
              <a:t>Documentation criteria requirements and examples</a:t>
            </a:r>
          </a:p>
          <a:p>
            <a:pPr lvl="1">
              <a:lnSpc>
                <a:spcPct val="150000"/>
              </a:lnSpc>
            </a:pPr>
            <a:r>
              <a:rPr lang="en-GB" sz="1800" dirty="0"/>
              <a:t>Audit tool</a:t>
            </a:r>
          </a:p>
          <a:p>
            <a:pPr>
              <a:lnSpc>
                <a:spcPct val="150000"/>
              </a:lnSpc>
            </a:pPr>
            <a:r>
              <a:rPr lang="en-GB" sz="1800" dirty="0"/>
              <a:t>2) Who are the SMHPS Monitor Review Group?</a:t>
            </a:r>
          </a:p>
          <a:p>
            <a:pPr>
              <a:lnSpc>
                <a:spcPct val="150000"/>
              </a:lnSpc>
            </a:pPr>
            <a:r>
              <a:rPr lang="en-GB" sz="1800" dirty="0"/>
              <a:t>        NHS – Sarah, Colin, Cameron (Highland, Lothian, FV)</a:t>
            </a:r>
          </a:p>
          <a:p>
            <a:pPr>
              <a:lnSpc>
                <a:spcPct val="150000"/>
              </a:lnSpc>
            </a:pPr>
            <a:r>
              <a:rPr lang="en-GB" sz="1800" dirty="0"/>
              <a:t>        LA – Charlotte, Kerry, Annette (Angus, Aberdeen, Glasgow, </a:t>
            </a:r>
          </a:p>
          <a:p>
            <a:pPr>
              <a:lnSpc>
                <a:spcPct val="150000"/>
              </a:lnSpc>
            </a:pPr>
            <a:r>
              <a:rPr lang="en-GB" sz="1800" dirty="0"/>
              <a:t>        3</a:t>
            </a:r>
            <a:r>
              <a:rPr lang="en-GB" sz="1800" baseline="30000" dirty="0"/>
              <a:t>rd</a:t>
            </a:r>
            <a:r>
              <a:rPr lang="en-GB" sz="1800" dirty="0"/>
              <a:t> Sector – Jacqui, Sue (Hillcrest homes, private consultancy)</a:t>
            </a:r>
          </a:p>
          <a:p>
            <a:pPr>
              <a:lnSpc>
                <a:spcPct val="150000"/>
              </a:lnSpc>
            </a:pPr>
            <a:r>
              <a:rPr lang="en-GB" sz="1800" dirty="0"/>
              <a:t>        SMHF – Emma</a:t>
            </a:r>
          </a:p>
          <a:p>
            <a:pPr>
              <a:lnSpc>
                <a:spcPct val="150000"/>
              </a:lnSpc>
            </a:pPr>
            <a:r>
              <a:rPr lang="en-GB" sz="1800" dirty="0"/>
              <a:t>        Terms of reference are on the SMHPS page of the SMHF website</a:t>
            </a:r>
          </a:p>
          <a:p>
            <a:pPr>
              <a:lnSpc>
                <a:spcPct val="150000"/>
              </a:lnSpc>
            </a:pPr>
            <a:r>
              <a:rPr lang="en-GB" sz="1800" dirty="0"/>
              <a:t>3) What have we been doing?</a:t>
            </a:r>
          </a:p>
          <a:p>
            <a:pPr>
              <a:lnSpc>
                <a:spcPct val="150000"/>
              </a:lnSpc>
            </a:pPr>
            <a:r>
              <a:rPr lang="en-GB" sz="1800" dirty="0"/>
              <a:t>        new audit document – excel format</a:t>
            </a:r>
          </a:p>
          <a:p>
            <a:pPr>
              <a:lnSpc>
                <a:spcPct val="150000"/>
              </a:lnSpc>
            </a:pPr>
            <a:r>
              <a:rPr lang="en-GB" sz="1800" dirty="0"/>
              <a:t>        training providers audit live</a:t>
            </a:r>
          </a:p>
          <a:p>
            <a:pPr>
              <a:lnSpc>
                <a:spcPct val="150000"/>
              </a:lnSpc>
            </a:pPr>
            <a:r>
              <a:rPr lang="en-GB" sz="1800" dirty="0"/>
              <a:t>        Register</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dirty="0"/>
              <a:t>             8 NHS (FV / GJNH / Borders / Grampian / GGC / Highland / Lothian / Tayside)</a:t>
            </a:r>
          </a:p>
          <a:p>
            <a:pPr>
              <a:lnSpc>
                <a:spcPct val="150000"/>
              </a:lnSpc>
            </a:pPr>
            <a:r>
              <a:rPr lang="en-GB" sz="1800" dirty="0"/>
              <a:t>             4 LAs (Falkirk / Fife / Glasgow / Angus)</a:t>
            </a:r>
          </a:p>
          <a:p>
            <a:pPr>
              <a:lnSpc>
                <a:spcPct val="150000"/>
              </a:lnSpc>
            </a:pPr>
            <a:r>
              <a:rPr lang="en-GB" sz="1800" dirty="0"/>
              <a:t>             8 3</a:t>
            </a:r>
            <a:r>
              <a:rPr lang="en-GB" sz="1800" baseline="30000" dirty="0"/>
              <a:t>rd</a:t>
            </a:r>
            <a:r>
              <a:rPr lang="en-GB" sz="1800" dirty="0"/>
              <a:t> parties</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dirty="0"/>
              <a:t>             3 training providers</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800" dirty="0"/>
              <a:t>           23 Total</a:t>
            </a:r>
          </a:p>
          <a:p>
            <a:pPr>
              <a:lnSpc>
                <a:spcPct val="150000"/>
              </a:lnSpc>
            </a:pPr>
            <a:r>
              <a:rPr lang="en-GB" sz="1800" dirty="0"/>
              <a:t>			</a:t>
            </a:r>
          </a:p>
          <a:p>
            <a:pPr>
              <a:lnSpc>
                <a:spcPct val="150000"/>
              </a:lnSpc>
            </a:pPr>
            <a:r>
              <a:rPr lang="en-GB" sz="1800" dirty="0"/>
              <a:t>4) What are we doing just now?</a:t>
            </a:r>
          </a:p>
          <a:p>
            <a:endParaRPr lang="en-GB" dirty="0"/>
          </a:p>
        </p:txBody>
      </p:sp>
      <p:sp>
        <p:nvSpPr>
          <p:cNvPr id="4" name="Slide Number Placeholder 3"/>
          <p:cNvSpPr>
            <a:spLocks noGrp="1"/>
          </p:cNvSpPr>
          <p:nvPr>
            <p:ph type="sldNum" sz="quarter" idx="5"/>
          </p:nvPr>
        </p:nvSpPr>
        <p:spPr/>
        <p:txBody>
          <a:bodyPr/>
          <a:lstStyle/>
          <a:p>
            <a:fld id="{8EB30105-D57F-4062-AA49-770262A1EF8B}" type="slidenum">
              <a:rPr lang="en-GB" smtClean="0"/>
              <a:t>2</a:t>
            </a:fld>
            <a:endParaRPr lang="en-GB"/>
          </a:p>
        </p:txBody>
      </p:sp>
    </p:spTree>
    <p:extLst>
      <p:ext uri="{BB962C8B-B14F-4D97-AF65-F5344CB8AC3E}">
        <p14:creationId xmlns:p14="http://schemas.microsoft.com/office/powerpoint/2010/main" val="1858243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FAQs and Audit examples look to put on the website shortly</a:t>
            </a:r>
          </a:p>
          <a:p>
            <a:endParaRPr lang="en-GB" sz="1800" dirty="0"/>
          </a:p>
          <a:p>
            <a:r>
              <a:rPr lang="en-GB" sz="1800" dirty="0"/>
              <a:t>Consultation - 	27 responses from 21 separate organisations</a:t>
            </a:r>
          </a:p>
          <a:p>
            <a:endParaRPr lang="en-GB" sz="1800" dirty="0"/>
          </a:p>
          <a:p>
            <a:r>
              <a:rPr lang="en-GB" sz="1800" dirty="0"/>
              <a:t>Learning opportunity - Of the 10 responses looking for a full review, 5 were from one NHS Board</a:t>
            </a:r>
          </a:p>
          <a:p>
            <a:r>
              <a:rPr lang="en-GB" sz="1800" dirty="0"/>
              <a:t>	</a:t>
            </a:r>
            <a:endParaRPr lang="en-GB" dirty="0"/>
          </a:p>
        </p:txBody>
      </p:sp>
      <p:sp>
        <p:nvSpPr>
          <p:cNvPr id="4" name="Slide Number Placeholder 3"/>
          <p:cNvSpPr>
            <a:spLocks noGrp="1"/>
          </p:cNvSpPr>
          <p:nvPr>
            <p:ph type="sldNum" sz="quarter" idx="5"/>
          </p:nvPr>
        </p:nvSpPr>
        <p:spPr/>
        <p:txBody>
          <a:bodyPr/>
          <a:lstStyle/>
          <a:p>
            <a:fld id="{D4F576E4-8B88-4E9A-9DF0-E3AB6C19A4D1}" type="slidenum">
              <a:rPr lang="en-GB" smtClean="0"/>
              <a:t>3</a:t>
            </a:fld>
            <a:endParaRPr lang="en-GB"/>
          </a:p>
        </p:txBody>
      </p:sp>
    </p:spTree>
    <p:extLst>
      <p:ext uri="{BB962C8B-B14F-4D97-AF65-F5344CB8AC3E}">
        <p14:creationId xmlns:p14="http://schemas.microsoft.com/office/powerpoint/2010/main" val="2670482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1) Light refresh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 went with light refresh in part because that was the majority but also because we didn’t feel the case had been made for a full review</a:t>
            </a:r>
          </a:p>
          <a:p>
            <a:r>
              <a:rPr lang="en-GB" sz="1800" dirty="0"/>
              <a:t>       - potentially issues with interpretation, for example, to me a light touch refresh still requires the document to be read from top to bottom and sections updated as required, </a:t>
            </a:r>
          </a:p>
          <a:p>
            <a:r>
              <a:rPr lang="en-GB" sz="1800" dirty="0"/>
              <a:t>       - where as a full review would be a reformat / restructure of the document and / or significant contextual and content changes. </a:t>
            </a:r>
          </a:p>
          <a:p>
            <a:r>
              <a:rPr lang="en-GB" sz="1800" dirty="0"/>
              <a:t>       - Comments from responders suggesting a full review were more along the lines of ‘its old’ and the need to include small children and babies module</a:t>
            </a:r>
          </a:p>
          <a:p>
            <a:endParaRPr lang="en-GB" sz="1800" dirty="0"/>
          </a:p>
          <a:p>
            <a:r>
              <a:rPr lang="en-GB" sz="1800" dirty="0"/>
              <a:t>2) Exclusions included</a:t>
            </a:r>
          </a:p>
          <a:p>
            <a:r>
              <a:rPr lang="en-GB" sz="1800" dirty="0"/>
              <a:t>       - issues raised were internal Board decisions, for example, which job roles required what elements of training and whether a Board excepts a passport or not</a:t>
            </a:r>
          </a:p>
          <a:p>
            <a:r>
              <a:rPr lang="en-GB" sz="1800" dirty="0"/>
              <a:t>       - and there were some things we could not deliver, for example a bariatrics module</a:t>
            </a:r>
          </a:p>
          <a:p>
            <a:endParaRPr lang="en-GB" sz="1800" dirty="0"/>
          </a:p>
          <a:p>
            <a:r>
              <a:rPr lang="en-GB" sz="1800" dirty="0"/>
              <a:t> </a:t>
            </a:r>
          </a:p>
        </p:txBody>
      </p:sp>
      <p:sp>
        <p:nvSpPr>
          <p:cNvPr id="4" name="Slide Number Placeholder 3"/>
          <p:cNvSpPr>
            <a:spLocks noGrp="1"/>
          </p:cNvSpPr>
          <p:nvPr>
            <p:ph type="sldNum" sz="quarter" idx="5"/>
          </p:nvPr>
        </p:nvSpPr>
        <p:spPr/>
        <p:txBody>
          <a:bodyPr/>
          <a:lstStyle/>
          <a:p>
            <a:fld id="{D4F576E4-8B88-4E9A-9DF0-E3AB6C19A4D1}" type="slidenum">
              <a:rPr lang="en-GB" smtClean="0"/>
              <a:t>4</a:t>
            </a:fld>
            <a:endParaRPr lang="en-GB"/>
          </a:p>
        </p:txBody>
      </p:sp>
    </p:spTree>
    <p:extLst>
      <p:ext uri="{BB962C8B-B14F-4D97-AF65-F5344CB8AC3E}">
        <p14:creationId xmlns:p14="http://schemas.microsoft.com/office/powerpoint/2010/main" val="145474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We currently have 34 actions identified, some are relatively straight forwards others not so much</a:t>
            </a:r>
          </a:p>
        </p:txBody>
      </p:sp>
      <p:sp>
        <p:nvSpPr>
          <p:cNvPr id="4" name="Slide Number Placeholder 3"/>
          <p:cNvSpPr>
            <a:spLocks noGrp="1"/>
          </p:cNvSpPr>
          <p:nvPr>
            <p:ph type="sldNum" sz="quarter" idx="5"/>
          </p:nvPr>
        </p:nvSpPr>
        <p:spPr/>
        <p:txBody>
          <a:bodyPr/>
          <a:lstStyle/>
          <a:p>
            <a:fld id="{D4F576E4-8B88-4E9A-9DF0-E3AB6C19A4D1}" type="slidenum">
              <a:rPr lang="en-GB" smtClean="0"/>
              <a:t>5</a:t>
            </a:fld>
            <a:endParaRPr lang="en-GB"/>
          </a:p>
        </p:txBody>
      </p:sp>
    </p:spTree>
    <p:extLst>
      <p:ext uri="{BB962C8B-B14F-4D97-AF65-F5344CB8AC3E}">
        <p14:creationId xmlns:p14="http://schemas.microsoft.com/office/powerpoint/2010/main" val="382773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800" dirty="0"/>
              <a:t>1) Of the 3 main people handling modules, chair bed and hoist there is probably an ascending level of technique orientated approach with chair being lest and hoist being most</a:t>
            </a:r>
          </a:p>
          <a:p>
            <a:pPr>
              <a:spcAft>
                <a:spcPts val="600"/>
              </a:spcAft>
            </a:pPr>
            <a:endParaRPr lang="en-GB" sz="1800" dirty="0"/>
          </a:p>
          <a:p>
            <a:pPr>
              <a:spcAft>
                <a:spcPts val="600"/>
              </a:spcAft>
            </a:pPr>
            <a:r>
              <a:rPr lang="en-GB" sz="1800" dirty="0"/>
              <a:t>2) Manoeuvres – feels technique orientated</a:t>
            </a:r>
          </a:p>
          <a:p>
            <a:pPr>
              <a:spcAft>
                <a:spcPts val="600"/>
              </a:spcAft>
            </a:pPr>
            <a:endParaRPr lang="en-GB" sz="1800" dirty="0"/>
          </a:p>
          <a:p>
            <a:pPr>
              <a:spcAft>
                <a:spcPts val="600"/>
              </a:spcAft>
            </a:pPr>
            <a:r>
              <a:rPr lang="en-GB" sz="1800" dirty="0"/>
              <a:t>3) One and two carers – what are the differences between 1 and 2 in terms of skills and knowledge</a:t>
            </a:r>
          </a:p>
          <a:p>
            <a:pPr>
              <a:spcAft>
                <a:spcPts val="600"/>
              </a:spcAft>
            </a:pPr>
            <a:endParaRPr lang="en-GB" sz="1800" dirty="0"/>
          </a:p>
          <a:p>
            <a:pPr>
              <a:spcAft>
                <a:spcPts val="600"/>
              </a:spcAft>
            </a:pPr>
            <a:r>
              <a:rPr lang="en-GB" sz="1800" dirty="0"/>
              <a:t>4) Instructing the fallen person to raise themselves – do we need to see competence demonstrated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GB" dirty="0"/>
          </a:p>
        </p:txBody>
      </p:sp>
      <p:sp>
        <p:nvSpPr>
          <p:cNvPr id="4" name="Slide Number Placeholder 3"/>
          <p:cNvSpPr>
            <a:spLocks noGrp="1"/>
          </p:cNvSpPr>
          <p:nvPr>
            <p:ph type="sldNum" sz="quarter" idx="5"/>
          </p:nvPr>
        </p:nvSpPr>
        <p:spPr/>
        <p:txBody>
          <a:bodyPr/>
          <a:lstStyle/>
          <a:p>
            <a:fld id="{D4F576E4-8B88-4E9A-9DF0-E3AB6C19A4D1}" type="slidenum">
              <a:rPr lang="en-GB" smtClean="0"/>
              <a:t>6</a:t>
            </a:fld>
            <a:endParaRPr lang="en-GB"/>
          </a:p>
        </p:txBody>
      </p:sp>
    </p:spTree>
    <p:extLst>
      <p:ext uri="{BB962C8B-B14F-4D97-AF65-F5344CB8AC3E}">
        <p14:creationId xmlns:p14="http://schemas.microsoft.com/office/powerpoint/2010/main" val="250268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bear in mind this is our first go at this, we will be revisiting it, probably more than once. </a:t>
            </a:r>
          </a:p>
          <a:p>
            <a:endParaRPr lang="en-GB" dirty="0"/>
          </a:p>
          <a:p>
            <a:endParaRPr lang="en-GB" dirty="0"/>
          </a:p>
        </p:txBody>
      </p:sp>
      <p:sp>
        <p:nvSpPr>
          <p:cNvPr id="4" name="Slide Number Placeholder 3"/>
          <p:cNvSpPr>
            <a:spLocks noGrp="1"/>
          </p:cNvSpPr>
          <p:nvPr>
            <p:ph type="sldNum" sz="quarter" idx="5"/>
          </p:nvPr>
        </p:nvSpPr>
        <p:spPr/>
        <p:txBody>
          <a:bodyPr/>
          <a:lstStyle/>
          <a:p>
            <a:fld id="{D4F576E4-8B88-4E9A-9DF0-E3AB6C19A4D1}" type="slidenum">
              <a:rPr lang="en-GB" smtClean="0"/>
              <a:t>7</a:t>
            </a:fld>
            <a:endParaRPr lang="en-GB"/>
          </a:p>
        </p:txBody>
      </p:sp>
    </p:spTree>
    <p:extLst>
      <p:ext uri="{BB962C8B-B14F-4D97-AF65-F5344CB8AC3E}">
        <p14:creationId xmlns:p14="http://schemas.microsoft.com/office/powerpoint/2010/main" val="337427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arenR"/>
            </a:pPr>
            <a:r>
              <a:rPr lang="en-GB" sz="1800" dirty="0"/>
              <a:t>Move away from checking ability to perform a ‘manoeuvre’ to ability to apply principles to an activity at different levels of assistance</a:t>
            </a:r>
          </a:p>
          <a:p>
            <a:pPr marL="342900" indent="-342900">
              <a:buAutoNum type="arabicParenR"/>
            </a:pPr>
            <a:endParaRPr lang="en-GB" sz="1800" dirty="0"/>
          </a:p>
          <a:p>
            <a:pPr marL="342900" indent="-342900">
              <a:buAutoNum type="arabicParenR"/>
            </a:pPr>
            <a:r>
              <a:rPr lang="en-GB" sz="1800" dirty="0"/>
              <a:t>Moved instructing the fallen person from the floor into ‘describe’ rather than ‘demonstrate’</a:t>
            </a:r>
          </a:p>
          <a:p>
            <a:pPr marL="342900" indent="-342900">
              <a:buAutoNum type="arabicParenR"/>
            </a:pPr>
            <a:endParaRPr lang="en-GB" sz="1800" dirty="0"/>
          </a:p>
          <a:p>
            <a:pPr marL="342900" indent="-342900">
              <a:buAutoNum type="arabicParenR"/>
            </a:pPr>
            <a:r>
              <a:rPr lang="en-GB" sz="1800" dirty="0"/>
              <a:t>Link</a:t>
            </a:r>
          </a:p>
          <a:p>
            <a:pPr marL="742950" lvl="1" indent="-285750">
              <a:buFontTx/>
              <a:buChar char="-"/>
            </a:pPr>
            <a:r>
              <a:rPr lang="en-GB" sz="1800" dirty="0"/>
              <a:t>Group, this was to allow 1 to 1 training sessions to have the flexibility to be shorter than 2 hours</a:t>
            </a:r>
          </a:p>
          <a:p>
            <a:pPr marL="742950" lvl="1" indent="-285750">
              <a:buFontTx/>
              <a:buChar char="-"/>
            </a:pPr>
            <a:r>
              <a:rPr lang="en-GB" sz="1800" dirty="0"/>
              <a:t>‘people of differing abilities’ to reinforce that it could be 1 or 2 carers but the principles applied would be the same</a:t>
            </a:r>
          </a:p>
          <a:p>
            <a:pPr marL="742950" lvl="1" indent="-285750">
              <a:buFontTx/>
              <a:buChar char="-"/>
            </a:pPr>
            <a:r>
              <a:rPr lang="en-GB" sz="1800" dirty="0"/>
              <a:t>C6 was about understanding human movement which was very generic, to make it specific to the chair module</a:t>
            </a:r>
          </a:p>
          <a:p>
            <a:pPr marL="742950" lvl="1" indent="-285750">
              <a:buFontTx/>
              <a:buChar char="-"/>
            </a:pPr>
            <a:r>
              <a:rPr lang="en-GB" sz="1800" dirty="0"/>
              <a:t>Activities replaced ‘manoeuvre’</a:t>
            </a:r>
          </a:p>
          <a:p>
            <a:pPr marL="742950" lvl="1" indent="-285750">
              <a:buFontTx/>
              <a:buChar char="-"/>
            </a:pPr>
            <a:r>
              <a:rPr lang="en-GB" sz="1800" dirty="0"/>
              <a:t>And settee was added to the definition of ‘bed’ as it is the same issues </a:t>
            </a:r>
          </a:p>
          <a:p>
            <a:endParaRPr lang="en-GB" sz="1800" dirty="0"/>
          </a:p>
        </p:txBody>
      </p:sp>
      <p:sp>
        <p:nvSpPr>
          <p:cNvPr id="4" name="Slide Number Placeholder 3"/>
          <p:cNvSpPr>
            <a:spLocks noGrp="1"/>
          </p:cNvSpPr>
          <p:nvPr>
            <p:ph type="sldNum" sz="quarter" idx="5"/>
          </p:nvPr>
        </p:nvSpPr>
        <p:spPr/>
        <p:txBody>
          <a:bodyPr/>
          <a:lstStyle/>
          <a:p>
            <a:fld id="{D4F576E4-8B88-4E9A-9DF0-E3AB6C19A4D1}" type="slidenum">
              <a:rPr lang="en-GB" smtClean="0"/>
              <a:t>8</a:t>
            </a:fld>
            <a:endParaRPr lang="en-GB"/>
          </a:p>
        </p:txBody>
      </p:sp>
    </p:spTree>
    <p:extLst>
      <p:ext uri="{BB962C8B-B14F-4D97-AF65-F5344CB8AC3E}">
        <p14:creationId xmlns:p14="http://schemas.microsoft.com/office/powerpoint/2010/main" val="26003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4F576E4-8B88-4E9A-9DF0-E3AB6C19A4D1}" type="slidenum">
              <a:rPr lang="en-GB" smtClean="0"/>
              <a:t>10</a:t>
            </a:fld>
            <a:endParaRPr lang="en-GB"/>
          </a:p>
        </p:txBody>
      </p:sp>
    </p:spTree>
    <p:extLst>
      <p:ext uri="{BB962C8B-B14F-4D97-AF65-F5344CB8AC3E}">
        <p14:creationId xmlns:p14="http://schemas.microsoft.com/office/powerpoint/2010/main" val="3975852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cid:image002.jpg@01CF6DF1.3A2AC0A0" TargetMode="Externa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cid:image002.jpg@01CF6DF1.3A2AC0A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cid:image002.jpg@01CF6DF1.3A2AC0A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6D4C7167-D257-3272-B638-EC1FB8E04FE6}"/>
              </a:ext>
            </a:extLst>
          </p:cNvPr>
          <p:cNvGrpSpPr/>
          <p:nvPr userDrawn="1"/>
        </p:nvGrpSpPr>
        <p:grpSpPr>
          <a:xfrm>
            <a:off x="7620001" y="423571"/>
            <a:ext cx="4456218" cy="5862850"/>
            <a:chOff x="0" y="0"/>
            <a:chExt cx="5119382" cy="6730365"/>
          </a:xfrm>
        </p:grpSpPr>
        <p:pic>
          <p:nvPicPr>
            <p:cNvPr id="9" name="Picture 8">
              <a:extLst>
                <a:ext uri="{FF2B5EF4-FFF2-40B4-BE49-F238E27FC236}">
                  <a16:creationId xmlns:a16="http://schemas.microsoft.com/office/drawing/2014/main" xmlns="" id="{C5EBC883-E886-A2BD-6721-C3153BEACFE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3743325" cy="6730365"/>
            </a:xfrm>
            <a:prstGeom prst="rect">
              <a:avLst/>
            </a:prstGeom>
            <a:noFill/>
            <a:ln>
              <a:noFill/>
            </a:ln>
          </p:spPr>
        </p:pic>
        <p:pic>
          <p:nvPicPr>
            <p:cNvPr id="10" name="Picture 9" descr="Title: COSLA Logo - Description: COSLA Logo">
              <a:extLst>
                <a:ext uri="{FF2B5EF4-FFF2-40B4-BE49-F238E27FC236}">
                  <a16:creationId xmlns:a16="http://schemas.microsoft.com/office/drawing/2014/main" xmlns="" id="{6CAFF7AD-3C59-4376-F921-A404CB00D319}"/>
                </a:ext>
              </a:extLst>
            </p:cNvPr>
            <p:cNvPicPr>
              <a:picLocks noChangeAspect="1"/>
            </p:cNvPicPr>
            <p:nvPr userDrawn="1"/>
          </p:nvPicPr>
          <p:blipFill>
            <a:blip r:embed="rId4" r:link="rId5">
              <a:extLst>
                <a:ext uri="{28A0092B-C50C-407E-A947-70E740481C1C}">
                  <a14:useLocalDpi xmlns:a14="http://schemas.microsoft.com/office/drawing/2010/main" val="0"/>
                </a:ext>
              </a:extLst>
            </a:blip>
            <a:srcRect/>
            <a:stretch>
              <a:fillRect/>
            </a:stretch>
          </p:blipFill>
          <p:spPr bwMode="auto">
            <a:xfrm>
              <a:off x="4218317" y="5253487"/>
              <a:ext cx="901065" cy="648335"/>
            </a:xfrm>
            <a:prstGeom prst="rect">
              <a:avLst/>
            </a:prstGeom>
            <a:noFill/>
            <a:ln>
              <a:noFill/>
            </a:ln>
          </p:spPr>
        </p:pic>
        <p:pic>
          <p:nvPicPr>
            <p:cNvPr id="11" name="Picture 10">
              <a:extLst>
                <a:ext uri="{FF2B5EF4-FFF2-40B4-BE49-F238E27FC236}">
                  <a16:creationId xmlns:a16="http://schemas.microsoft.com/office/drawing/2014/main" xmlns="" id="{E246D7BA-9A8C-4EC3-6061-DE9B8D4BF07B}"/>
                </a:ext>
              </a:extLst>
            </p:cNvPr>
            <p:cNvPicPr>
              <a:picLocks noChangeAspect="1"/>
            </p:cNvPicPr>
            <p:nvPr userDrawn="1"/>
          </p:nvPicPr>
          <p:blipFill>
            <a:blip r:embed="rId6">
              <a:extLst>
                <a:ext uri="{28A0092B-C50C-407E-A947-70E740481C1C}">
                  <a14:useLocalDpi xmlns:a14="http://schemas.microsoft.com/office/drawing/2010/main" val="0"/>
                </a:ext>
              </a:extLst>
            </a:blip>
            <a:srcRect l="12601" t="13934" r="13483" b="12369"/>
            <a:stretch>
              <a:fillRect/>
            </a:stretch>
          </p:blipFill>
          <p:spPr bwMode="auto">
            <a:xfrm>
              <a:off x="4209690" y="1897811"/>
              <a:ext cx="734060" cy="832485"/>
            </a:xfrm>
            <a:prstGeom prst="rect">
              <a:avLst/>
            </a:prstGeom>
            <a:noFill/>
            <a:ln>
              <a:noFill/>
            </a:ln>
          </p:spPr>
        </p:pic>
        <p:pic>
          <p:nvPicPr>
            <p:cNvPr id="12" name="Picture 11">
              <a:extLst>
                <a:ext uri="{FF2B5EF4-FFF2-40B4-BE49-F238E27FC236}">
                  <a16:creationId xmlns:a16="http://schemas.microsoft.com/office/drawing/2014/main" xmlns="" id="{4AA5EC02-2856-EB73-2080-5B853615C9B0}"/>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278701" y="3614468"/>
              <a:ext cx="720090" cy="720090"/>
            </a:xfrm>
            <a:prstGeom prst="rect">
              <a:avLst/>
            </a:prstGeom>
            <a:noFill/>
            <a:ln>
              <a:noFill/>
            </a:ln>
          </p:spPr>
        </p:pic>
      </p:grpSp>
      <p:sp>
        <p:nvSpPr>
          <p:cNvPr id="2" name="Title 1">
            <a:extLst>
              <a:ext uri="{FF2B5EF4-FFF2-40B4-BE49-F238E27FC236}">
                <a16:creationId xmlns:a16="http://schemas.microsoft.com/office/drawing/2014/main" xmlns="" id="{1DF97409-808E-DEE3-31FA-AA8EC2A5FC79}"/>
              </a:ext>
            </a:extLst>
          </p:cNvPr>
          <p:cNvSpPr>
            <a:spLocks noGrp="1"/>
          </p:cNvSpPr>
          <p:nvPr>
            <p:ph type="ctrTitle"/>
          </p:nvPr>
        </p:nvSpPr>
        <p:spPr>
          <a:xfrm>
            <a:off x="115781" y="177281"/>
            <a:ext cx="6866467" cy="2387600"/>
          </a:xfrm>
        </p:spPr>
        <p:txBody>
          <a:bodyPr anchor="b"/>
          <a:lstStyle>
            <a:lvl1pPr algn="ctr">
              <a:defRPr sz="6000" b="1">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xmlns="" id="{BFD8430B-AE7C-7F4D-A123-C27DACB1D243}"/>
              </a:ext>
            </a:extLst>
          </p:cNvPr>
          <p:cNvSpPr>
            <a:spLocks noGrp="1"/>
          </p:cNvSpPr>
          <p:nvPr>
            <p:ph type="subTitle" idx="1"/>
          </p:nvPr>
        </p:nvSpPr>
        <p:spPr>
          <a:xfrm>
            <a:off x="148166" y="4428770"/>
            <a:ext cx="6866467"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xmlns="" id="{BE513BAB-BF3F-A946-FBDE-916707D88B24}"/>
              </a:ext>
            </a:extLst>
          </p:cNvPr>
          <p:cNvSpPr>
            <a:spLocks noGrp="1"/>
          </p:cNvSpPr>
          <p:nvPr>
            <p:ph type="dt" sz="half" idx="10"/>
          </p:nvPr>
        </p:nvSpPr>
        <p:spPr/>
        <p:txBody>
          <a:bodyPr/>
          <a:lstStyle>
            <a:lvl1pPr>
              <a:defRPr>
                <a:solidFill>
                  <a:schemeClr val="bg1"/>
                </a:solidFill>
              </a:defRPr>
            </a:lvl1pPr>
          </a:lstStyle>
          <a:p>
            <a:fld id="{3A820C39-5CDF-4DD6-9BE7-5FF781C3E9F9}" type="datetimeFigureOut">
              <a:rPr lang="en-GB" smtClean="0"/>
              <a:pPr/>
              <a:t>02/06/2023</a:t>
            </a:fld>
            <a:endParaRPr lang="en-GB" dirty="0"/>
          </a:p>
        </p:txBody>
      </p:sp>
      <p:sp>
        <p:nvSpPr>
          <p:cNvPr id="6" name="Slide Number Placeholder 5">
            <a:extLst>
              <a:ext uri="{FF2B5EF4-FFF2-40B4-BE49-F238E27FC236}">
                <a16:creationId xmlns:a16="http://schemas.microsoft.com/office/drawing/2014/main" xmlns="" id="{B6398A0B-2DC6-63CB-FFE8-280AEB46F7C9}"/>
              </a:ext>
            </a:extLst>
          </p:cNvPr>
          <p:cNvSpPr>
            <a:spLocks noGrp="1"/>
          </p:cNvSpPr>
          <p:nvPr>
            <p:ph type="sldNum" sz="quarter" idx="12"/>
          </p:nvPr>
        </p:nvSpPr>
        <p:spPr/>
        <p:txBody>
          <a:bodyPr/>
          <a:lstStyle>
            <a:lvl1pPr>
              <a:defRPr>
                <a:solidFill>
                  <a:schemeClr val="bg1"/>
                </a:solidFill>
              </a:defRPr>
            </a:lvl1pPr>
          </a:lstStyle>
          <a:p>
            <a:fld id="{F1FE0582-B171-4C0C-A8EA-C2BB9C357CE6}" type="slidenum">
              <a:rPr lang="en-GB" smtClean="0"/>
              <a:pPr/>
              <a:t>‹#›</a:t>
            </a:fld>
            <a:endParaRPr lang="en-GB" dirty="0"/>
          </a:p>
        </p:txBody>
      </p:sp>
      <p:sp>
        <p:nvSpPr>
          <p:cNvPr id="7" name="Subtitle 2">
            <a:extLst>
              <a:ext uri="{FF2B5EF4-FFF2-40B4-BE49-F238E27FC236}">
                <a16:creationId xmlns:a16="http://schemas.microsoft.com/office/drawing/2014/main" xmlns="" id="{F5F5D8F8-C899-6B69-E7B4-B1F42A0D7D3A}"/>
              </a:ext>
            </a:extLst>
          </p:cNvPr>
          <p:cNvSpPr txBox="1">
            <a:spLocks/>
          </p:cNvSpPr>
          <p:nvPr userDrawn="1"/>
        </p:nvSpPr>
        <p:spPr>
          <a:xfrm>
            <a:off x="9347200" y="136525"/>
            <a:ext cx="262405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2600" b="1" dirty="0">
                <a:latin typeface="Arial" panose="020B0604020202020204" pitchFamily="34" charset="0"/>
                <a:cs typeface="Arial" panose="020B0604020202020204" pitchFamily="34" charset="0"/>
              </a:rPr>
              <a:t>The Scottish </a:t>
            </a:r>
          </a:p>
          <a:p>
            <a:pPr algn="r"/>
            <a:r>
              <a:rPr lang="en-GB" sz="2600" b="1" dirty="0">
                <a:latin typeface="Arial" panose="020B0604020202020204" pitchFamily="34" charset="0"/>
                <a:cs typeface="Arial" panose="020B0604020202020204" pitchFamily="34" charset="0"/>
              </a:rPr>
              <a:t>Manual Handling </a:t>
            </a:r>
          </a:p>
          <a:p>
            <a:pPr algn="r"/>
            <a:r>
              <a:rPr lang="en-GB" sz="2600" b="1" dirty="0">
                <a:latin typeface="Arial" panose="020B0604020202020204" pitchFamily="34" charset="0"/>
                <a:cs typeface="Arial" panose="020B0604020202020204" pitchFamily="34" charset="0"/>
              </a:rPr>
              <a:t>Passport </a:t>
            </a:r>
          </a:p>
          <a:p>
            <a:pPr algn="r"/>
            <a:r>
              <a:rPr lang="en-GB" sz="2600" b="1" dirty="0">
                <a:latin typeface="Arial" panose="020B0604020202020204" pitchFamily="34" charset="0"/>
                <a:cs typeface="Arial" panose="020B0604020202020204" pitchFamily="34" charset="0"/>
              </a:rPr>
              <a:t>Scheme</a:t>
            </a:r>
          </a:p>
          <a:p>
            <a:endParaRPr lang="en-GB" dirty="0"/>
          </a:p>
        </p:txBody>
      </p:sp>
    </p:spTree>
    <p:extLst>
      <p:ext uri="{BB962C8B-B14F-4D97-AF65-F5344CB8AC3E}">
        <p14:creationId xmlns:p14="http://schemas.microsoft.com/office/powerpoint/2010/main" val="217083525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EDF1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5AE64-A571-6388-4D11-E24866D0D085}"/>
              </a:ext>
            </a:extLst>
          </p:cNvPr>
          <p:cNvSpPr>
            <a:spLocks noGrp="1"/>
          </p:cNvSpPr>
          <p:nvPr>
            <p:ph type="title"/>
          </p:nvPr>
        </p:nvSpPr>
        <p:spPr/>
        <p:txBody>
          <a:bodyPr>
            <a:normAutofit/>
          </a:bodyPr>
          <a:lstStyle>
            <a:lvl1pPr>
              <a:defRPr sz="4000" b="1"/>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xmlns="" id="{C2EC0136-5EA8-754A-3422-46A4B8D1BDC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xmlns="" id="{65BBF886-F358-7312-A2EA-84CBD5462541}"/>
              </a:ext>
            </a:extLst>
          </p:cNvPr>
          <p:cNvSpPr>
            <a:spLocks noGrp="1"/>
          </p:cNvSpPr>
          <p:nvPr>
            <p:ph type="dt" sz="half" idx="10"/>
          </p:nvPr>
        </p:nvSpPr>
        <p:spPr/>
        <p:txBody>
          <a:bodyPr/>
          <a:lstStyle/>
          <a:p>
            <a:fld id="{3A820C39-5CDF-4DD6-9BE7-5FF781C3E9F9}" type="datetimeFigureOut">
              <a:rPr lang="en-GB" smtClean="0"/>
              <a:t>02/06/2023</a:t>
            </a:fld>
            <a:endParaRPr lang="en-GB"/>
          </a:p>
        </p:txBody>
      </p:sp>
      <p:sp>
        <p:nvSpPr>
          <p:cNvPr id="5" name="Footer Placeholder 4">
            <a:extLst>
              <a:ext uri="{FF2B5EF4-FFF2-40B4-BE49-F238E27FC236}">
                <a16:creationId xmlns:a16="http://schemas.microsoft.com/office/drawing/2014/main" xmlns="" id="{96FF8950-C5DA-A1A3-398D-15C1569B79A4}"/>
              </a:ext>
            </a:extLst>
          </p:cNvPr>
          <p:cNvSpPr>
            <a:spLocks noGrp="1"/>
          </p:cNvSpPr>
          <p:nvPr>
            <p:ph type="ftr" sz="quarter" idx="11"/>
          </p:nvPr>
        </p:nvSpPr>
        <p:spPr/>
        <p:txBody>
          <a:bodyPr/>
          <a:lstStyle/>
          <a:p>
            <a:r>
              <a:rPr lang="en-GB" dirty="0"/>
              <a:t>The Scottish Manual Handling Passport Scheme</a:t>
            </a:r>
          </a:p>
        </p:txBody>
      </p:sp>
      <p:sp>
        <p:nvSpPr>
          <p:cNvPr id="6" name="Slide Number Placeholder 5">
            <a:extLst>
              <a:ext uri="{FF2B5EF4-FFF2-40B4-BE49-F238E27FC236}">
                <a16:creationId xmlns:a16="http://schemas.microsoft.com/office/drawing/2014/main" xmlns="" id="{45381BB6-A0E0-C151-BF06-2DE2706EC275}"/>
              </a:ext>
            </a:extLst>
          </p:cNvPr>
          <p:cNvSpPr>
            <a:spLocks noGrp="1"/>
          </p:cNvSpPr>
          <p:nvPr>
            <p:ph type="sldNum" sz="quarter" idx="12"/>
          </p:nvPr>
        </p:nvSpPr>
        <p:spPr/>
        <p:txBody>
          <a:bodyPr/>
          <a:lstStyle/>
          <a:p>
            <a:fld id="{F1FE0582-B171-4C0C-A8EA-C2BB9C357CE6}" type="slidenum">
              <a:rPr lang="en-GB" smtClean="0"/>
              <a:t>‹#›</a:t>
            </a:fld>
            <a:endParaRPr lang="en-GB"/>
          </a:p>
        </p:txBody>
      </p:sp>
      <p:grpSp>
        <p:nvGrpSpPr>
          <p:cNvPr id="8" name="Group 7">
            <a:extLst>
              <a:ext uri="{FF2B5EF4-FFF2-40B4-BE49-F238E27FC236}">
                <a16:creationId xmlns:a16="http://schemas.microsoft.com/office/drawing/2014/main" xmlns="" id="{E39396D0-0A26-B47F-1F7E-3FBBFBC8FC56}"/>
              </a:ext>
            </a:extLst>
          </p:cNvPr>
          <p:cNvGrpSpPr/>
          <p:nvPr userDrawn="1"/>
        </p:nvGrpSpPr>
        <p:grpSpPr>
          <a:xfrm>
            <a:off x="7620001" y="423571"/>
            <a:ext cx="4456218" cy="5862850"/>
            <a:chOff x="0" y="0"/>
            <a:chExt cx="5119382" cy="6730365"/>
          </a:xfrm>
        </p:grpSpPr>
        <p:pic>
          <p:nvPicPr>
            <p:cNvPr id="9" name="Picture 8">
              <a:extLst>
                <a:ext uri="{FF2B5EF4-FFF2-40B4-BE49-F238E27FC236}">
                  <a16:creationId xmlns:a16="http://schemas.microsoft.com/office/drawing/2014/main" xmlns="" id="{6D8D33F2-914C-4EA9-7941-6EF611636871}"/>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a:fillRect/>
            </a:stretch>
          </p:blipFill>
          <p:spPr bwMode="auto">
            <a:xfrm>
              <a:off x="0" y="0"/>
              <a:ext cx="3743325" cy="6730365"/>
            </a:xfrm>
            <a:prstGeom prst="rect">
              <a:avLst/>
            </a:prstGeom>
            <a:noFill/>
            <a:ln>
              <a:noFill/>
            </a:ln>
          </p:spPr>
        </p:pic>
        <p:pic>
          <p:nvPicPr>
            <p:cNvPr id="10" name="Picture 9" descr="Title: COSLA Logo - Description: COSLA Logo">
              <a:extLst>
                <a:ext uri="{FF2B5EF4-FFF2-40B4-BE49-F238E27FC236}">
                  <a16:creationId xmlns:a16="http://schemas.microsoft.com/office/drawing/2014/main" xmlns="" id="{D7A8F33D-0284-670A-EAEE-677F72587A25}"/>
                </a:ext>
              </a:extLst>
            </p:cNvPr>
            <p:cNvPicPr>
              <a:picLocks noChangeAspect="1"/>
            </p:cNvPicPr>
            <p:nvPr userDrawn="1"/>
          </p:nvPicPr>
          <p:blipFill>
            <a:blip r:embed="rId3" r:link="rId4">
              <a:alphaModFix amt="25000"/>
              <a:extLst>
                <a:ext uri="{28A0092B-C50C-407E-A947-70E740481C1C}">
                  <a14:useLocalDpi xmlns:a14="http://schemas.microsoft.com/office/drawing/2010/main" val="0"/>
                </a:ext>
              </a:extLst>
            </a:blip>
            <a:srcRect/>
            <a:stretch>
              <a:fillRect/>
            </a:stretch>
          </p:blipFill>
          <p:spPr bwMode="auto">
            <a:xfrm>
              <a:off x="4218317" y="5253487"/>
              <a:ext cx="901065" cy="648335"/>
            </a:xfrm>
            <a:prstGeom prst="rect">
              <a:avLst/>
            </a:prstGeom>
            <a:noFill/>
            <a:ln>
              <a:noFill/>
            </a:ln>
          </p:spPr>
        </p:pic>
        <p:pic>
          <p:nvPicPr>
            <p:cNvPr id="11" name="Picture 10">
              <a:extLst>
                <a:ext uri="{FF2B5EF4-FFF2-40B4-BE49-F238E27FC236}">
                  <a16:creationId xmlns:a16="http://schemas.microsoft.com/office/drawing/2014/main" xmlns="" id="{A6FB992F-D58C-A83B-2FD0-91D3CEC18D29}"/>
                </a:ext>
              </a:extLst>
            </p:cNvPr>
            <p:cNvPicPr>
              <a:picLocks noChangeAspect="1"/>
            </p:cNvPicPr>
            <p:nvPr userDrawn="1"/>
          </p:nvPicPr>
          <p:blipFill>
            <a:blip r:embed="rId5">
              <a:alphaModFix amt="25000"/>
              <a:extLst>
                <a:ext uri="{28A0092B-C50C-407E-A947-70E740481C1C}">
                  <a14:useLocalDpi xmlns:a14="http://schemas.microsoft.com/office/drawing/2010/main" val="0"/>
                </a:ext>
              </a:extLst>
            </a:blip>
            <a:srcRect l="12601" t="13934" r="13483" b="12369"/>
            <a:stretch>
              <a:fillRect/>
            </a:stretch>
          </p:blipFill>
          <p:spPr bwMode="auto">
            <a:xfrm>
              <a:off x="4209690" y="1897811"/>
              <a:ext cx="734060" cy="832485"/>
            </a:xfrm>
            <a:prstGeom prst="rect">
              <a:avLst/>
            </a:prstGeom>
            <a:noFill/>
            <a:ln>
              <a:noFill/>
            </a:ln>
          </p:spPr>
        </p:pic>
        <p:pic>
          <p:nvPicPr>
            <p:cNvPr id="12" name="Picture 11">
              <a:extLst>
                <a:ext uri="{FF2B5EF4-FFF2-40B4-BE49-F238E27FC236}">
                  <a16:creationId xmlns:a16="http://schemas.microsoft.com/office/drawing/2014/main" xmlns="" id="{C9562D09-CB91-A00F-F24F-7842B1F3410C}"/>
                </a:ext>
              </a:extLst>
            </p:cNvPr>
            <p:cNvPicPr>
              <a:picLocks noChangeAspect="1"/>
            </p:cNvPicPr>
            <p:nvPr userDrawn="1"/>
          </p:nvPicPr>
          <p:blipFill>
            <a:blip r:embed="rId6" cstate="print">
              <a:alphaModFix amt="25000"/>
              <a:extLst>
                <a:ext uri="{28A0092B-C50C-407E-A947-70E740481C1C}">
                  <a14:useLocalDpi xmlns:a14="http://schemas.microsoft.com/office/drawing/2010/main" val="0"/>
                </a:ext>
              </a:extLst>
            </a:blip>
            <a:srcRect/>
            <a:stretch>
              <a:fillRect/>
            </a:stretch>
          </p:blipFill>
          <p:spPr bwMode="auto">
            <a:xfrm>
              <a:off x="4278701" y="3614468"/>
              <a:ext cx="720090" cy="720090"/>
            </a:xfrm>
            <a:prstGeom prst="rect">
              <a:avLst/>
            </a:prstGeom>
            <a:noFill/>
            <a:ln>
              <a:noFill/>
            </a:ln>
          </p:spPr>
        </p:pic>
      </p:grpSp>
      <p:sp>
        <p:nvSpPr>
          <p:cNvPr id="17" name="Subtitle 2">
            <a:extLst>
              <a:ext uri="{FF2B5EF4-FFF2-40B4-BE49-F238E27FC236}">
                <a16:creationId xmlns:a16="http://schemas.microsoft.com/office/drawing/2014/main" xmlns="" id="{C7815C4F-C545-74A9-F998-FD7B154CF2CC}"/>
              </a:ext>
            </a:extLst>
          </p:cNvPr>
          <p:cNvSpPr txBox="1">
            <a:spLocks/>
          </p:cNvSpPr>
          <p:nvPr userDrawn="1"/>
        </p:nvSpPr>
        <p:spPr>
          <a:xfrm>
            <a:off x="9347200" y="136525"/>
            <a:ext cx="262405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2600" b="1" dirty="0">
                <a:latin typeface="Arial" panose="020B0604020202020204" pitchFamily="34" charset="0"/>
                <a:cs typeface="Arial" panose="020B0604020202020204" pitchFamily="34" charset="0"/>
              </a:rPr>
              <a:t>The Scottish </a:t>
            </a:r>
          </a:p>
          <a:p>
            <a:pPr algn="r"/>
            <a:r>
              <a:rPr lang="en-GB" sz="2600" b="1" dirty="0">
                <a:latin typeface="Arial" panose="020B0604020202020204" pitchFamily="34" charset="0"/>
                <a:cs typeface="Arial" panose="020B0604020202020204" pitchFamily="34" charset="0"/>
              </a:rPr>
              <a:t>Manual Handling </a:t>
            </a:r>
          </a:p>
          <a:p>
            <a:pPr algn="r"/>
            <a:r>
              <a:rPr lang="en-GB" sz="2600" b="1" dirty="0">
                <a:latin typeface="Arial" panose="020B0604020202020204" pitchFamily="34" charset="0"/>
                <a:cs typeface="Arial" panose="020B0604020202020204" pitchFamily="34" charset="0"/>
              </a:rPr>
              <a:t>Passport </a:t>
            </a:r>
          </a:p>
          <a:p>
            <a:pPr algn="r"/>
            <a:r>
              <a:rPr lang="en-GB" sz="2600" b="1" dirty="0">
                <a:latin typeface="Arial" panose="020B0604020202020204" pitchFamily="34" charset="0"/>
                <a:cs typeface="Arial" panose="020B0604020202020204" pitchFamily="34" charset="0"/>
              </a:rPr>
              <a:t>Scheme</a:t>
            </a:r>
          </a:p>
          <a:p>
            <a:endParaRPr lang="en-GB" dirty="0"/>
          </a:p>
        </p:txBody>
      </p:sp>
    </p:spTree>
    <p:extLst>
      <p:ext uri="{BB962C8B-B14F-4D97-AF65-F5344CB8AC3E}">
        <p14:creationId xmlns:p14="http://schemas.microsoft.com/office/powerpoint/2010/main" val="2305836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EDF1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5AE64-A571-6388-4D11-E24866D0D085}"/>
              </a:ext>
            </a:extLst>
          </p:cNvPr>
          <p:cNvSpPr>
            <a:spLocks noGrp="1"/>
          </p:cNvSpPr>
          <p:nvPr>
            <p:ph type="title"/>
          </p:nvPr>
        </p:nvSpPr>
        <p:spPr/>
        <p:txBody>
          <a:bodyPr>
            <a:normAutofit/>
          </a:bodyPr>
          <a:lstStyle>
            <a:lvl1pPr>
              <a:defRPr sz="4000" b="1"/>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xmlns="" id="{C2EC0136-5EA8-754A-3422-46A4B8D1BDC1}"/>
              </a:ext>
            </a:extLst>
          </p:cNvPr>
          <p:cNvSpPr>
            <a:spLocks noGrp="1"/>
          </p:cNvSpPr>
          <p:nvPr>
            <p:ph idx="1"/>
          </p:nvPr>
        </p:nvSpPr>
        <p:spPr>
          <a:xfrm>
            <a:off x="838200" y="1825625"/>
            <a:ext cx="5005936"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xmlns="" id="{65BBF886-F358-7312-A2EA-84CBD5462541}"/>
              </a:ext>
            </a:extLst>
          </p:cNvPr>
          <p:cNvSpPr>
            <a:spLocks noGrp="1"/>
          </p:cNvSpPr>
          <p:nvPr>
            <p:ph type="dt" sz="half" idx="10"/>
          </p:nvPr>
        </p:nvSpPr>
        <p:spPr/>
        <p:txBody>
          <a:bodyPr/>
          <a:lstStyle/>
          <a:p>
            <a:fld id="{3A820C39-5CDF-4DD6-9BE7-5FF781C3E9F9}" type="datetimeFigureOut">
              <a:rPr lang="en-GB" smtClean="0"/>
              <a:t>02/06/2023</a:t>
            </a:fld>
            <a:endParaRPr lang="en-GB"/>
          </a:p>
        </p:txBody>
      </p:sp>
      <p:sp>
        <p:nvSpPr>
          <p:cNvPr id="5" name="Footer Placeholder 4">
            <a:extLst>
              <a:ext uri="{FF2B5EF4-FFF2-40B4-BE49-F238E27FC236}">
                <a16:creationId xmlns:a16="http://schemas.microsoft.com/office/drawing/2014/main" xmlns="" id="{96FF8950-C5DA-A1A3-398D-15C1569B79A4}"/>
              </a:ext>
            </a:extLst>
          </p:cNvPr>
          <p:cNvSpPr>
            <a:spLocks noGrp="1"/>
          </p:cNvSpPr>
          <p:nvPr>
            <p:ph type="ftr" sz="quarter" idx="11"/>
          </p:nvPr>
        </p:nvSpPr>
        <p:spPr/>
        <p:txBody>
          <a:bodyPr/>
          <a:lstStyle/>
          <a:p>
            <a:r>
              <a:rPr lang="en-GB" dirty="0"/>
              <a:t>The Scottish Manual Handling Passport Scheme</a:t>
            </a:r>
          </a:p>
        </p:txBody>
      </p:sp>
      <p:sp>
        <p:nvSpPr>
          <p:cNvPr id="6" name="Slide Number Placeholder 5">
            <a:extLst>
              <a:ext uri="{FF2B5EF4-FFF2-40B4-BE49-F238E27FC236}">
                <a16:creationId xmlns:a16="http://schemas.microsoft.com/office/drawing/2014/main" xmlns="" id="{45381BB6-A0E0-C151-BF06-2DE2706EC275}"/>
              </a:ext>
            </a:extLst>
          </p:cNvPr>
          <p:cNvSpPr>
            <a:spLocks noGrp="1"/>
          </p:cNvSpPr>
          <p:nvPr>
            <p:ph type="sldNum" sz="quarter" idx="12"/>
          </p:nvPr>
        </p:nvSpPr>
        <p:spPr/>
        <p:txBody>
          <a:bodyPr/>
          <a:lstStyle/>
          <a:p>
            <a:fld id="{F1FE0582-B171-4C0C-A8EA-C2BB9C357CE6}" type="slidenum">
              <a:rPr lang="en-GB" smtClean="0"/>
              <a:t>‹#›</a:t>
            </a:fld>
            <a:endParaRPr lang="en-GB"/>
          </a:p>
        </p:txBody>
      </p:sp>
      <p:grpSp>
        <p:nvGrpSpPr>
          <p:cNvPr id="8" name="Group 7">
            <a:extLst>
              <a:ext uri="{FF2B5EF4-FFF2-40B4-BE49-F238E27FC236}">
                <a16:creationId xmlns:a16="http://schemas.microsoft.com/office/drawing/2014/main" xmlns="" id="{E39396D0-0A26-B47F-1F7E-3FBBFBC8FC56}"/>
              </a:ext>
            </a:extLst>
          </p:cNvPr>
          <p:cNvGrpSpPr/>
          <p:nvPr userDrawn="1"/>
        </p:nvGrpSpPr>
        <p:grpSpPr>
          <a:xfrm>
            <a:off x="7620001" y="423571"/>
            <a:ext cx="4456218" cy="5862850"/>
            <a:chOff x="0" y="0"/>
            <a:chExt cx="5119382" cy="6730365"/>
          </a:xfrm>
        </p:grpSpPr>
        <p:pic>
          <p:nvPicPr>
            <p:cNvPr id="9" name="Picture 8">
              <a:extLst>
                <a:ext uri="{FF2B5EF4-FFF2-40B4-BE49-F238E27FC236}">
                  <a16:creationId xmlns:a16="http://schemas.microsoft.com/office/drawing/2014/main" xmlns="" id="{6D8D33F2-914C-4EA9-7941-6EF611636871}"/>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rcRect/>
            <a:stretch>
              <a:fillRect/>
            </a:stretch>
          </p:blipFill>
          <p:spPr bwMode="auto">
            <a:xfrm>
              <a:off x="0" y="0"/>
              <a:ext cx="3743325" cy="6730365"/>
            </a:xfrm>
            <a:prstGeom prst="rect">
              <a:avLst/>
            </a:prstGeom>
            <a:noFill/>
            <a:ln>
              <a:noFill/>
            </a:ln>
          </p:spPr>
        </p:pic>
        <p:pic>
          <p:nvPicPr>
            <p:cNvPr id="10" name="Picture 9" descr="Title: COSLA Logo - Description: COSLA Logo">
              <a:extLst>
                <a:ext uri="{FF2B5EF4-FFF2-40B4-BE49-F238E27FC236}">
                  <a16:creationId xmlns:a16="http://schemas.microsoft.com/office/drawing/2014/main" xmlns="" id="{D7A8F33D-0284-670A-EAEE-677F72587A25}"/>
                </a:ext>
              </a:extLst>
            </p:cNvPr>
            <p:cNvPicPr>
              <a:picLocks noChangeAspect="1"/>
            </p:cNvPicPr>
            <p:nvPr userDrawn="1"/>
          </p:nvPicPr>
          <p:blipFill>
            <a:blip r:embed="rId3" r:link="rId4">
              <a:alphaModFix amt="25000"/>
              <a:extLst>
                <a:ext uri="{28A0092B-C50C-407E-A947-70E740481C1C}">
                  <a14:useLocalDpi xmlns:a14="http://schemas.microsoft.com/office/drawing/2010/main" val="0"/>
                </a:ext>
              </a:extLst>
            </a:blip>
            <a:srcRect/>
            <a:stretch>
              <a:fillRect/>
            </a:stretch>
          </p:blipFill>
          <p:spPr bwMode="auto">
            <a:xfrm>
              <a:off x="4218317" y="5253487"/>
              <a:ext cx="901065" cy="648335"/>
            </a:xfrm>
            <a:prstGeom prst="rect">
              <a:avLst/>
            </a:prstGeom>
            <a:noFill/>
            <a:ln>
              <a:noFill/>
            </a:ln>
          </p:spPr>
        </p:pic>
        <p:pic>
          <p:nvPicPr>
            <p:cNvPr id="11" name="Picture 10">
              <a:extLst>
                <a:ext uri="{FF2B5EF4-FFF2-40B4-BE49-F238E27FC236}">
                  <a16:creationId xmlns:a16="http://schemas.microsoft.com/office/drawing/2014/main" xmlns="" id="{A6FB992F-D58C-A83B-2FD0-91D3CEC18D29}"/>
                </a:ext>
              </a:extLst>
            </p:cNvPr>
            <p:cNvPicPr>
              <a:picLocks noChangeAspect="1"/>
            </p:cNvPicPr>
            <p:nvPr userDrawn="1"/>
          </p:nvPicPr>
          <p:blipFill>
            <a:blip r:embed="rId5">
              <a:alphaModFix amt="25000"/>
              <a:extLst>
                <a:ext uri="{28A0092B-C50C-407E-A947-70E740481C1C}">
                  <a14:useLocalDpi xmlns:a14="http://schemas.microsoft.com/office/drawing/2010/main" val="0"/>
                </a:ext>
              </a:extLst>
            </a:blip>
            <a:srcRect l="12601" t="13934" r="13483" b="12369"/>
            <a:stretch>
              <a:fillRect/>
            </a:stretch>
          </p:blipFill>
          <p:spPr bwMode="auto">
            <a:xfrm>
              <a:off x="4209690" y="1897811"/>
              <a:ext cx="734060" cy="832485"/>
            </a:xfrm>
            <a:prstGeom prst="rect">
              <a:avLst/>
            </a:prstGeom>
            <a:noFill/>
            <a:ln>
              <a:noFill/>
            </a:ln>
          </p:spPr>
        </p:pic>
        <p:pic>
          <p:nvPicPr>
            <p:cNvPr id="12" name="Picture 11">
              <a:extLst>
                <a:ext uri="{FF2B5EF4-FFF2-40B4-BE49-F238E27FC236}">
                  <a16:creationId xmlns:a16="http://schemas.microsoft.com/office/drawing/2014/main" xmlns="" id="{C9562D09-CB91-A00F-F24F-7842B1F3410C}"/>
                </a:ext>
              </a:extLst>
            </p:cNvPr>
            <p:cNvPicPr>
              <a:picLocks noChangeAspect="1"/>
            </p:cNvPicPr>
            <p:nvPr userDrawn="1"/>
          </p:nvPicPr>
          <p:blipFill>
            <a:blip r:embed="rId6" cstate="print">
              <a:alphaModFix amt="25000"/>
              <a:extLst>
                <a:ext uri="{28A0092B-C50C-407E-A947-70E740481C1C}">
                  <a14:useLocalDpi xmlns:a14="http://schemas.microsoft.com/office/drawing/2010/main" val="0"/>
                </a:ext>
              </a:extLst>
            </a:blip>
            <a:srcRect/>
            <a:stretch>
              <a:fillRect/>
            </a:stretch>
          </p:blipFill>
          <p:spPr bwMode="auto">
            <a:xfrm>
              <a:off x="4278701" y="3614468"/>
              <a:ext cx="720090" cy="720090"/>
            </a:xfrm>
            <a:prstGeom prst="rect">
              <a:avLst/>
            </a:prstGeom>
            <a:noFill/>
            <a:ln>
              <a:noFill/>
            </a:ln>
          </p:spPr>
        </p:pic>
      </p:grpSp>
      <p:sp>
        <p:nvSpPr>
          <p:cNvPr id="17" name="Subtitle 2">
            <a:extLst>
              <a:ext uri="{FF2B5EF4-FFF2-40B4-BE49-F238E27FC236}">
                <a16:creationId xmlns:a16="http://schemas.microsoft.com/office/drawing/2014/main" xmlns="" id="{C7815C4F-C545-74A9-F998-FD7B154CF2CC}"/>
              </a:ext>
            </a:extLst>
          </p:cNvPr>
          <p:cNvSpPr txBox="1">
            <a:spLocks/>
          </p:cNvSpPr>
          <p:nvPr userDrawn="1"/>
        </p:nvSpPr>
        <p:spPr>
          <a:xfrm>
            <a:off x="9347200" y="136525"/>
            <a:ext cx="262405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2600" b="1" dirty="0">
                <a:latin typeface="Arial" panose="020B0604020202020204" pitchFamily="34" charset="0"/>
                <a:cs typeface="Arial" panose="020B0604020202020204" pitchFamily="34" charset="0"/>
              </a:rPr>
              <a:t>The Scottish </a:t>
            </a:r>
          </a:p>
          <a:p>
            <a:pPr algn="r"/>
            <a:r>
              <a:rPr lang="en-GB" sz="2600" b="1" dirty="0">
                <a:latin typeface="Arial" panose="020B0604020202020204" pitchFamily="34" charset="0"/>
                <a:cs typeface="Arial" panose="020B0604020202020204" pitchFamily="34" charset="0"/>
              </a:rPr>
              <a:t>Manual Handling </a:t>
            </a:r>
          </a:p>
          <a:p>
            <a:pPr algn="r"/>
            <a:r>
              <a:rPr lang="en-GB" sz="2600" b="1" dirty="0">
                <a:latin typeface="Arial" panose="020B0604020202020204" pitchFamily="34" charset="0"/>
                <a:cs typeface="Arial" panose="020B0604020202020204" pitchFamily="34" charset="0"/>
              </a:rPr>
              <a:t>Passport </a:t>
            </a:r>
          </a:p>
          <a:p>
            <a:pPr algn="r"/>
            <a:r>
              <a:rPr lang="en-GB" sz="2600" b="1" dirty="0">
                <a:latin typeface="Arial" panose="020B0604020202020204" pitchFamily="34" charset="0"/>
                <a:cs typeface="Arial" panose="020B0604020202020204" pitchFamily="34" charset="0"/>
              </a:rPr>
              <a:t>Scheme</a:t>
            </a:r>
          </a:p>
          <a:p>
            <a:endParaRPr lang="en-GB" dirty="0"/>
          </a:p>
        </p:txBody>
      </p:sp>
      <p:sp>
        <p:nvSpPr>
          <p:cNvPr id="7" name="Content Placeholder 2">
            <a:extLst>
              <a:ext uri="{FF2B5EF4-FFF2-40B4-BE49-F238E27FC236}">
                <a16:creationId xmlns:a16="http://schemas.microsoft.com/office/drawing/2014/main" xmlns="" id="{29F3F7E7-AD8D-3361-59BA-AEE835FBE719}"/>
              </a:ext>
            </a:extLst>
          </p:cNvPr>
          <p:cNvSpPr>
            <a:spLocks noGrp="1"/>
          </p:cNvSpPr>
          <p:nvPr>
            <p:ph idx="13"/>
          </p:nvPr>
        </p:nvSpPr>
        <p:spPr>
          <a:xfrm>
            <a:off x="6319520" y="1825625"/>
            <a:ext cx="503428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57331360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C44A53-29C8-4ABF-356E-EABB76031D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E64EFD84-1337-AB09-145B-4C446F8F9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09BC996E-00B2-84E0-DCA7-5FD06B29C1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20C39-5CDF-4DD6-9BE7-5FF781C3E9F9}" type="datetimeFigureOut">
              <a:rPr lang="en-GB" smtClean="0"/>
              <a:t>02/06/2023</a:t>
            </a:fld>
            <a:endParaRPr lang="en-GB"/>
          </a:p>
        </p:txBody>
      </p:sp>
      <p:sp>
        <p:nvSpPr>
          <p:cNvPr id="5" name="Footer Placeholder 4">
            <a:extLst>
              <a:ext uri="{FF2B5EF4-FFF2-40B4-BE49-F238E27FC236}">
                <a16:creationId xmlns:a16="http://schemas.microsoft.com/office/drawing/2014/main" xmlns="" id="{88BDB770-ED11-7EE3-0030-E45E2C85C9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E46842DA-E876-8B5B-E64F-AEEE0C521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0582-B171-4C0C-A8EA-C2BB9C357CE6}" type="slidenum">
              <a:rPr lang="en-GB" smtClean="0"/>
              <a:t>‹#›</a:t>
            </a:fld>
            <a:endParaRPr lang="en-GB"/>
          </a:p>
        </p:txBody>
      </p:sp>
      <p:sp>
        <p:nvSpPr>
          <p:cNvPr id="9" name="TextBox 8">
            <a:extLst>
              <a:ext uri="{FF2B5EF4-FFF2-40B4-BE49-F238E27FC236}">
                <a16:creationId xmlns:a16="http://schemas.microsoft.com/office/drawing/2014/main" xmlns="" id="{A3BF35F4-EF8A-F3AA-0DD9-FC0F6F0E8B16}"/>
              </a:ext>
            </a:extLst>
          </p:cNvPr>
          <p:cNvSpPr txBox="1"/>
          <p:nvPr userDrawn="1">
            <p:extLst>
              <p:ext uri="{1162E1C5-73C7-4A58-AE30-91384D911F3F}">
                <p184:classification xmlns:p184="http://schemas.microsoft.com/office/powerpoint/2018/4/main" xmlns="" val="hdr"/>
              </p:ext>
            </p:extLst>
          </p:nvPr>
        </p:nvSpPr>
        <p:spPr>
          <a:xfrm>
            <a:off x="0" y="0"/>
            <a:ext cx="730250" cy="182880"/>
          </a:xfrm>
          <a:prstGeom prst="rect">
            <a:avLst/>
          </a:prstGeom>
        </p:spPr>
        <p:txBody>
          <a:bodyPr horzOverflow="overflow" lIns="0" tIns="0" rIns="0" bIns="0">
            <a:spAutoFit/>
          </a:bodyPr>
          <a:lstStyle/>
          <a:p>
            <a:pPr algn="l"/>
            <a:r>
              <a:rPr lang="en-GB" sz="1200">
                <a:solidFill>
                  <a:srgbClr val="000000"/>
                </a:solidFill>
                <a:latin typeface="Arial" panose="020B0604020202020204" pitchFamily="34" charset="0"/>
                <a:cs typeface="Arial" panose="020B0604020202020204" pitchFamily="34" charset="0"/>
              </a:rPr>
              <a:t>OFFICIAL</a:t>
            </a:r>
          </a:p>
        </p:txBody>
      </p:sp>
      <p:sp>
        <p:nvSpPr>
          <p:cNvPr id="10" name="TextBox 9">
            <a:extLst>
              <a:ext uri="{FF2B5EF4-FFF2-40B4-BE49-F238E27FC236}">
                <a16:creationId xmlns:a16="http://schemas.microsoft.com/office/drawing/2014/main" xmlns="" id="{BFF5D038-4199-2CDB-DCE0-B07C09B143E9}"/>
              </a:ext>
            </a:extLst>
          </p:cNvPr>
          <p:cNvSpPr txBox="1"/>
          <p:nvPr userDrawn="1">
            <p:extLst>
              <p:ext uri="{1162E1C5-73C7-4A58-AE30-91384D911F3F}">
                <p184:classification xmlns:p184="http://schemas.microsoft.com/office/powerpoint/2018/4/main" xmlns="" val="ftr"/>
              </p:ext>
            </p:extLst>
          </p:nvPr>
        </p:nvSpPr>
        <p:spPr>
          <a:xfrm>
            <a:off x="0" y="6675120"/>
            <a:ext cx="730250" cy="182880"/>
          </a:xfrm>
          <a:prstGeom prst="rect">
            <a:avLst/>
          </a:prstGeom>
        </p:spPr>
        <p:txBody>
          <a:bodyPr horzOverflow="overflow" lIns="0" tIns="0" rIns="0" bIns="0">
            <a:spAutoFit/>
          </a:bodyPr>
          <a:lstStyle/>
          <a:p>
            <a:pPr algn="l"/>
            <a:r>
              <a:rPr lang="en-GB" sz="1200">
                <a:solidFill>
                  <a:srgbClr val="000000"/>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389038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SMHPS%20FAQs.doc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SMHPS%20Audit%20Evidence%20Examples1.xls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Chair%20Module%20changes.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4230A2-99C4-7C54-4910-5501CBEDAE21}"/>
              </a:ext>
            </a:extLst>
          </p:cNvPr>
          <p:cNvSpPr>
            <a:spLocks noGrp="1"/>
          </p:cNvSpPr>
          <p:nvPr>
            <p:ph type="ctrTitle"/>
          </p:nvPr>
        </p:nvSpPr>
        <p:spPr>
          <a:xfrm>
            <a:off x="115781" y="135464"/>
            <a:ext cx="6866467" cy="1836748"/>
          </a:xfrm>
        </p:spPr>
        <p:txBody>
          <a:bodyPr/>
          <a:lstStyle/>
          <a:p>
            <a:pPr algn="l"/>
            <a:r>
              <a:rPr lang="en-GB" dirty="0"/>
              <a:t>SMHPS </a:t>
            </a:r>
            <a:br>
              <a:rPr lang="en-GB" dirty="0"/>
            </a:br>
            <a:r>
              <a:rPr lang="en-GB" dirty="0"/>
              <a:t>Review Group Update</a:t>
            </a:r>
          </a:p>
        </p:txBody>
      </p:sp>
      <p:sp>
        <p:nvSpPr>
          <p:cNvPr id="3" name="Subtitle 2">
            <a:extLst>
              <a:ext uri="{FF2B5EF4-FFF2-40B4-BE49-F238E27FC236}">
                <a16:creationId xmlns:a16="http://schemas.microsoft.com/office/drawing/2014/main" xmlns="" id="{6108BB2C-4DAD-2C88-28EF-EB2ADCAF27AF}"/>
              </a:ext>
            </a:extLst>
          </p:cNvPr>
          <p:cNvSpPr>
            <a:spLocks noGrp="1"/>
          </p:cNvSpPr>
          <p:nvPr>
            <p:ph type="subTitle" idx="1"/>
          </p:nvPr>
        </p:nvSpPr>
        <p:spPr>
          <a:xfrm>
            <a:off x="148166" y="4428770"/>
            <a:ext cx="6866467" cy="1353963"/>
          </a:xfrm>
        </p:spPr>
        <p:txBody>
          <a:bodyPr/>
          <a:lstStyle/>
          <a:p>
            <a:pPr algn="l"/>
            <a:r>
              <a:rPr lang="en-GB" sz="2800" b="1" dirty="0"/>
              <a:t>Cameron Raeburn</a:t>
            </a:r>
          </a:p>
          <a:p>
            <a:pPr algn="l"/>
            <a:r>
              <a:rPr lang="en-GB" sz="2000" dirty="0"/>
              <a:t>SMHPS Review Group Member</a:t>
            </a:r>
          </a:p>
        </p:txBody>
      </p:sp>
      <p:sp>
        <p:nvSpPr>
          <p:cNvPr id="4" name="TextBox 3">
            <a:extLst>
              <a:ext uri="{FF2B5EF4-FFF2-40B4-BE49-F238E27FC236}">
                <a16:creationId xmlns:a16="http://schemas.microsoft.com/office/drawing/2014/main" xmlns="" id="{C7BD2F1F-C05E-BE6A-2B96-A98377A9E9CA}"/>
              </a:ext>
            </a:extLst>
          </p:cNvPr>
          <p:cNvSpPr txBox="1"/>
          <p:nvPr/>
        </p:nvSpPr>
        <p:spPr>
          <a:xfrm>
            <a:off x="115781" y="6383867"/>
            <a:ext cx="2475019" cy="276999"/>
          </a:xfrm>
          <a:prstGeom prst="rect">
            <a:avLst/>
          </a:prstGeom>
          <a:noFill/>
        </p:spPr>
        <p:txBody>
          <a:bodyPr wrap="square" rtlCol="0">
            <a:spAutoFit/>
          </a:bodyPr>
          <a:lstStyle/>
          <a:p>
            <a:r>
              <a:rPr lang="en-GB" sz="1200" dirty="0">
                <a:solidFill>
                  <a:schemeClr val="bg1"/>
                </a:solidFill>
              </a:rPr>
              <a:t>SMHF 18</a:t>
            </a:r>
            <a:r>
              <a:rPr lang="en-GB" sz="1200" baseline="30000" dirty="0">
                <a:solidFill>
                  <a:schemeClr val="bg1"/>
                </a:solidFill>
              </a:rPr>
              <a:t>th</a:t>
            </a:r>
            <a:r>
              <a:rPr lang="en-GB" sz="1200" dirty="0">
                <a:solidFill>
                  <a:schemeClr val="bg1"/>
                </a:solidFill>
              </a:rPr>
              <a:t> May 2023</a:t>
            </a:r>
          </a:p>
        </p:txBody>
      </p:sp>
    </p:spTree>
    <p:extLst>
      <p:ext uri="{BB962C8B-B14F-4D97-AF65-F5344CB8AC3E}">
        <p14:creationId xmlns:p14="http://schemas.microsoft.com/office/powerpoint/2010/main" val="280234545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EEFE45-4171-4752-6EC1-C19328D57FCF}"/>
              </a:ext>
            </a:extLst>
          </p:cNvPr>
          <p:cNvSpPr>
            <a:spLocks noGrp="1"/>
          </p:cNvSpPr>
          <p:nvPr>
            <p:ph type="ctrTitle"/>
          </p:nvPr>
        </p:nvSpPr>
        <p:spPr>
          <a:xfrm>
            <a:off x="115781" y="177281"/>
            <a:ext cx="8043481" cy="1655762"/>
          </a:xfrm>
        </p:spPr>
        <p:txBody>
          <a:bodyPr>
            <a:normAutofit/>
          </a:bodyPr>
          <a:lstStyle/>
          <a:p>
            <a:r>
              <a:rPr lang="en-GB" dirty="0"/>
              <a:t>Many thanks for listening</a:t>
            </a:r>
          </a:p>
        </p:txBody>
      </p:sp>
      <p:sp>
        <p:nvSpPr>
          <p:cNvPr id="3" name="Subtitle 2">
            <a:extLst>
              <a:ext uri="{FF2B5EF4-FFF2-40B4-BE49-F238E27FC236}">
                <a16:creationId xmlns:a16="http://schemas.microsoft.com/office/drawing/2014/main" xmlns="" id="{8AC62C25-C036-BB01-B854-25E98B72E666}"/>
              </a:ext>
            </a:extLst>
          </p:cNvPr>
          <p:cNvSpPr>
            <a:spLocks noGrp="1"/>
          </p:cNvSpPr>
          <p:nvPr>
            <p:ph type="subTitle" idx="1"/>
          </p:nvPr>
        </p:nvSpPr>
        <p:spPr/>
        <p:txBody>
          <a:bodyPr>
            <a:normAutofit/>
          </a:bodyPr>
          <a:lstStyle/>
          <a:p>
            <a:r>
              <a:rPr lang="en-GB" sz="7200" b="1" dirty="0"/>
              <a:t>Any Questions?</a:t>
            </a:r>
          </a:p>
        </p:txBody>
      </p:sp>
    </p:spTree>
    <p:extLst>
      <p:ext uri="{BB962C8B-B14F-4D97-AF65-F5344CB8AC3E}">
        <p14:creationId xmlns:p14="http://schemas.microsoft.com/office/powerpoint/2010/main" val="87496800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1B9E3-F773-76F6-B5F9-D49FB1E6D36C}"/>
              </a:ext>
            </a:extLst>
          </p:cNvPr>
          <p:cNvSpPr>
            <a:spLocks noGrp="1"/>
          </p:cNvSpPr>
          <p:nvPr>
            <p:ph type="title"/>
          </p:nvPr>
        </p:nvSpPr>
        <p:spPr/>
        <p:txBody>
          <a:bodyPr/>
          <a:lstStyle/>
          <a:p>
            <a:r>
              <a:rPr lang="en-GB" dirty="0"/>
              <a:t>Brief Recap</a:t>
            </a:r>
          </a:p>
        </p:txBody>
      </p:sp>
      <p:sp>
        <p:nvSpPr>
          <p:cNvPr id="3" name="Content Placeholder 2">
            <a:extLst>
              <a:ext uri="{FF2B5EF4-FFF2-40B4-BE49-F238E27FC236}">
                <a16:creationId xmlns:a16="http://schemas.microsoft.com/office/drawing/2014/main" xmlns="" id="{A2E86999-446E-2AA0-F100-94905FEC7B27}"/>
              </a:ext>
            </a:extLst>
          </p:cNvPr>
          <p:cNvSpPr>
            <a:spLocks noGrp="1"/>
          </p:cNvSpPr>
          <p:nvPr>
            <p:ph idx="1"/>
          </p:nvPr>
        </p:nvSpPr>
        <p:spPr/>
        <p:txBody>
          <a:bodyPr>
            <a:normAutofit/>
          </a:bodyPr>
          <a:lstStyle/>
          <a:p>
            <a:pPr>
              <a:lnSpc>
                <a:spcPct val="150000"/>
              </a:lnSpc>
            </a:pPr>
            <a:r>
              <a:rPr lang="en-GB" dirty="0"/>
              <a:t>What is the Scottish Manual Handling Passport Scheme?</a:t>
            </a:r>
          </a:p>
          <a:p>
            <a:pPr>
              <a:lnSpc>
                <a:spcPct val="150000"/>
              </a:lnSpc>
            </a:pPr>
            <a:r>
              <a:rPr lang="en-GB" dirty="0"/>
              <a:t>Who are the SMHPS Monitor Review Group?</a:t>
            </a:r>
          </a:p>
          <a:p>
            <a:pPr>
              <a:lnSpc>
                <a:spcPct val="150000"/>
              </a:lnSpc>
            </a:pPr>
            <a:r>
              <a:rPr lang="en-GB" dirty="0"/>
              <a:t>What have we been doing?</a:t>
            </a:r>
          </a:p>
          <a:p>
            <a:pPr>
              <a:lnSpc>
                <a:spcPct val="150000"/>
              </a:lnSpc>
            </a:pPr>
            <a:r>
              <a:rPr lang="en-GB" dirty="0"/>
              <a:t>What are we doing just now?</a:t>
            </a:r>
          </a:p>
          <a:p>
            <a:endParaRPr lang="en-GB" dirty="0"/>
          </a:p>
        </p:txBody>
      </p:sp>
    </p:spTree>
    <p:extLst>
      <p:ext uri="{BB962C8B-B14F-4D97-AF65-F5344CB8AC3E}">
        <p14:creationId xmlns:p14="http://schemas.microsoft.com/office/powerpoint/2010/main" val="315534830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C5501-8EDE-F401-BBA9-8EF78A698923}"/>
              </a:ext>
            </a:extLst>
          </p:cNvPr>
          <p:cNvSpPr>
            <a:spLocks noGrp="1"/>
          </p:cNvSpPr>
          <p:nvPr>
            <p:ph type="title"/>
          </p:nvPr>
        </p:nvSpPr>
        <p:spPr/>
        <p:txBody>
          <a:bodyPr/>
          <a:lstStyle/>
          <a:p>
            <a:r>
              <a:rPr lang="en-GB" dirty="0"/>
              <a:t>SMHPS Review</a:t>
            </a:r>
          </a:p>
        </p:txBody>
      </p:sp>
      <p:sp>
        <p:nvSpPr>
          <p:cNvPr id="3" name="Content Placeholder 2">
            <a:extLst>
              <a:ext uri="{FF2B5EF4-FFF2-40B4-BE49-F238E27FC236}">
                <a16:creationId xmlns:a16="http://schemas.microsoft.com/office/drawing/2014/main" xmlns="" id="{A89DDEDC-8BF5-0940-76EA-E9A4D32F91D6}"/>
              </a:ext>
            </a:extLst>
          </p:cNvPr>
          <p:cNvSpPr>
            <a:spLocks noGrp="1"/>
          </p:cNvSpPr>
          <p:nvPr>
            <p:ph idx="1"/>
          </p:nvPr>
        </p:nvSpPr>
        <p:spPr/>
        <p:txBody>
          <a:bodyPr/>
          <a:lstStyle/>
          <a:p>
            <a:r>
              <a:rPr lang="en-GB" dirty="0"/>
              <a:t>Webinar sessions</a:t>
            </a:r>
          </a:p>
          <a:p>
            <a:pPr lvl="1"/>
            <a:r>
              <a:rPr lang="en-GB" dirty="0">
                <a:hlinkClick r:id="rId3" action="ppaction://hlinkfile"/>
              </a:rPr>
              <a:t>FAQs</a:t>
            </a:r>
            <a:endParaRPr lang="en-GB" dirty="0"/>
          </a:p>
          <a:p>
            <a:pPr lvl="1"/>
            <a:r>
              <a:rPr lang="en-GB" dirty="0">
                <a:hlinkClick r:id="rId4" action="ppaction://hlinkfile"/>
              </a:rPr>
              <a:t>Audit examples </a:t>
            </a:r>
            <a:r>
              <a:rPr lang="en-GB" dirty="0"/>
              <a:t>developed for NHS / LA / 3</a:t>
            </a:r>
            <a:r>
              <a:rPr lang="en-GB" baseline="30000" dirty="0"/>
              <a:t>rd</a:t>
            </a:r>
            <a:r>
              <a:rPr lang="en-GB" dirty="0"/>
              <a:t> Sector / Training providers</a:t>
            </a:r>
          </a:p>
          <a:p>
            <a:pPr>
              <a:spcBef>
                <a:spcPts val="3600"/>
              </a:spcBef>
            </a:pPr>
            <a:r>
              <a:rPr lang="en-GB" dirty="0"/>
              <a:t>Consultation</a:t>
            </a:r>
          </a:p>
          <a:p>
            <a:pPr lvl="1">
              <a:spcBef>
                <a:spcPts val="1200"/>
              </a:spcBef>
            </a:pPr>
            <a:r>
              <a:rPr lang="en-GB" dirty="0"/>
              <a:t>Full review or light touch</a:t>
            </a:r>
          </a:p>
          <a:p>
            <a:pPr lvl="1">
              <a:spcBef>
                <a:spcPts val="1200"/>
              </a:spcBef>
            </a:pPr>
            <a:r>
              <a:rPr lang="en-GB" dirty="0"/>
              <a:t>Comments</a:t>
            </a:r>
          </a:p>
          <a:p>
            <a:pPr marL="457200" lvl="1" indent="0">
              <a:buNone/>
            </a:pPr>
            <a:endParaRPr lang="en-GB" dirty="0"/>
          </a:p>
          <a:p>
            <a:pPr lvl="1"/>
            <a:endParaRPr lang="en-GB" dirty="0"/>
          </a:p>
          <a:p>
            <a:endParaRPr lang="en-GB" dirty="0"/>
          </a:p>
        </p:txBody>
      </p:sp>
      <p:graphicFrame>
        <p:nvGraphicFramePr>
          <p:cNvPr id="4" name="Table 3">
            <a:extLst>
              <a:ext uri="{FF2B5EF4-FFF2-40B4-BE49-F238E27FC236}">
                <a16:creationId xmlns:a16="http://schemas.microsoft.com/office/drawing/2014/main" xmlns="" id="{6C028443-2D51-82CC-7CB3-9D49DDDFFF1B}"/>
              </a:ext>
            </a:extLst>
          </p:cNvPr>
          <p:cNvGraphicFramePr>
            <a:graphicFrameLocks noGrp="1"/>
          </p:cNvGraphicFramePr>
          <p:nvPr>
            <p:extLst>
              <p:ext uri="{D42A27DB-BD31-4B8C-83A1-F6EECF244321}">
                <p14:modId xmlns:p14="http://schemas.microsoft.com/office/powerpoint/2010/main" val="102275257"/>
              </p:ext>
            </p:extLst>
          </p:nvPr>
        </p:nvGraphicFramePr>
        <p:xfrm>
          <a:off x="5638800" y="3220244"/>
          <a:ext cx="5216769" cy="3103363"/>
        </p:xfrm>
        <a:graphic>
          <a:graphicData uri="http://schemas.openxmlformats.org/drawingml/2006/table">
            <a:tbl>
              <a:tblPr>
                <a:tableStyleId>{5C22544A-7EE6-4342-B048-85BDC9FD1C3A}</a:tableStyleId>
              </a:tblPr>
              <a:tblGrid>
                <a:gridCol w="2438400">
                  <a:extLst>
                    <a:ext uri="{9D8B030D-6E8A-4147-A177-3AD203B41FA5}">
                      <a16:colId xmlns:a16="http://schemas.microsoft.com/office/drawing/2014/main" xmlns="" val="1219470940"/>
                    </a:ext>
                  </a:extLst>
                </a:gridCol>
                <a:gridCol w="1125415">
                  <a:extLst>
                    <a:ext uri="{9D8B030D-6E8A-4147-A177-3AD203B41FA5}">
                      <a16:colId xmlns:a16="http://schemas.microsoft.com/office/drawing/2014/main" xmlns="" val="1710353026"/>
                    </a:ext>
                  </a:extLst>
                </a:gridCol>
                <a:gridCol w="1652954">
                  <a:extLst>
                    <a:ext uri="{9D8B030D-6E8A-4147-A177-3AD203B41FA5}">
                      <a16:colId xmlns:a16="http://schemas.microsoft.com/office/drawing/2014/main" xmlns="" val="2431592557"/>
                    </a:ext>
                  </a:extLst>
                </a:gridCol>
              </a:tblGrid>
              <a:tr h="1199356">
                <a:tc>
                  <a:txBody>
                    <a:bodyPr/>
                    <a:lstStyle/>
                    <a:p>
                      <a:pPr algn="l" fontAlgn="ctr"/>
                      <a:r>
                        <a:rPr lang="en-GB" sz="2400" b="1" u="none" strike="noStrike" dirty="0">
                          <a:effectLst/>
                        </a:rPr>
                        <a:t>Organisation Type</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Full Review</a:t>
                      </a:r>
                      <a:endParaRPr lang="en-GB"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400" b="1" u="none" strike="noStrike" dirty="0">
                          <a:effectLst/>
                        </a:rPr>
                        <a:t>Light Touch Refresh</a:t>
                      </a:r>
                      <a:endParaRPr lang="en-GB" sz="2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295703125"/>
                  </a:ext>
                </a:extLst>
              </a:tr>
              <a:tr h="377031">
                <a:tc>
                  <a:txBody>
                    <a:bodyPr/>
                    <a:lstStyle/>
                    <a:p>
                      <a:pPr algn="l" fontAlgn="ctr"/>
                      <a:r>
                        <a:rPr lang="en-GB" sz="2000" u="none" strike="noStrike" dirty="0">
                          <a:effectLst/>
                        </a:rPr>
                        <a:t>NHS Board (5)</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dirty="0">
                          <a:effectLst/>
                        </a:rPr>
                        <a:t>8</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a:effectLst/>
                        </a:rPr>
                        <a:t>3</a:t>
                      </a:r>
                      <a:endParaRPr lang="en-GB"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4243076660"/>
                  </a:ext>
                </a:extLst>
              </a:tr>
              <a:tr h="37703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2000" u="none" strike="noStrike" dirty="0">
                          <a:effectLst/>
                        </a:rPr>
                        <a:t>Local Authority (3)</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dirty="0">
                          <a:effectLst/>
                        </a:rPr>
                        <a:t> 2</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dirty="0">
                          <a:effectLst/>
                        </a:rPr>
                        <a:t>1</a:t>
                      </a:r>
                      <a:endParaRPr lang="en-GB"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245933058"/>
                  </a:ext>
                </a:extLst>
              </a:tr>
              <a:tr h="377031">
                <a:tc>
                  <a:txBody>
                    <a:bodyPr/>
                    <a:lstStyle/>
                    <a:p>
                      <a:pPr algn="l" fontAlgn="ctr"/>
                      <a:r>
                        <a:rPr lang="en-GB" sz="2000" u="none" strike="noStrike" dirty="0">
                          <a:effectLst/>
                        </a:rPr>
                        <a:t>3rd Sector (8) </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b="0" i="0" u="none" strike="noStrike" dirty="0">
                          <a:solidFill>
                            <a:srgbClr val="000000"/>
                          </a:solidFill>
                          <a:effectLst/>
                          <a:latin typeface="Calibri" panose="020F0502020204030204" pitchFamily="34" charset="0"/>
                        </a:rPr>
                        <a:t>8</a:t>
                      </a:r>
                    </a:p>
                  </a:txBody>
                  <a:tcPr marL="9525" marR="9525" marT="9525" marB="0" anchor="ctr"/>
                </a:tc>
                <a:extLst>
                  <a:ext uri="{0D108BD9-81ED-4DB2-BD59-A6C34878D82A}">
                    <a16:rowId xmlns:a16="http://schemas.microsoft.com/office/drawing/2014/main" xmlns="" val="2742100387"/>
                  </a:ext>
                </a:extLst>
              </a:tr>
              <a:tr h="377031">
                <a:tc>
                  <a:txBody>
                    <a:bodyPr/>
                    <a:lstStyle/>
                    <a:p>
                      <a:pPr algn="l" fontAlgn="ctr"/>
                      <a:r>
                        <a:rPr lang="en-GB" sz="2000" u="none" strike="noStrike" dirty="0">
                          <a:effectLst/>
                        </a:rPr>
                        <a:t>Other (5)</a:t>
                      </a:r>
                      <a:endParaRPr lang="en-GB"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a:effectLst/>
                        </a:rPr>
                        <a:t> </a:t>
                      </a:r>
                      <a:endParaRPr lang="en-GB"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u="none" strike="noStrike" dirty="0">
                          <a:effectLst/>
                        </a:rPr>
                        <a:t>5</a:t>
                      </a:r>
                      <a:endParaRPr lang="en-GB"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547778280"/>
                  </a:ext>
                </a:extLst>
              </a:tr>
              <a:tr h="395883">
                <a:tc>
                  <a:txBody>
                    <a:bodyPr/>
                    <a:lstStyle/>
                    <a:p>
                      <a:pPr algn="l" fontAlgn="b"/>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GB" sz="2000" b="1" u="none" strike="noStrike">
                          <a:effectLst/>
                        </a:rPr>
                        <a:t>10</a:t>
                      </a:r>
                      <a:endParaRPr lang="en-GB"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GB" sz="2000" b="1" u="none" strike="noStrike" dirty="0">
                          <a:effectLst/>
                        </a:rPr>
                        <a:t>17</a:t>
                      </a:r>
                      <a:endParaRPr lang="en-GB"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3907562225"/>
                  </a:ext>
                </a:extLst>
              </a:tr>
            </a:tbl>
          </a:graphicData>
        </a:graphic>
      </p:graphicFrame>
    </p:spTree>
    <p:extLst>
      <p:ext uri="{BB962C8B-B14F-4D97-AF65-F5344CB8AC3E}">
        <p14:creationId xmlns:p14="http://schemas.microsoft.com/office/powerpoint/2010/main" val="4279765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768D5-395E-83E7-E820-6D531C833FE9}"/>
              </a:ext>
            </a:extLst>
          </p:cNvPr>
          <p:cNvSpPr>
            <a:spLocks noGrp="1"/>
          </p:cNvSpPr>
          <p:nvPr>
            <p:ph type="title"/>
          </p:nvPr>
        </p:nvSpPr>
        <p:spPr/>
        <p:txBody>
          <a:bodyPr/>
          <a:lstStyle/>
          <a:p>
            <a:r>
              <a:rPr lang="en-GB" dirty="0"/>
              <a:t>SMHPS Review</a:t>
            </a:r>
          </a:p>
        </p:txBody>
      </p:sp>
      <p:sp>
        <p:nvSpPr>
          <p:cNvPr id="3" name="Content Placeholder 2">
            <a:extLst>
              <a:ext uri="{FF2B5EF4-FFF2-40B4-BE49-F238E27FC236}">
                <a16:creationId xmlns:a16="http://schemas.microsoft.com/office/drawing/2014/main" xmlns="" id="{658F089D-1B17-E4FC-BE10-A3F6BECBA9B7}"/>
              </a:ext>
            </a:extLst>
          </p:cNvPr>
          <p:cNvSpPr>
            <a:spLocks noGrp="1"/>
          </p:cNvSpPr>
          <p:nvPr>
            <p:ph idx="1"/>
          </p:nvPr>
        </p:nvSpPr>
        <p:spPr/>
        <p:txBody>
          <a:bodyPr>
            <a:normAutofit/>
          </a:bodyPr>
          <a:lstStyle/>
          <a:p>
            <a:pPr>
              <a:spcAft>
                <a:spcPts val="600"/>
              </a:spcAft>
            </a:pPr>
            <a:r>
              <a:rPr lang="en-GB" dirty="0"/>
              <a:t>SMHPS Review Group </a:t>
            </a:r>
          </a:p>
          <a:p>
            <a:pPr lvl="1">
              <a:spcAft>
                <a:spcPts val="600"/>
              </a:spcAft>
            </a:pPr>
            <a:r>
              <a:rPr lang="en-GB" dirty="0"/>
              <a:t>Agreed to aim for light touch refresh</a:t>
            </a:r>
          </a:p>
          <a:p>
            <a:pPr lvl="1">
              <a:spcAft>
                <a:spcPts val="600"/>
              </a:spcAft>
            </a:pPr>
            <a:r>
              <a:rPr lang="en-GB" dirty="0"/>
              <a:t>Excluded what was not in scope</a:t>
            </a:r>
          </a:p>
          <a:p>
            <a:pPr lvl="1">
              <a:spcAft>
                <a:spcPts val="600"/>
              </a:spcAft>
            </a:pPr>
            <a:r>
              <a:rPr lang="en-GB" dirty="0"/>
              <a:t>Comments were </a:t>
            </a:r>
            <a:r>
              <a:rPr lang="en-GB" dirty="0" err="1"/>
              <a:t>thematicised</a:t>
            </a:r>
            <a:r>
              <a:rPr lang="en-GB" dirty="0"/>
              <a:t> and developed into actions</a:t>
            </a:r>
          </a:p>
          <a:p>
            <a:pPr lvl="1">
              <a:spcAft>
                <a:spcPts val="600"/>
              </a:spcAft>
            </a:pPr>
            <a:r>
              <a:rPr lang="en-GB" dirty="0"/>
              <a:t>Main changes will be tracked &amp; accounted for </a:t>
            </a:r>
          </a:p>
          <a:p>
            <a:pPr lvl="1">
              <a:spcAft>
                <a:spcPts val="600"/>
              </a:spcAft>
            </a:pPr>
            <a:r>
              <a:rPr lang="en-GB" dirty="0"/>
              <a:t>Method:</a:t>
            </a:r>
          </a:p>
          <a:p>
            <a:pPr lvl="2">
              <a:spcAft>
                <a:spcPts val="600"/>
              </a:spcAft>
            </a:pPr>
            <a:r>
              <a:rPr lang="en-GB" dirty="0"/>
              <a:t>Read line by line</a:t>
            </a:r>
          </a:p>
          <a:p>
            <a:pPr lvl="2">
              <a:spcAft>
                <a:spcPts val="600"/>
              </a:spcAft>
            </a:pPr>
            <a:r>
              <a:rPr lang="en-GB" dirty="0"/>
              <a:t>Assess need for change, and implement (or not)</a:t>
            </a:r>
          </a:p>
          <a:p>
            <a:pPr lvl="2">
              <a:spcAft>
                <a:spcPts val="600"/>
              </a:spcAft>
            </a:pPr>
            <a:r>
              <a:rPr lang="en-GB" dirty="0"/>
              <a:t>Review all changes to reassess need for change</a:t>
            </a:r>
          </a:p>
          <a:p>
            <a:endParaRPr lang="en-GB" dirty="0"/>
          </a:p>
        </p:txBody>
      </p:sp>
    </p:spTree>
    <p:extLst>
      <p:ext uri="{BB962C8B-B14F-4D97-AF65-F5344CB8AC3E}">
        <p14:creationId xmlns:p14="http://schemas.microsoft.com/office/powerpoint/2010/main" val="334042688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075E4-1E3B-F8E8-AABF-6E1434A624A6}"/>
              </a:ext>
            </a:extLst>
          </p:cNvPr>
          <p:cNvSpPr>
            <a:spLocks noGrp="1"/>
          </p:cNvSpPr>
          <p:nvPr>
            <p:ph type="title"/>
          </p:nvPr>
        </p:nvSpPr>
        <p:spPr/>
        <p:txBody>
          <a:bodyPr/>
          <a:lstStyle/>
          <a:p>
            <a:endParaRPr lang="en-GB" dirty="0"/>
          </a:p>
        </p:txBody>
      </p:sp>
      <p:graphicFrame>
        <p:nvGraphicFramePr>
          <p:cNvPr id="7" name="Content Placeholder 6">
            <a:extLst>
              <a:ext uri="{FF2B5EF4-FFF2-40B4-BE49-F238E27FC236}">
                <a16:creationId xmlns:a16="http://schemas.microsoft.com/office/drawing/2014/main" xmlns="" id="{7AE5E1AC-398C-1978-8292-8ABD72477026}"/>
              </a:ext>
            </a:extLst>
          </p:cNvPr>
          <p:cNvGraphicFramePr>
            <a:graphicFrameLocks noGrp="1"/>
          </p:cNvGraphicFramePr>
          <p:nvPr>
            <p:ph idx="1"/>
            <p:extLst>
              <p:ext uri="{D42A27DB-BD31-4B8C-83A1-F6EECF244321}">
                <p14:modId xmlns:p14="http://schemas.microsoft.com/office/powerpoint/2010/main" val="2539929212"/>
              </p:ext>
            </p:extLst>
          </p:nvPr>
        </p:nvGraphicFramePr>
        <p:xfrm>
          <a:off x="339969" y="365125"/>
          <a:ext cx="11013831" cy="6198065"/>
        </p:xfrm>
        <a:graphic>
          <a:graphicData uri="http://schemas.openxmlformats.org/drawingml/2006/table">
            <a:tbl>
              <a:tblPr>
                <a:tableStyleId>{5C22544A-7EE6-4342-B048-85BDC9FD1C3A}</a:tableStyleId>
              </a:tblPr>
              <a:tblGrid>
                <a:gridCol w="574518">
                  <a:extLst>
                    <a:ext uri="{9D8B030D-6E8A-4147-A177-3AD203B41FA5}">
                      <a16:colId xmlns:a16="http://schemas.microsoft.com/office/drawing/2014/main" xmlns="" val="2706293083"/>
                    </a:ext>
                  </a:extLst>
                </a:gridCol>
                <a:gridCol w="10439313">
                  <a:extLst>
                    <a:ext uri="{9D8B030D-6E8A-4147-A177-3AD203B41FA5}">
                      <a16:colId xmlns:a16="http://schemas.microsoft.com/office/drawing/2014/main" xmlns="" val="2071618106"/>
                    </a:ext>
                  </a:extLst>
                </a:gridCol>
              </a:tblGrid>
              <a:tr h="370183">
                <a:tc>
                  <a:txBody>
                    <a:bodyPr/>
                    <a:lstStyle/>
                    <a:p>
                      <a:pPr algn="ctr" fontAlgn="ctr"/>
                      <a:r>
                        <a:rPr lang="en-GB" sz="1800" b="1" u="none" strike="noStrike" dirty="0">
                          <a:effectLst/>
                        </a:rPr>
                        <a:t>Ref</a:t>
                      </a:r>
                      <a:endParaRPr lang="en-GB" sz="1800" b="1" i="0" u="none" strike="noStrike" dirty="0">
                        <a:solidFill>
                          <a:srgbClr val="000000"/>
                        </a:solidFill>
                        <a:effectLst/>
                        <a:latin typeface="Calibri" panose="020F0502020204030204" pitchFamily="34" charset="0"/>
                      </a:endParaRPr>
                    </a:p>
                  </a:txBody>
                  <a:tcPr marL="8634" marR="8634" marT="8634" marB="0" anchor="ctr">
                    <a:solidFill>
                      <a:schemeClr val="accent5">
                        <a:lumMod val="40000"/>
                        <a:lumOff val="60000"/>
                      </a:schemeClr>
                    </a:solidFill>
                  </a:tcPr>
                </a:tc>
                <a:tc>
                  <a:txBody>
                    <a:bodyPr/>
                    <a:lstStyle/>
                    <a:p>
                      <a:pPr algn="l" fontAlgn="ctr"/>
                      <a:r>
                        <a:rPr lang="en-GB" sz="1800" b="1" u="none" strike="noStrike" dirty="0">
                          <a:effectLst/>
                        </a:rPr>
                        <a:t>Action Identified</a:t>
                      </a:r>
                      <a:endParaRPr lang="en-GB" sz="1800" b="1" i="0" u="none" strike="noStrike" dirty="0">
                        <a:solidFill>
                          <a:srgbClr val="000000"/>
                        </a:solidFill>
                        <a:effectLst/>
                        <a:latin typeface="Calibri" panose="020F0502020204030204" pitchFamily="34" charset="0"/>
                      </a:endParaRPr>
                    </a:p>
                  </a:txBody>
                  <a:tcPr marL="8634" marR="8634" marT="8634" marB="0" anchor="ctr">
                    <a:solidFill>
                      <a:schemeClr val="accent5">
                        <a:lumMod val="40000"/>
                        <a:lumOff val="60000"/>
                      </a:schemeClr>
                    </a:solidFill>
                  </a:tcPr>
                </a:tc>
                <a:extLst>
                  <a:ext uri="{0D108BD9-81ED-4DB2-BD59-A6C34878D82A}">
                    <a16:rowId xmlns:a16="http://schemas.microsoft.com/office/drawing/2014/main" xmlns="" val="3431065410"/>
                  </a:ext>
                </a:extLst>
              </a:tr>
              <a:tr h="370183">
                <a:tc>
                  <a:txBody>
                    <a:bodyPr/>
                    <a:lstStyle/>
                    <a:p>
                      <a:pPr algn="ctr" fontAlgn="t"/>
                      <a:r>
                        <a:rPr lang="en-GB" sz="1800" u="none" strike="noStrike" dirty="0">
                          <a:effectLst/>
                        </a:rPr>
                        <a:t>3</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Consider how to incorporate module G into the passport.</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323665066"/>
                  </a:ext>
                </a:extLst>
              </a:tr>
              <a:tr h="370183">
                <a:tc>
                  <a:txBody>
                    <a:bodyPr/>
                    <a:lstStyle/>
                    <a:p>
                      <a:pPr algn="ctr" fontAlgn="t"/>
                      <a:r>
                        <a:rPr lang="en-GB" sz="1800" u="none" strike="noStrike" dirty="0">
                          <a:effectLst/>
                        </a:rPr>
                        <a:t>9</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a:effectLst/>
                        </a:rPr>
                        <a:t>Need to recognise Health &amp; Social Care National Occupational Standards</a:t>
                      </a:r>
                      <a:endParaRPr lang="en-GB" sz="1800" b="0" i="0" u="none" strike="noStrike">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2692219921"/>
                  </a:ext>
                </a:extLst>
              </a:tr>
              <a:tr h="729071">
                <a:tc>
                  <a:txBody>
                    <a:bodyPr/>
                    <a:lstStyle/>
                    <a:p>
                      <a:pPr algn="ctr" fontAlgn="t"/>
                      <a:r>
                        <a:rPr lang="en-GB" sz="1800" u="none" strike="noStrike" dirty="0">
                          <a:effectLst/>
                        </a:rPr>
                        <a:t>12</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In general make the document smarter with contents paged linked to sections, terms in glossary hyperlinked to where they appear in the document itself etc. </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4131632668"/>
                  </a:ext>
                </a:extLst>
              </a:tr>
              <a:tr h="729071">
                <a:tc>
                  <a:txBody>
                    <a:bodyPr/>
                    <a:lstStyle/>
                    <a:p>
                      <a:pPr algn="ctr" fontAlgn="t"/>
                      <a:r>
                        <a:rPr lang="en-GB" sz="1800" u="none" strike="noStrike" dirty="0">
                          <a:effectLst/>
                        </a:rPr>
                        <a:t>16</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Clarify how time scales can be related to different approaches of training delivery, for example, 1 * 3 hour session or 6 * ½ hour sessions or 12 * 15min sessions</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68226892"/>
                  </a:ext>
                </a:extLst>
              </a:tr>
              <a:tr h="729071">
                <a:tc>
                  <a:txBody>
                    <a:bodyPr/>
                    <a:lstStyle/>
                    <a:p>
                      <a:pPr algn="ctr" fontAlgn="t"/>
                      <a:r>
                        <a:rPr lang="en-GB" sz="1800" u="none" strike="noStrike" dirty="0">
                          <a:effectLst/>
                        </a:rPr>
                        <a:t>17</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Recognise that the use of aids such as QR codes, videos etc are a useful aid memoire but do not replace the need for face to face training</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568479791"/>
                  </a:ext>
                </a:extLst>
              </a:tr>
              <a:tr h="948795">
                <a:tc>
                  <a:txBody>
                    <a:bodyPr/>
                    <a:lstStyle/>
                    <a:p>
                      <a:pPr algn="ctr" fontAlgn="t"/>
                      <a:r>
                        <a:rPr lang="en-GB" sz="1800" u="none" strike="noStrike" dirty="0">
                          <a:effectLst/>
                        </a:rPr>
                        <a:t>19</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Module B  - check the wording for clarity.  Provide examples of how module B could be incorporated into other modules of the passport. Including how this would affect timings of modules delivered.</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1633232720"/>
                  </a:ext>
                </a:extLst>
              </a:tr>
              <a:tr h="1581325">
                <a:tc>
                  <a:txBody>
                    <a:bodyPr/>
                    <a:lstStyle/>
                    <a:p>
                      <a:pPr algn="ctr" fontAlgn="t"/>
                      <a:r>
                        <a:rPr lang="en-GB" sz="1800" u="none" strike="noStrike" dirty="0">
                          <a:effectLst/>
                        </a:rPr>
                        <a:t>21</a:t>
                      </a:r>
                      <a:endParaRPr lang="en-GB" sz="1800" b="0" i="0" u="none" strike="noStrike" dirty="0">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Consider how we can differentiate between one carer or two carer moves in training. Some organisations only ever do 1 carer moves, can we differentiate the passport in some way for example hoist module. Do we need 2 carer moves in the module – what additional information / training is required to do 2 person move? Can we move away from the number of staff?</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127449459"/>
                  </a:ext>
                </a:extLst>
              </a:tr>
              <a:tr h="370183">
                <a:tc>
                  <a:txBody>
                    <a:bodyPr/>
                    <a:lstStyle/>
                    <a:p>
                      <a:pPr algn="ctr" fontAlgn="t"/>
                      <a:r>
                        <a:rPr lang="en-GB" sz="1800" u="none" strike="noStrike">
                          <a:effectLst/>
                        </a:rPr>
                        <a:t>30</a:t>
                      </a:r>
                      <a:endParaRPr lang="en-GB" sz="1800" b="0" i="0" u="none" strike="noStrike">
                        <a:solidFill>
                          <a:srgbClr val="000000"/>
                        </a:solidFill>
                        <a:effectLst/>
                        <a:latin typeface="Calibri" panose="020F0502020204030204" pitchFamily="34" charset="0"/>
                      </a:endParaRPr>
                    </a:p>
                  </a:txBody>
                  <a:tcPr marL="8634" marR="8634" marT="8634" marB="0" anchor="ctr"/>
                </a:tc>
                <a:tc>
                  <a:txBody>
                    <a:bodyPr/>
                    <a:lstStyle/>
                    <a:p>
                      <a:pPr algn="l" fontAlgn="ctr"/>
                      <a:r>
                        <a:rPr lang="en-GB" sz="1800" u="none" strike="noStrike" dirty="0">
                          <a:effectLst/>
                        </a:rPr>
                        <a:t>Create a Certificate of Registration to the SMHPS for participating organisations</a:t>
                      </a:r>
                      <a:endParaRPr lang="en-GB" sz="1800" b="0" i="0" u="none" strike="noStrike" dirty="0">
                        <a:solidFill>
                          <a:srgbClr val="000000"/>
                        </a:solidFill>
                        <a:effectLst/>
                        <a:latin typeface="Calibri" panose="020F0502020204030204" pitchFamily="34" charset="0"/>
                      </a:endParaRPr>
                    </a:p>
                  </a:txBody>
                  <a:tcPr marL="8634" marR="8634" marT="8634" marB="0" anchor="ctr"/>
                </a:tc>
                <a:extLst>
                  <a:ext uri="{0D108BD9-81ED-4DB2-BD59-A6C34878D82A}">
                    <a16:rowId xmlns:a16="http://schemas.microsoft.com/office/drawing/2014/main" xmlns="" val="1004781890"/>
                  </a:ext>
                </a:extLst>
              </a:tr>
            </a:tbl>
          </a:graphicData>
        </a:graphic>
      </p:graphicFrame>
    </p:spTree>
    <p:extLst>
      <p:ext uri="{BB962C8B-B14F-4D97-AF65-F5344CB8AC3E}">
        <p14:creationId xmlns:p14="http://schemas.microsoft.com/office/powerpoint/2010/main" val="405153778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212EF-47C9-8019-5645-3904FDCB74B1}"/>
              </a:ext>
            </a:extLst>
          </p:cNvPr>
          <p:cNvSpPr>
            <a:spLocks noGrp="1"/>
          </p:cNvSpPr>
          <p:nvPr>
            <p:ph type="title"/>
          </p:nvPr>
        </p:nvSpPr>
        <p:spPr>
          <a:xfrm>
            <a:off x="838200" y="365125"/>
            <a:ext cx="10826262" cy="1325563"/>
          </a:xfrm>
        </p:spPr>
        <p:txBody>
          <a:bodyPr>
            <a:normAutofit/>
          </a:bodyPr>
          <a:lstStyle/>
          <a:p>
            <a:r>
              <a:rPr lang="en-GB" dirty="0"/>
              <a:t>SMHPS Review </a:t>
            </a:r>
            <a:r>
              <a:rPr lang="en-GB" sz="3600" dirty="0"/>
              <a:t>- Currently chair module is task orientated</a:t>
            </a:r>
            <a:endParaRPr lang="en-GB" dirty="0"/>
          </a:p>
        </p:txBody>
      </p:sp>
      <p:sp>
        <p:nvSpPr>
          <p:cNvPr id="3" name="Content Placeholder 2">
            <a:extLst>
              <a:ext uri="{FF2B5EF4-FFF2-40B4-BE49-F238E27FC236}">
                <a16:creationId xmlns:a16="http://schemas.microsoft.com/office/drawing/2014/main" xmlns="" id="{AC6B8D98-DBB4-7B1A-1670-B56ADCD46998}"/>
              </a:ext>
            </a:extLst>
          </p:cNvPr>
          <p:cNvSpPr>
            <a:spLocks noGrp="1"/>
          </p:cNvSpPr>
          <p:nvPr>
            <p:ph idx="1"/>
          </p:nvPr>
        </p:nvSpPr>
        <p:spPr>
          <a:xfrm>
            <a:off x="838200" y="1477108"/>
            <a:ext cx="10515600" cy="5015767"/>
          </a:xfrm>
        </p:spPr>
        <p:txBody>
          <a:bodyPr>
            <a:normAutofit fontScale="92500" lnSpcReduction="10000"/>
          </a:bodyPr>
          <a:lstStyle/>
          <a:p>
            <a:pPr marL="0" marR="27305" lvl="0" indent="0">
              <a:lnSpc>
                <a:spcPct val="115000"/>
              </a:lnSpc>
              <a:spcAft>
                <a:spcPts val="300"/>
              </a:spcAft>
              <a:buNone/>
              <a:tabLst>
                <a:tab pos="457200" algn="l"/>
              </a:tabLst>
            </a:pPr>
            <a:r>
              <a:rPr lang="en-GB" sz="19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C8 - </a:t>
            </a: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Demonstrate competence undertaking the following </a:t>
            </a:r>
            <a:r>
              <a:rPr lang="en-GB" sz="19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manoeuvres</a:t>
            </a: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utilising appropriate principles of manual handling when a person is being instructed and / or assisted by </a:t>
            </a:r>
            <a:r>
              <a:rPr lang="en-GB" sz="19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one carer and two carers</a:t>
            </a: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including where appropriate, the use of relevant handling aids: </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Bef>
                <a:spcPts val="600"/>
              </a:spcBef>
              <a:spcAft>
                <a:spcPts val="0"/>
              </a:spcAft>
              <a:buSzPts val="1200"/>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Assisting a person forward and back in a chair</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Aft>
                <a:spcPts val="0"/>
              </a:spcAft>
              <a:buSzPts val="1200"/>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to standing and standing to sitting from / on a chair</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Aft>
                <a:spcPts val="0"/>
              </a:spcAft>
              <a:buSzPts val="1200"/>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to standing and standing to sitting from / on a bed</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Aft>
                <a:spcPts val="0"/>
              </a:spcAft>
              <a:buSzPts val="1200"/>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standing transfer from bed to chair and chair to bed</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Aft>
                <a:spcPts val="0"/>
              </a:spcAft>
              <a:buSzPts val="1200"/>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Assisted walking </a:t>
            </a:r>
            <a:endParaRPr lang="en-GB" sz="1900" dirty="0">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Aft>
                <a:spcPts val="0"/>
              </a:spcAft>
              <a:buSzPts val="1200"/>
              <a:buFont typeface="+mj-lt"/>
              <a:buAutoNum type="romanLcPeriod"/>
              <a:tabLst>
                <a:tab pos="914400" algn="l"/>
              </a:tabLst>
            </a:pPr>
            <a:r>
              <a:rPr lang="en-GB" sz="1900" dirty="0">
                <a:solidFill>
                  <a:srgbClr val="000000"/>
                </a:solidFill>
                <a:effectLst/>
                <a:highlight>
                  <a:srgbClr val="FFFF00"/>
                </a:highlight>
                <a:latin typeface="Arial" panose="020B0604020202020204" pitchFamily="34" charset="0"/>
                <a:ea typeface="Times New Roman" panose="02020603050405020304" pitchFamily="18" charset="0"/>
              </a:rPr>
              <a:t>Raising the fallen person - instructing the person to raise him / herself</a:t>
            </a:r>
          </a:p>
          <a:p>
            <a:pPr marL="0" marR="28575" indent="0">
              <a:lnSpc>
                <a:spcPct val="115000"/>
              </a:lnSpc>
              <a:buSzPts val="1200"/>
              <a:buNone/>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C9 - Describe how to deal with the following manual handling scenarios</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809625" marR="27305" lvl="0" indent="-342900">
              <a:lnSpc>
                <a:spcPct val="115000"/>
              </a:lnSpc>
              <a:spcAft>
                <a:spcPts val="300"/>
              </a:spcAft>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falling person (discussion of the falling person is expected, however, whether trainers demonstrate and trainees practise these scenarios is at the discretion of the trainer and the organisation, it is not a SMHPS requirement)</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809625" marR="27305" lvl="0" indent="-342900">
              <a:lnSpc>
                <a:spcPct val="115000"/>
              </a:lnSpc>
              <a:spcAft>
                <a:spcPts val="300"/>
              </a:spcAft>
              <a:buFont typeface="+mj-lt"/>
              <a:buAutoNum type="romanLcPeriod"/>
              <a:tabLst>
                <a:tab pos="914400" algn="l"/>
              </a:tabLst>
            </a:pPr>
            <a:r>
              <a:rPr lang="en-GB" sz="1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Assisting the fallen person out of a confined space</a:t>
            </a:r>
            <a:endParaRPr lang="en-GB" sz="19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marR="28575" indent="0">
              <a:lnSpc>
                <a:spcPct val="115000"/>
              </a:lnSpc>
              <a:buSzPts val="1200"/>
              <a:buNone/>
              <a:tabLst>
                <a:tab pos="914400" algn="l"/>
              </a:tabLst>
            </a:pPr>
            <a:endParaRPr lang="en-GB" sz="2200" dirty="0">
              <a:solidFill>
                <a:srgbClr val="000000"/>
              </a:solidFill>
              <a:effectLst/>
              <a:highlight>
                <a:srgbClr val="FFFF00"/>
              </a:highligh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678956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A55270-2DB4-62B2-7BF6-629093C1966F}"/>
              </a:ext>
            </a:extLst>
          </p:cNvPr>
          <p:cNvSpPr>
            <a:spLocks noGrp="1"/>
          </p:cNvSpPr>
          <p:nvPr>
            <p:ph type="title"/>
          </p:nvPr>
        </p:nvSpPr>
        <p:spPr/>
        <p:txBody>
          <a:bodyPr/>
          <a:lstStyle/>
          <a:p>
            <a:r>
              <a:rPr lang="en-GB" dirty="0"/>
              <a:t>SMHPS Review </a:t>
            </a:r>
            <a:r>
              <a:rPr lang="en-GB" sz="3600" dirty="0"/>
              <a:t>- Chair module evolution</a:t>
            </a:r>
            <a:endParaRPr lang="en-GB" dirty="0"/>
          </a:p>
        </p:txBody>
      </p:sp>
      <p:sp>
        <p:nvSpPr>
          <p:cNvPr id="3" name="Content Placeholder 2">
            <a:extLst>
              <a:ext uri="{FF2B5EF4-FFF2-40B4-BE49-F238E27FC236}">
                <a16:creationId xmlns:a16="http://schemas.microsoft.com/office/drawing/2014/main" xmlns="" id="{E51739B1-0C89-4279-2C6C-B7C78D76659D}"/>
              </a:ext>
            </a:extLst>
          </p:cNvPr>
          <p:cNvSpPr>
            <a:spLocks noGrp="1"/>
          </p:cNvSpPr>
          <p:nvPr>
            <p:ph idx="1"/>
          </p:nvPr>
        </p:nvSpPr>
        <p:spPr/>
        <p:txBody>
          <a:bodyPr/>
          <a:lstStyle/>
          <a:p>
            <a:pPr lvl="1"/>
            <a:r>
              <a:rPr lang="en-GB" dirty="0"/>
              <a:t>Some employees will only ever provide single handed care</a:t>
            </a:r>
          </a:p>
          <a:p>
            <a:pPr lvl="1">
              <a:spcBef>
                <a:spcPts val="1800"/>
              </a:spcBef>
            </a:pPr>
            <a:r>
              <a:rPr lang="en-GB" dirty="0"/>
              <a:t>What is actually different between 1 and 2 carers:</a:t>
            </a:r>
          </a:p>
          <a:p>
            <a:pPr lvl="2"/>
            <a:r>
              <a:rPr lang="en-GB" dirty="0"/>
              <a:t>Holds taken?</a:t>
            </a:r>
          </a:p>
          <a:p>
            <a:pPr lvl="2"/>
            <a:r>
              <a:rPr lang="en-GB" dirty="0"/>
              <a:t>Position in relation to the person needing assistance?</a:t>
            </a:r>
          </a:p>
          <a:p>
            <a:pPr lvl="2"/>
            <a:r>
              <a:rPr lang="en-GB" dirty="0"/>
              <a:t>Verbal instruction?</a:t>
            </a:r>
          </a:p>
          <a:p>
            <a:pPr lvl="2"/>
            <a:r>
              <a:rPr lang="en-GB" dirty="0"/>
              <a:t>Are these techniques or application of principles?</a:t>
            </a:r>
          </a:p>
          <a:p>
            <a:pPr lvl="2"/>
            <a:r>
              <a:rPr lang="en-GB" dirty="0"/>
              <a:t>Do I need to see the application of principles to every ‘manoeuvre’?</a:t>
            </a:r>
          </a:p>
          <a:p>
            <a:pPr lvl="2"/>
            <a:endParaRPr lang="en-GB" dirty="0"/>
          </a:p>
          <a:p>
            <a:pPr lvl="1"/>
            <a:r>
              <a:rPr lang="en-GB" dirty="0"/>
              <a:t>Where do the differences exist?</a:t>
            </a:r>
          </a:p>
          <a:p>
            <a:pPr lvl="2"/>
            <a:r>
              <a:rPr lang="en-GB" dirty="0"/>
              <a:t>Level of assistance provided</a:t>
            </a:r>
          </a:p>
        </p:txBody>
      </p:sp>
    </p:spTree>
    <p:extLst>
      <p:ext uri="{BB962C8B-B14F-4D97-AF65-F5344CB8AC3E}">
        <p14:creationId xmlns:p14="http://schemas.microsoft.com/office/powerpoint/2010/main" val="4176476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anim calcmode="lin" valueType="num">
                                      <p:cBhvr>
                                        <p:cTn id="4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E212EF-47C9-8019-5645-3904FDCB74B1}"/>
              </a:ext>
            </a:extLst>
          </p:cNvPr>
          <p:cNvSpPr>
            <a:spLocks noGrp="1"/>
          </p:cNvSpPr>
          <p:nvPr>
            <p:ph type="title"/>
          </p:nvPr>
        </p:nvSpPr>
        <p:spPr/>
        <p:txBody>
          <a:bodyPr/>
          <a:lstStyle/>
          <a:p>
            <a:r>
              <a:rPr lang="en-GB" dirty="0"/>
              <a:t>SMHPS Review </a:t>
            </a:r>
            <a:r>
              <a:rPr lang="en-GB" sz="3600" dirty="0"/>
              <a:t>- Working draft of the chair module</a:t>
            </a:r>
            <a:endParaRPr lang="en-GB" dirty="0"/>
          </a:p>
        </p:txBody>
      </p:sp>
      <p:sp>
        <p:nvSpPr>
          <p:cNvPr id="3" name="Content Placeholder 2">
            <a:extLst>
              <a:ext uri="{FF2B5EF4-FFF2-40B4-BE49-F238E27FC236}">
                <a16:creationId xmlns:a16="http://schemas.microsoft.com/office/drawing/2014/main" xmlns="" id="{AC6B8D98-DBB4-7B1A-1670-B56ADCD46998}"/>
              </a:ext>
            </a:extLst>
          </p:cNvPr>
          <p:cNvSpPr>
            <a:spLocks noGrp="1"/>
          </p:cNvSpPr>
          <p:nvPr>
            <p:ph idx="1"/>
          </p:nvPr>
        </p:nvSpPr>
        <p:spPr/>
        <p:txBody>
          <a:bodyPr>
            <a:normAutofit lnSpcReduction="10000"/>
          </a:bodyPr>
          <a:lstStyle/>
          <a:p>
            <a:pPr marL="0" marR="27305" lvl="0" indent="0">
              <a:lnSpc>
                <a:spcPct val="115000"/>
              </a:lnSpc>
              <a:spcAft>
                <a:spcPts val="300"/>
              </a:spcAft>
              <a:buNone/>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C7 - Demonstrate competence to </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provide different levels of assistance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standing, sitting and walking. This should include </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verbal prompting; minimal physical assistance; and, providing more physical support</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a:t>
            </a:r>
            <a:r>
              <a:rPr lang="en-GB" sz="1800" dirty="0">
                <a:solidFill>
                  <a:srgbClr val="000000"/>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can</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occur through the following activities: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Bef>
                <a:spcPts val="0"/>
              </a:spcBef>
              <a:spcAft>
                <a:spcPts val="3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Assisting a person forward and back in a chair</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Bef>
                <a:spcPts val="0"/>
              </a:spcBef>
              <a:spcAft>
                <a:spcPts val="3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Sitting to standing and standing to sitting from / onto a chair / bed</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742950" marR="28575" lvl="1" indent="-285750">
              <a:lnSpc>
                <a:spcPct val="115000"/>
              </a:lnSpc>
              <a:spcBef>
                <a:spcPts val="0"/>
              </a:spcBef>
              <a:spcAft>
                <a:spcPts val="300"/>
              </a:spcAft>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standing transfer from one surface to another, including supporting in standing and assisting to mobilise</a:t>
            </a:r>
          </a:p>
          <a:p>
            <a:pPr marL="0" marR="28575" indent="0">
              <a:lnSpc>
                <a:spcPct val="115000"/>
              </a:lnSpc>
              <a:buNone/>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C8 - Describe how to deal with the following manual handling scenarios, (demonstration and / or practise is at the discretion of the trainer and the organisation):</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809625" marR="27305" lvl="0" indent="-342900">
              <a:lnSpc>
                <a:spcPct val="115000"/>
              </a:lnSpc>
              <a:spcBef>
                <a:spcPts val="0"/>
              </a:spcBef>
              <a:spcAft>
                <a:spcPts val="300"/>
              </a:spcAft>
              <a:buFont typeface="+mj-lt"/>
              <a:buAutoNum type="romanLcPeriod"/>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falling person </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809625" marR="27305" lvl="0" indent="-342900">
              <a:lnSpc>
                <a:spcPct val="115000"/>
              </a:lnSpc>
              <a:spcBef>
                <a:spcPts val="0"/>
              </a:spcBef>
              <a:spcAft>
                <a:spcPts val="300"/>
              </a:spcAft>
              <a:buFont typeface="+mj-lt"/>
              <a:buAutoNum type="romanLcPeriod"/>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Raising the fallen person (instructing the person to raise him / herself)</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809625" marR="27305" lvl="0" indent="-342900">
              <a:lnSpc>
                <a:spcPct val="115000"/>
              </a:lnSpc>
              <a:spcBef>
                <a:spcPts val="0"/>
              </a:spcBef>
              <a:spcAft>
                <a:spcPts val="300"/>
              </a:spcAft>
              <a:buFont typeface="+mj-lt"/>
              <a:buAutoNum type="romanLcPeriod"/>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Assisting the fallen person out of a confined space</a:t>
            </a:r>
          </a:p>
          <a:p>
            <a:pPr marL="466725" marR="27305" lvl="0" indent="0" algn="r">
              <a:lnSpc>
                <a:spcPct val="115000"/>
              </a:lnSpc>
              <a:spcBef>
                <a:spcPts val="0"/>
              </a:spcBef>
              <a:spcAft>
                <a:spcPts val="300"/>
              </a:spcAft>
              <a:buNone/>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hlinkClick r:id="rId3" action="ppaction://hlinkfile"/>
              </a:rPr>
              <a:t>Link</a:t>
            </a:r>
            <a:endParaRPr lang="en-GB" sz="1800" dirty="0">
              <a:effectLst/>
              <a:latin typeface="Comic Sans MS" panose="030F0702030302020204" pitchFamily="66" charset="0"/>
              <a:ea typeface="Times New Roman" panose="02020603050405020304" pitchFamily="18"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75279967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C69E92-296B-4E50-CC2D-8CE14A9985A6}"/>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xmlns="" id="{8734D91E-4217-B37C-B2D0-1F3D7AAAED49}"/>
              </a:ext>
            </a:extLst>
          </p:cNvPr>
          <p:cNvSpPr>
            <a:spLocks noGrp="1"/>
          </p:cNvSpPr>
          <p:nvPr>
            <p:ph idx="1"/>
          </p:nvPr>
        </p:nvSpPr>
        <p:spPr/>
        <p:txBody>
          <a:bodyPr/>
          <a:lstStyle/>
          <a:p>
            <a:r>
              <a:rPr lang="en-GB" dirty="0"/>
              <a:t>Keep going with the review to a consultation ready draft</a:t>
            </a:r>
          </a:p>
          <a:p>
            <a:pPr>
              <a:spcBef>
                <a:spcPts val="2400"/>
              </a:spcBef>
            </a:pPr>
            <a:r>
              <a:rPr lang="en-GB" dirty="0"/>
              <a:t>Contact key stakeholders</a:t>
            </a:r>
          </a:p>
          <a:p>
            <a:pPr lvl="1"/>
            <a:r>
              <a:rPr lang="en-GB" dirty="0"/>
              <a:t>SG, HSE, COSLA, and Care Inspectorate</a:t>
            </a:r>
          </a:p>
          <a:p>
            <a:pPr>
              <a:spcBef>
                <a:spcPts val="2400"/>
              </a:spcBef>
            </a:pPr>
            <a:r>
              <a:rPr lang="en-GB" dirty="0"/>
              <a:t>Consult proposed changes with key partners</a:t>
            </a:r>
          </a:p>
          <a:p>
            <a:pPr lvl="1"/>
            <a:r>
              <a:rPr lang="en-GB" dirty="0"/>
              <a:t>NHS, LAs, 3</a:t>
            </a:r>
            <a:r>
              <a:rPr lang="en-GB" baseline="30000" dirty="0"/>
              <a:t>rd</a:t>
            </a:r>
            <a:r>
              <a:rPr lang="en-GB" dirty="0"/>
              <a:t> sector</a:t>
            </a:r>
          </a:p>
        </p:txBody>
      </p:sp>
    </p:spTree>
    <p:extLst>
      <p:ext uri="{BB962C8B-B14F-4D97-AF65-F5344CB8AC3E}">
        <p14:creationId xmlns:p14="http://schemas.microsoft.com/office/powerpoint/2010/main" val="296334414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15F5037-5BF5-4D01-843B-42354D15CB18}" vid="{C4AF0372-7755-4DEB-962E-B9C54AEC14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SMHPS PPt Template V1.1</Template>
  <TotalTime>797</TotalTime>
  <Words>1428</Words>
  <Application>Microsoft Office PowerPoint</Application>
  <PresentationFormat>Widescreen</PresentationFormat>
  <Paragraphs>168</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Comic Sans MS</vt:lpstr>
      <vt:lpstr>Symbol</vt:lpstr>
      <vt:lpstr>Times New Roman</vt:lpstr>
      <vt:lpstr>Office Theme</vt:lpstr>
      <vt:lpstr>SMHPS  Review Group Update</vt:lpstr>
      <vt:lpstr>Brief Recap</vt:lpstr>
      <vt:lpstr>SMHPS Review</vt:lpstr>
      <vt:lpstr>SMHPS Review</vt:lpstr>
      <vt:lpstr>PowerPoint Presentation</vt:lpstr>
      <vt:lpstr>SMHPS Review - Currently chair module is task orientated</vt:lpstr>
      <vt:lpstr>SMHPS Review - Chair module evolution</vt:lpstr>
      <vt:lpstr>SMHPS Review - Working draft of the chair module</vt:lpstr>
      <vt:lpstr>Next steps</vt:lpstr>
      <vt:lpstr>Many thanks for listening</vt:lpstr>
    </vt:vector>
  </TitlesOfParts>
  <Company>NHS Forth Valley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SMHPS  Review Group Update</dc:title>
  <dc:creator>Cameron Raeburn (NHS Forth Valley)</dc:creator>
  <cp:lastModifiedBy>Kinsella, Fraser</cp:lastModifiedBy>
  <cp:revision>9</cp:revision>
  <dcterms:created xsi:type="dcterms:W3CDTF">2023-05-12T06:44:31Z</dcterms:created>
  <dcterms:modified xsi:type="dcterms:W3CDTF">2023-06-02T14:27:05Z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199b9c-a89e-442f-9799-431511f14748_Enabled">
    <vt:lpwstr>true</vt:lpwstr>
  </property>
  <property fmtid="{D5CDD505-2E9C-101B-9397-08002B2CF9AE}" pid="3" name="MSIP_Label_b4199b9c-a89e-442f-9799-431511f14748_SetDate">
    <vt:lpwstr>2023-05-22T23:07:30Z</vt:lpwstr>
  </property>
  <property fmtid="{D5CDD505-2E9C-101B-9397-08002B2CF9AE}" pid="4" name="MSIP_Label_b4199b9c-a89e-442f-9799-431511f14748_Method">
    <vt:lpwstr>Privileged</vt:lpwstr>
  </property>
  <property fmtid="{D5CDD505-2E9C-101B-9397-08002B2CF9AE}" pid="5" name="MSIP_Label_b4199b9c-a89e-442f-9799-431511f14748_Name">
    <vt:lpwstr>OFFICIAL</vt:lpwstr>
  </property>
  <property fmtid="{D5CDD505-2E9C-101B-9397-08002B2CF9AE}" pid="6" name="MSIP_Label_b4199b9c-a89e-442f-9799-431511f14748_SiteId">
    <vt:lpwstr>10efe0bd-a030-4bca-809c-b5e6745e499a</vt:lpwstr>
  </property>
  <property fmtid="{D5CDD505-2E9C-101B-9397-08002B2CF9AE}" pid="7" name="MSIP_Label_b4199b9c-a89e-442f-9799-431511f14748_ActionId">
    <vt:lpwstr>f309e598-6566-453c-a1da-26c48eb76b05</vt:lpwstr>
  </property>
  <property fmtid="{D5CDD505-2E9C-101B-9397-08002B2CF9AE}" pid="8" name="MSIP_Label_b4199b9c-a89e-442f-9799-431511f14748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OFFICIAL</vt:lpwstr>
  </property>
  <property fmtid="{D5CDD505-2E9C-101B-9397-08002B2CF9AE}" pid="11" name="ClassificationContentMarkingHeaderLocations">
    <vt:lpwstr>Office Theme:9</vt:lpwstr>
  </property>
  <property fmtid="{D5CDD505-2E9C-101B-9397-08002B2CF9AE}" pid="12" name="ClassificationContentMarkingHeaderText">
    <vt:lpwstr>OFFICIAL</vt:lpwstr>
  </property>
</Properties>
</file>