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9" r:id="rId2"/>
  </p:sldMasterIdLst>
  <p:notesMasterIdLst>
    <p:notesMasterId r:id="rId15"/>
  </p:notesMasterIdLst>
  <p:handoutMasterIdLst>
    <p:handoutMasterId r:id="rId16"/>
  </p:handoutMasterIdLst>
  <p:sldIdLst>
    <p:sldId id="256" r:id="rId3"/>
    <p:sldId id="264" r:id="rId4"/>
    <p:sldId id="284" r:id="rId5"/>
    <p:sldId id="285" r:id="rId6"/>
    <p:sldId id="280" r:id="rId7"/>
    <p:sldId id="286" r:id="rId8"/>
    <p:sldId id="283" r:id="rId9"/>
    <p:sldId id="282" r:id="rId10"/>
    <p:sldId id="278" r:id="rId11"/>
    <p:sldId id="279" r:id="rId12"/>
    <p:sldId id="287" r:id="rId13"/>
    <p:sldId id="263" r:id="rId1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A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88172" autoAdjust="0"/>
  </p:normalViewPr>
  <p:slideViewPr>
    <p:cSldViewPr snapToGrid="0">
      <p:cViewPr varScale="1">
        <p:scale>
          <a:sx n="81" d="100"/>
          <a:sy n="81" d="100"/>
        </p:scale>
        <p:origin x="-78" y="-3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16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EB4E0DF-06C5-448A-9430-BF2E16CE0EBA}" type="datetimeFigureOut">
              <a:rPr lang="en-GB"/>
              <a:pPr/>
              <a:t>13/11/2018</a:t>
            </a:fld>
            <a:endParaRPr lang="en-GB"/>
          </a:p>
        </p:txBody>
      </p:sp>
      <p:sp>
        <p:nvSpPr>
          <p:cNvPr id="716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16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1C2E4A-D1E1-480D-8606-9C5FC4E221C7}"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FD4FBFE-B3A6-490A-A41A-261DFDBE1989}" type="datetimeFigureOut">
              <a:rPr lang="en-GB"/>
              <a:pPr>
                <a:defRPr/>
              </a:pPr>
              <a:t>13/11/2018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31B7594-1120-495E-9410-BA8CBC970BB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HSE are noting that</a:t>
            </a:r>
            <a:r>
              <a:rPr lang="en-GB" baseline="0" dirty="0" smtClean="0"/>
              <a:t> the responsibility is that of the employer to identify the management standard for competence to which employees are to be held and to define what the employee needs to record as evidence for their competence to undertake the role</a:t>
            </a:r>
            <a:endParaRPr lang="en-GB" dirty="0"/>
          </a:p>
        </p:txBody>
      </p:sp>
      <p:sp>
        <p:nvSpPr>
          <p:cNvPr id="4" name="Slide Number Placeholder 3"/>
          <p:cNvSpPr>
            <a:spLocks noGrp="1"/>
          </p:cNvSpPr>
          <p:nvPr>
            <p:ph type="sldNum" sz="quarter" idx="10"/>
          </p:nvPr>
        </p:nvSpPr>
        <p:spPr/>
        <p:txBody>
          <a:bodyPr/>
          <a:lstStyle/>
          <a:p>
            <a:pPr>
              <a:defRPr/>
            </a:pPr>
            <a:fld id="{C31B7594-1120-495E-9410-BA8CBC970BB1}" type="slidenum">
              <a:rPr lang="en-GB" smtClean="0"/>
              <a:pPr>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508000" y="990600"/>
            <a:ext cx="101600" cy="5105400"/>
          </a:xfrm>
          <a:prstGeom prst="rect">
            <a:avLst/>
          </a:prstGeom>
          <a:solidFill>
            <a:schemeClr val="bg2"/>
          </a:solidFill>
          <a:ln w="12700">
            <a:noFill/>
            <a:miter lim="800000"/>
            <a:headEnd/>
            <a:tailEnd/>
          </a:ln>
          <a:effectLst/>
        </p:spPr>
        <p:txBody>
          <a:bodyPr wrap="none" anchor="ctr"/>
          <a:lstStyle/>
          <a:p>
            <a:pPr algn="ctr"/>
            <a:endParaRPr lang="en-GB" sz="2400">
              <a:latin typeface="Times New Roman" pitchFamily="18" charset="0"/>
            </a:endParaRPr>
          </a:p>
        </p:txBody>
      </p:sp>
      <p:sp>
        <p:nvSpPr>
          <p:cNvPr id="54275" name="Rectangle 3"/>
          <p:cNvSpPr>
            <a:spLocks noGrp="1" noChangeArrowheads="1"/>
          </p:cNvSpPr>
          <p:nvPr>
            <p:ph type="ctrTitle"/>
          </p:nvPr>
        </p:nvSpPr>
        <p:spPr>
          <a:xfrm>
            <a:off x="1016000" y="1371600"/>
            <a:ext cx="10261600" cy="2057400"/>
          </a:xfrm>
        </p:spPr>
        <p:txBody>
          <a:bodyPr/>
          <a:lstStyle>
            <a:lvl1pPr>
              <a:defRPr sz="5400"/>
            </a:lvl1pPr>
          </a:lstStyle>
          <a:p>
            <a:r>
              <a:rPr lang="en-GB"/>
              <a:t>Click to edit Master title style</a:t>
            </a:r>
          </a:p>
        </p:txBody>
      </p:sp>
      <p:sp>
        <p:nvSpPr>
          <p:cNvPr id="54276" name="Rectangle 4"/>
          <p:cNvSpPr>
            <a:spLocks noGrp="1" noChangeArrowheads="1"/>
          </p:cNvSpPr>
          <p:nvPr>
            <p:ph type="subTitle" idx="1"/>
          </p:nvPr>
        </p:nvSpPr>
        <p:spPr>
          <a:xfrm>
            <a:off x="1016000" y="3765550"/>
            <a:ext cx="10261600" cy="2057400"/>
          </a:xfrm>
        </p:spPr>
        <p:txBody>
          <a:bodyPr/>
          <a:lstStyle>
            <a:lvl1pPr marL="0" indent="0">
              <a:buFont typeface="Wingdings" pitchFamily="2" charset="2"/>
              <a:buNone/>
              <a:defRPr sz="2800">
                <a:latin typeface="Arial" charset="0"/>
              </a:defRPr>
            </a:lvl1pPr>
          </a:lstStyle>
          <a:p>
            <a:r>
              <a:rPr lang="en-GB"/>
              <a:t>Click to edit Master subtitle style</a:t>
            </a:r>
          </a:p>
        </p:txBody>
      </p:sp>
      <p:sp>
        <p:nvSpPr>
          <p:cNvPr id="54277" name="Rectangle 5"/>
          <p:cNvSpPr>
            <a:spLocks noGrp="1" noChangeArrowheads="1"/>
          </p:cNvSpPr>
          <p:nvPr>
            <p:ph type="dt" sz="half" idx="2"/>
          </p:nvPr>
        </p:nvSpPr>
        <p:spPr>
          <a:xfrm>
            <a:off x="609600" y="6248400"/>
            <a:ext cx="2844800" cy="457200"/>
          </a:xfrm>
        </p:spPr>
        <p:txBody>
          <a:bodyPr/>
          <a:lstStyle>
            <a:lvl1pPr>
              <a:defRPr/>
            </a:lvl1pPr>
          </a:lstStyle>
          <a:p>
            <a:fld id="{B52B1EE8-BB9E-4074-8A6F-22E603222FFE}" type="datetimeFigureOut">
              <a:rPr lang="en-US"/>
              <a:pPr/>
              <a:t>11/13/2018</a:t>
            </a:fld>
            <a:endParaRPr lang="en-GB"/>
          </a:p>
        </p:txBody>
      </p:sp>
      <p:sp>
        <p:nvSpPr>
          <p:cNvPr id="54278" name="Rectangle 6"/>
          <p:cNvSpPr>
            <a:spLocks noGrp="1" noChangeArrowheads="1"/>
          </p:cNvSpPr>
          <p:nvPr>
            <p:ph type="ftr" sz="quarter" idx="3"/>
          </p:nvPr>
        </p:nvSpPr>
        <p:spPr/>
        <p:txBody>
          <a:bodyPr/>
          <a:lstStyle>
            <a:lvl1pPr>
              <a:defRPr/>
            </a:lvl1pPr>
          </a:lstStyle>
          <a:p>
            <a:endParaRPr lang="en-GB"/>
          </a:p>
        </p:txBody>
      </p:sp>
      <p:sp>
        <p:nvSpPr>
          <p:cNvPr id="54279" name="Rectangle 7"/>
          <p:cNvSpPr>
            <a:spLocks noGrp="1" noChangeArrowheads="1"/>
          </p:cNvSpPr>
          <p:nvPr>
            <p:ph type="sldNum" sz="quarter" idx="4"/>
          </p:nvPr>
        </p:nvSpPr>
        <p:spPr>
          <a:xfrm>
            <a:off x="8737600" y="6248400"/>
            <a:ext cx="2844800" cy="457200"/>
          </a:xfrm>
        </p:spPr>
        <p:txBody>
          <a:bodyPr/>
          <a:lstStyle>
            <a:lvl1pPr>
              <a:defRPr b="1"/>
            </a:lvl1pPr>
          </a:lstStyle>
          <a:p>
            <a:fld id="{02C43FC2-F8D9-4C51-9D36-B680CCC9DF27}" type="slidenum">
              <a:rPr lang="en-GB"/>
              <a:pPr/>
              <a:t>‹#›</a:t>
            </a:fld>
            <a:endParaRPr lang="en-GB"/>
          </a:p>
        </p:txBody>
      </p:sp>
      <p:grpSp>
        <p:nvGrpSpPr>
          <p:cNvPr id="54280" name="Group 8"/>
          <p:cNvGrpSpPr>
            <a:grpSpLocks/>
          </p:cNvGrpSpPr>
          <p:nvPr/>
        </p:nvGrpSpPr>
        <p:grpSpPr bwMode="auto">
          <a:xfrm>
            <a:off x="508000" y="304800"/>
            <a:ext cx="11188700" cy="5791200"/>
            <a:chOff x="240" y="192"/>
            <a:chExt cx="5286" cy="3648"/>
          </a:xfrm>
        </p:grpSpPr>
        <p:sp>
          <p:nvSpPr>
            <p:cNvPr id="54281"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n-GB" sz="2400">
                <a:latin typeface="Times New Roman" pitchFamily="18" charset="0"/>
              </a:endParaRPr>
            </a:p>
          </p:txBody>
        </p:sp>
        <p:sp>
          <p:nvSpPr>
            <p:cNvPr id="54282"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rot="10800000" wrap="none" anchor="ctr"/>
            <a:lstStyle/>
            <a:p>
              <a:pPr algn="ctr"/>
              <a:endParaRPr lang="en-GB" sz="2400">
                <a:latin typeface="Times New Roman" pitchFamily="18" charset="0"/>
              </a:endParaRPr>
            </a:p>
          </p:txBody>
        </p:sp>
        <p:sp>
          <p:nvSpPr>
            <p:cNvPr id="54283"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n-GB" sz="2400">
                <a:latin typeface="Times New Roman" pitchFamily="18" charset="0"/>
              </a:endParaRPr>
            </a:p>
          </p:txBody>
        </p:sp>
        <p:sp>
          <p:nvSpPr>
            <p:cNvPr id="54284"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rot="10800000" wrap="none" anchor="ctr"/>
            <a:lstStyle/>
            <a:p>
              <a:pPr algn="ctr"/>
              <a:endParaRPr lang="en-GB" sz="2400">
                <a:latin typeface="Times New Roman" pitchFamily="18" charset="0"/>
              </a:endParaRPr>
            </a:p>
          </p:txBody>
        </p:sp>
        <p:sp>
          <p:nvSpPr>
            <p:cNvPr id="54285"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a:p>
          </p:txBody>
        </p:sp>
        <p:sp>
          <p:nvSpPr>
            <p:cNvPr id="54286"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endParaRPr lang="en-GB" sz="2400">
                <a:latin typeface="Times New Roman" pitchFamily="18" charset="0"/>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552DF2F-94D7-4972-84F2-99EB71C67EF8}" type="datetimeFigureOut">
              <a:rPr lang="en-US"/>
              <a:pPr/>
              <a:t>11/13/2018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162235F-B34F-4A72-9214-A68589C9CB27}"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0"/>
            <a:ext cx="27432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533400"/>
            <a:ext cx="80772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4583DA6-B2C4-419E-9160-DD673AF5FD0B}" type="datetimeFigureOut">
              <a:rPr lang="en-US"/>
              <a:pPr/>
              <a:t>11/13/2018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4773869-F27E-4818-A4C3-2DBF29965C3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828800"/>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fld id="{DDE9C251-8229-4FFB-83E2-BC983DB85C3B}" type="datetimeFigureOut">
              <a:rPr lang="en-US"/>
              <a:pPr/>
              <a:t>11/13/2018</a:t>
            </a:fld>
            <a:endParaRPr lang="en-GB"/>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5912A331-5596-479C-9379-A194663BF904}"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none"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A719FEAD-5D53-4B19-B98D-2AFF2AC748D4}" type="datetimeFigureOut">
              <a:rPr lang="en-US"/>
              <a:pPr>
                <a:defRPr/>
              </a:pPr>
              <a:t>11/13/2018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172D418-F25D-47BD-ABEC-5F8DE960030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40528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1775" y="0"/>
            <a:ext cx="6191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F6B3F2B1-29AA-4DE0-9E1A-BA99F728BC96}" type="datetimeFigureOut">
              <a:rPr lang="en-US"/>
              <a:pPr>
                <a:defRPr/>
              </a:pPr>
              <a:t>11/13/2018</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E2F94680-E197-4810-B204-C57CEF506EF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66859AD7-EF30-4D38-AF27-1C56D0C03947}" type="datetimeFigureOut">
              <a:rPr lang="en-US"/>
              <a:pPr>
                <a:defRPr/>
              </a:pPr>
              <a:t>11/13/2018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CD960F8-2074-4E17-B88B-943D9E555A2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FE451339-A988-4BC7-A1F5-D856C3B8BF5B}" type="datetimeFigureOut">
              <a:rPr lang="en-US"/>
              <a:pPr>
                <a:defRPr/>
              </a:pPr>
              <a:t>11/13/2018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26AD720-75D8-46FA-A9FC-FC989DC57F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845B063-A652-4043-AC68-5ADE3934759D}" type="datetimeFigureOut">
              <a:rPr lang="en-US"/>
              <a:pPr/>
              <a:t>11/13/2018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5BFC04E-98F1-4229-BB73-8FE15380C0D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3878761-BE4E-4F75-8B9D-5287A42D9AED}" type="datetimeFigureOut">
              <a:rPr lang="en-US"/>
              <a:pPr/>
              <a:t>11/13/2018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4B6F524-B200-4B51-B834-E663C8F14BA4}"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8800"/>
            <a:ext cx="5410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8800"/>
            <a:ext cx="5410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5E533B4-5ED6-4F76-BD85-FC529BD235DF}" type="datetimeFigureOut">
              <a:rPr lang="en-US"/>
              <a:pPr/>
              <a:t>11/13/2018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23B0F98-4F1D-4A72-8D0C-651D9FDEF37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C5C15833-FDB5-4E1D-AAB7-E7044BFEFCCD}" type="datetimeFigureOut">
              <a:rPr lang="en-US"/>
              <a:pPr/>
              <a:t>11/13/2018</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B16D9BC1-BDC7-4D3C-9118-039AC930225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2FB219E-3B60-4DEA-9F47-1AD3890A938B}" type="datetimeFigureOut">
              <a:rPr lang="en-US"/>
              <a:pPr/>
              <a:t>11/13/2018</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D8D92F6-1CE8-42C7-96A9-AA3F71919F7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E675DF4-4CF0-4052-92A4-EBF7269ED18D}" type="datetimeFigureOut">
              <a:rPr lang="en-US"/>
              <a:pPr/>
              <a:t>11/13/2018</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F865B29-7C00-4374-8D1A-E96E66CFCF8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0375B88-57B3-44EB-B016-C8A525BD4075}" type="datetimeFigureOut">
              <a:rPr lang="en-US"/>
              <a:pPr/>
              <a:t>11/13/2018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6B34919-FBFA-408E-97BF-0C25DA31F720}"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0A2D744-5B54-43D3-A2D7-6FCF8C4390CE}" type="datetimeFigureOut">
              <a:rPr lang="en-US"/>
              <a:pPr/>
              <a:t>11/13/2018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B2BA6E1-E081-4310-A59A-520E8D785656}"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609600" y="533400"/>
            <a:ext cx="109728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53251" name="Rectangle 3"/>
          <p:cNvSpPr>
            <a:spLocks noGrp="1" noChangeArrowheads="1"/>
          </p:cNvSpPr>
          <p:nvPr>
            <p:ph type="body" idx="1"/>
          </p:nvPr>
        </p:nvSpPr>
        <p:spPr bwMode="auto">
          <a:xfrm>
            <a:off x="609600" y="1828800"/>
            <a:ext cx="109728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3252" name="Rectangle 4"/>
          <p:cNvSpPr>
            <a:spLocks noGrp="1" noChangeArrowheads="1"/>
          </p:cNvSpPr>
          <p:nvPr>
            <p:ph type="dt" sz="half" idx="2"/>
          </p:nvPr>
        </p:nvSpPr>
        <p:spPr bwMode="auto">
          <a:xfrm>
            <a:off x="609600" y="6248400"/>
            <a:ext cx="223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E0189069-09D7-42DE-A814-793FD94C7598}" type="datetimeFigureOut">
              <a:rPr lang="en-US"/>
              <a:pPr/>
              <a:t>11/13/2018</a:t>
            </a:fld>
            <a:endParaRPr lang="en-GB"/>
          </a:p>
        </p:txBody>
      </p:sp>
      <p:sp>
        <p:nvSpPr>
          <p:cNvPr id="53253"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53254" name="Rectangle 6"/>
          <p:cNvSpPr>
            <a:spLocks noGrp="1" noChangeArrowheads="1"/>
          </p:cNvSpPr>
          <p:nvPr>
            <p:ph type="sldNum" sz="quarter" idx="4"/>
          </p:nvPr>
        </p:nvSpPr>
        <p:spPr bwMode="auto">
          <a:xfrm>
            <a:off x="9042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8D43EBAB-5D00-4A19-A473-B6D4A0761642}" type="slidenum">
              <a:rPr lang="en-GB"/>
              <a:pPr/>
              <a:t>‹#›</a:t>
            </a:fld>
            <a:endParaRPr lang="en-GB"/>
          </a:p>
        </p:txBody>
      </p:sp>
      <p:grpSp>
        <p:nvGrpSpPr>
          <p:cNvPr id="53255" name="Group 7"/>
          <p:cNvGrpSpPr>
            <a:grpSpLocks/>
          </p:cNvGrpSpPr>
          <p:nvPr/>
        </p:nvGrpSpPr>
        <p:grpSpPr bwMode="auto">
          <a:xfrm>
            <a:off x="373063" y="152400"/>
            <a:ext cx="11582400" cy="1600200"/>
            <a:chOff x="176" y="96"/>
            <a:chExt cx="5472" cy="1008"/>
          </a:xfrm>
        </p:grpSpPr>
        <p:sp>
          <p:nvSpPr>
            <p:cNvPr id="53256"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a:p>
          </p:txBody>
        </p:sp>
        <p:sp>
          <p:nvSpPr>
            <p:cNvPr id="5325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endParaRPr lang="en-GB" sz="2400">
                <a:latin typeface="Times New Roman" pitchFamily="18" charset="0"/>
              </a:endParaRPr>
            </a:p>
          </p:txBody>
        </p:sp>
        <p:sp>
          <p:nvSpPr>
            <p:cNvPr id="5325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endParaRPr lang="en-GB" sz="2400">
                <a:latin typeface="Times New Roman" pitchFamily="18" charset="0"/>
              </a:endParaRPr>
            </a:p>
          </p:txBody>
        </p:sp>
        <p:sp>
          <p:nvSpPr>
            <p:cNvPr id="5325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endParaRPr lang="en-GB" sz="2400">
                <a:latin typeface="Times New Roman" pitchFamily="18" charset="0"/>
              </a:endParaRPr>
            </a:p>
          </p:txBody>
        </p:sp>
        <p:sp>
          <p:nvSpPr>
            <p:cNvPr id="5326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endParaRPr lang="en-GB"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cs typeface="Arial" charset="0"/>
        </a:defRPr>
      </a:lvl2pPr>
      <a:lvl3pPr algn="l" rtl="0" fontAlgn="base">
        <a:spcBef>
          <a:spcPct val="0"/>
        </a:spcBef>
        <a:spcAft>
          <a:spcPct val="0"/>
        </a:spcAft>
        <a:defRPr sz="4400">
          <a:solidFill>
            <a:schemeClr val="tx2"/>
          </a:solidFill>
          <a:latin typeface="Times New Roman" pitchFamily="18" charset="0"/>
          <a:cs typeface="Arial" charset="0"/>
        </a:defRPr>
      </a:lvl3pPr>
      <a:lvl4pPr algn="l" rtl="0" fontAlgn="base">
        <a:spcBef>
          <a:spcPct val="0"/>
        </a:spcBef>
        <a:spcAft>
          <a:spcPct val="0"/>
        </a:spcAft>
        <a:defRPr sz="4400">
          <a:solidFill>
            <a:schemeClr val="tx2"/>
          </a:solidFill>
          <a:latin typeface="Times New Roman" pitchFamily="18" charset="0"/>
          <a:cs typeface="Arial" charset="0"/>
        </a:defRPr>
      </a:lvl4pPr>
      <a:lvl5pPr algn="l" rtl="0" fontAlgn="base">
        <a:spcBef>
          <a:spcPct val="0"/>
        </a:spcBef>
        <a:spcAft>
          <a:spcPct val="0"/>
        </a:spcAft>
        <a:defRPr sz="4400">
          <a:solidFill>
            <a:schemeClr val="tx2"/>
          </a:solidFill>
          <a:latin typeface="Times New Roman" pitchFamily="18" charset="0"/>
          <a:cs typeface="Arial" charset="0"/>
        </a:defRPr>
      </a:lvl5pPr>
      <a:lvl6pPr marL="457200" algn="l" rtl="0" fontAlgn="base">
        <a:spcBef>
          <a:spcPct val="0"/>
        </a:spcBef>
        <a:spcAft>
          <a:spcPct val="0"/>
        </a:spcAft>
        <a:defRPr sz="4400">
          <a:solidFill>
            <a:schemeClr val="tx2"/>
          </a:solidFill>
          <a:latin typeface="Times New Roman" pitchFamily="18" charset="0"/>
          <a:cs typeface="Arial" charset="0"/>
        </a:defRPr>
      </a:lvl6pPr>
      <a:lvl7pPr marL="914400" algn="l" rtl="0" fontAlgn="base">
        <a:spcBef>
          <a:spcPct val="0"/>
        </a:spcBef>
        <a:spcAft>
          <a:spcPct val="0"/>
        </a:spcAft>
        <a:defRPr sz="4400">
          <a:solidFill>
            <a:schemeClr val="tx2"/>
          </a:solidFill>
          <a:latin typeface="Times New Roman" pitchFamily="18" charset="0"/>
          <a:cs typeface="Arial" charset="0"/>
        </a:defRPr>
      </a:lvl7pPr>
      <a:lvl8pPr marL="1371600" algn="l" rtl="0" fontAlgn="base">
        <a:spcBef>
          <a:spcPct val="0"/>
        </a:spcBef>
        <a:spcAft>
          <a:spcPct val="0"/>
        </a:spcAft>
        <a:defRPr sz="4400">
          <a:solidFill>
            <a:schemeClr val="tx2"/>
          </a:solidFill>
          <a:latin typeface="Times New Roman" pitchFamily="18" charset="0"/>
          <a:cs typeface="Arial" charset="0"/>
        </a:defRPr>
      </a:lvl8pPr>
      <a:lvl9pPr marL="1828800" algn="l" rtl="0" fontAlgn="base">
        <a:spcBef>
          <a:spcPct val="0"/>
        </a:spcBef>
        <a:spcAft>
          <a:spcPct val="0"/>
        </a:spcAft>
        <a:defRPr sz="4400">
          <a:solidFill>
            <a:schemeClr val="tx2"/>
          </a:solidFill>
          <a:latin typeface="Times New Roman" pitchFamily="18" charset="0"/>
          <a:cs typeface="Arial"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cs typeface="+mn-cs"/>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cs typeface="+mn-cs"/>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cs typeface="+mn-cs"/>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8550" y="287338"/>
            <a:ext cx="100584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4821" name="Text Placeholder 2"/>
          <p:cNvSpPr>
            <a:spLocks noGrp="1"/>
          </p:cNvSpPr>
          <p:nvPr>
            <p:ph type="body" idx="1"/>
          </p:nvPr>
        </p:nvSpPr>
        <p:spPr bwMode="auto">
          <a:xfrm>
            <a:off x="1098550"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 name="Date Placeholder 3"/>
          <p:cNvSpPr>
            <a:spLocks noGrp="1"/>
          </p:cNvSpPr>
          <p:nvPr>
            <p:ph type="dt" sz="half" idx="2"/>
          </p:nvPr>
        </p:nvSpPr>
        <p:spPr>
          <a:xfrm>
            <a:off x="1098550" y="6459538"/>
            <a:ext cx="2471738" cy="365125"/>
          </a:xfrm>
          <a:prstGeom prst="rect">
            <a:avLst/>
          </a:prstGeom>
        </p:spPr>
        <p:txBody>
          <a:bodyPr vert="horz" lIns="91440" tIns="45720" rIns="91440" bIns="45720" rtlCol="0" anchor="ctr"/>
          <a:lstStyle>
            <a:lvl1pPr fontAlgn="auto">
              <a:spcBef>
                <a:spcPts val="0"/>
              </a:spcBef>
              <a:spcAft>
                <a:spcPts val="0"/>
              </a:spcAft>
              <a:defRPr sz="900">
                <a:solidFill>
                  <a:srgbClr val="FFFFFF"/>
                </a:solidFill>
                <a:latin typeface="+mn-lt"/>
                <a:cs typeface="+mn-cs"/>
              </a:defRPr>
            </a:lvl1pPr>
          </a:lstStyle>
          <a:p>
            <a:pPr>
              <a:defRPr/>
            </a:pPr>
            <a:fld id="{C55753C1-5BB6-4080-A5BB-955E4AB5CA7A}" type="datetimeFigureOut">
              <a:rPr lang="en-US"/>
              <a:pPr>
                <a:defRPr/>
              </a:pPr>
              <a:t>11/13/2018</a:t>
            </a:fld>
            <a:endParaRPr lang="en-US"/>
          </a:p>
        </p:txBody>
      </p:sp>
      <p:sp>
        <p:nvSpPr>
          <p:cNvPr id="14"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fontAlgn="auto">
              <a:spcBef>
                <a:spcPts val="0"/>
              </a:spcBef>
              <a:spcAft>
                <a:spcPts val="0"/>
              </a:spcAft>
              <a:defRPr sz="900" cap="all">
                <a:solidFill>
                  <a:srgbClr val="FFFFFF"/>
                </a:solidFill>
                <a:latin typeface="+mn-lt"/>
                <a:cs typeface="+mn-cs"/>
              </a:defRPr>
            </a:lvl1pPr>
          </a:lstStyle>
          <a:p>
            <a:pPr>
              <a:defRPr/>
            </a:pPr>
            <a:endParaRPr lang="en-US"/>
          </a:p>
        </p:txBody>
      </p:sp>
      <p:sp>
        <p:nvSpPr>
          <p:cNvPr id="15" name="Slide Number Placeholder 5"/>
          <p:cNvSpPr>
            <a:spLocks noGrp="1"/>
          </p:cNvSpPr>
          <p:nvPr>
            <p:ph type="sldNum" sz="quarter" idx="4"/>
          </p:nvPr>
        </p:nvSpPr>
        <p:spPr>
          <a:xfrm>
            <a:off x="9899650" y="6459538"/>
            <a:ext cx="1312863" cy="365125"/>
          </a:xfrm>
          <a:prstGeom prst="rect">
            <a:avLst/>
          </a:prstGeom>
        </p:spPr>
        <p:txBody>
          <a:bodyPr vert="horz" lIns="91440" tIns="45720" rIns="91440" bIns="45720" rtlCol="0" anchor="ctr"/>
          <a:lstStyle>
            <a:lvl1pPr algn="r" fontAlgn="auto">
              <a:spcBef>
                <a:spcPts val="0"/>
              </a:spcBef>
              <a:spcAft>
                <a:spcPts val="0"/>
              </a:spcAft>
              <a:defRPr sz="1050">
                <a:solidFill>
                  <a:srgbClr val="FFFFFF"/>
                </a:solidFill>
                <a:latin typeface="+mn-lt"/>
                <a:cs typeface="+mn-cs"/>
              </a:defRPr>
            </a:lvl1pPr>
          </a:lstStyle>
          <a:p>
            <a:pPr>
              <a:defRPr/>
            </a:pPr>
            <a:fld id="{68D56D42-DE75-4151-BF1E-71CA1E7E39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itchFamily="34" charset="0"/>
        </a:defRPr>
      </a:lvl2pPr>
      <a:lvl3pPr algn="l" rtl="0" eaLnBrk="0" fontAlgn="base" hangingPunct="0">
        <a:lnSpc>
          <a:spcPct val="85000"/>
        </a:lnSpc>
        <a:spcBef>
          <a:spcPct val="0"/>
        </a:spcBef>
        <a:spcAft>
          <a:spcPct val="0"/>
        </a:spcAft>
        <a:defRPr sz="4800">
          <a:solidFill>
            <a:srgbClr val="404040"/>
          </a:solidFill>
          <a:latin typeface="Calibri Light" pitchFamily="34" charset="0"/>
        </a:defRPr>
      </a:lvl3pPr>
      <a:lvl4pPr algn="l" rtl="0" eaLnBrk="0" fontAlgn="base" hangingPunct="0">
        <a:lnSpc>
          <a:spcPct val="85000"/>
        </a:lnSpc>
        <a:spcBef>
          <a:spcPct val="0"/>
        </a:spcBef>
        <a:spcAft>
          <a:spcPct val="0"/>
        </a:spcAft>
        <a:defRPr sz="4800">
          <a:solidFill>
            <a:srgbClr val="404040"/>
          </a:solidFill>
          <a:latin typeface="Calibri Light" pitchFamily="34" charset="0"/>
        </a:defRPr>
      </a:lvl4pPr>
      <a:lvl5pPr algn="l" rtl="0" eaLnBrk="0" fontAlgn="base" hangingPunct="0">
        <a:lnSpc>
          <a:spcPct val="85000"/>
        </a:lnSpc>
        <a:spcBef>
          <a:spcPct val="0"/>
        </a:spcBef>
        <a:spcAft>
          <a:spcPct val="0"/>
        </a:spcAft>
        <a:defRPr sz="4800">
          <a:solidFill>
            <a:srgbClr val="404040"/>
          </a:solidFill>
          <a:latin typeface="Calibri Light" pitchFamily="34" charset="0"/>
        </a:defRPr>
      </a:lvl5pPr>
      <a:lvl6pPr marL="457200" algn="l" rtl="0" fontAlgn="base">
        <a:lnSpc>
          <a:spcPct val="85000"/>
        </a:lnSpc>
        <a:spcBef>
          <a:spcPct val="0"/>
        </a:spcBef>
        <a:spcAft>
          <a:spcPct val="0"/>
        </a:spcAft>
        <a:defRPr sz="4800">
          <a:solidFill>
            <a:srgbClr val="404040"/>
          </a:solidFill>
          <a:latin typeface="Calibri Light" pitchFamily="34" charset="0"/>
        </a:defRPr>
      </a:lvl6pPr>
      <a:lvl7pPr marL="914400" algn="l" rtl="0" fontAlgn="base">
        <a:lnSpc>
          <a:spcPct val="85000"/>
        </a:lnSpc>
        <a:spcBef>
          <a:spcPct val="0"/>
        </a:spcBef>
        <a:spcAft>
          <a:spcPct val="0"/>
        </a:spcAft>
        <a:defRPr sz="4800">
          <a:solidFill>
            <a:srgbClr val="404040"/>
          </a:solidFill>
          <a:latin typeface="Calibri Light" pitchFamily="34" charset="0"/>
        </a:defRPr>
      </a:lvl7pPr>
      <a:lvl8pPr marL="1371600" algn="l" rtl="0" fontAlgn="base">
        <a:lnSpc>
          <a:spcPct val="85000"/>
        </a:lnSpc>
        <a:spcBef>
          <a:spcPct val="0"/>
        </a:spcBef>
        <a:spcAft>
          <a:spcPct val="0"/>
        </a:spcAft>
        <a:defRPr sz="4800">
          <a:solidFill>
            <a:srgbClr val="404040"/>
          </a:solidFill>
          <a:latin typeface="Calibri Light" pitchFamily="34" charset="0"/>
        </a:defRPr>
      </a:lvl8pPr>
      <a:lvl9pPr marL="1828800" algn="l" rtl="0" fontAlgn="base">
        <a:lnSpc>
          <a:spcPct val="85000"/>
        </a:lnSpc>
        <a:spcBef>
          <a:spcPct val="0"/>
        </a:spcBef>
        <a:spcAft>
          <a:spcPct val="0"/>
        </a:spcAft>
        <a:defRPr sz="4800">
          <a:solidFill>
            <a:srgbClr val="404040"/>
          </a:solidFill>
          <a:latin typeface="Calibri Light"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sz="28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63550" y="2160588"/>
            <a:ext cx="8113713" cy="1436687"/>
          </a:xfrm>
        </p:spPr>
        <p:txBody>
          <a:bodyPr>
            <a:normAutofit/>
          </a:bodyPr>
          <a:lstStyle/>
          <a:p>
            <a:r>
              <a:rPr lang="en-GB" sz="8800">
                <a:solidFill>
                  <a:srgbClr val="262626"/>
                </a:solidFill>
              </a:rPr>
              <a:t>SMHP – Update</a:t>
            </a:r>
          </a:p>
        </p:txBody>
      </p:sp>
      <p:sp>
        <p:nvSpPr>
          <p:cNvPr id="3" name="Subtitle 2"/>
          <p:cNvSpPr>
            <a:spLocks noGrp="1"/>
          </p:cNvSpPr>
          <p:nvPr>
            <p:ph type="subTitle" idx="4294967295"/>
          </p:nvPr>
        </p:nvSpPr>
        <p:spPr>
          <a:xfrm>
            <a:off x="611188" y="4621213"/>
            <a:ext cx="10972800" cy="1222375"/>
          </a:xfrm>
        </p:spPr>
        <p:txBody>
          <a:bodyPr>
            <a:normAutofit/>
          </a:bodyPr>
          <a:lstStyle/>
          <a:p>
            <a:pPr marL="0" indent="0">
              <a:buFont typeface="Wingdings" pitchFamily="2" charset="2"/>
              <a:buNone/>
            </a:pPr>
            <a:r>
              <a:rPr lang="en-GB" dirty="0">
                <a:solidFill>
                  <a:schemeClr val="tx2"/>
                </a:solidFill>
                <a:latin typeface="Calibri Light" pitchFamily="34" charset="0"/>
              </a:rPr>
              <a:t>Cameron Raeburn, May </a:t>
            </a:r>
            <a:r>
              <a:rPr lang="en-GB" dirty="0" smtClean="0">
                <a:solidFill>
                  <a:schemeClr val="tx2"/>
                </a:solidFill>
                <a:latin typeface="Calibri Light" pitchFamily="34" charset="0"/>
              </a:rPr>
              <a:t>2018</a:t>
            </a:r>
            <a:endParaRPr lang="en-GB" dirty="0">
              <a:solidFill>
                <a:schemeClr val="tx2"/>
              </a:solidFill>
              <a:latin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Research Report 583 (2007)</a:t>
            </a:r>
            <a:endParaRPr lang="en-GB" dirty="0"/>
          </a:p>
        </p:txBody>
      </p:sp>
      <p:sp>
        <p:nvSpPr>
          <p:cNvPr id="3" name="Content Placeholder 2"/>
          <p:cNvSpPr>
            <a:spLocks noGrp="1"/>
          </p:cNvSpPr>
          <p:nvPr>
            <p:ph idx="1"/>
          </p:nvPr>
        </p:nvSpPr>
        <p:spPr/>
        <p:txBody>
          <a:bodyPr/>
          <a:lstStyle/>
          <a:p>
            <a:pPr>
              <a:spcAft>
                <a:spcPts val="600"/>
              </a:spcAft>
              <a:buNone/>
            </a:pPr>
            <a:r>
              <a:rPr lang="en-GB" sz="2400" dirty="0" smtClean="0"/>
              <a:t>Quoted in HSE Comms:</a:t>
            </a:r>
          </a:p>
          <a:p>
            <a:pPr>
              <a:spcAft>
                <a:spcPts val="600"/>
              </a:spcAft>
            </a:pPr>
            <a:r>
              <a:rPr lang="en-GB" sz="2400" dirty="0" smtClean="0"/>
              <a:t>MH training was thought to be effective only </a:t>
            </a:r>
          </a:p>
          <a:p>
            <a:pPr>
              <a:spcAft>
                <a:spcPts val="600"/>
              </a:spcAft>
            </a:pPr>
            <a:r>
              <a:rPr lang="en-GB" sz="2400" dirty="0" smtClean="0"/>
              <a:t>if adequately reinforced with suitable materials </a:t>
            </a:r>
          </a:p>
          <a:p>
            <a:pPr>
              <a:spcAft>
                <a:spcPts val="600"/>
              </a:spcAft>
            </a:pPr>
            <a:r>
              <a:rPr lang="en-GB" sz="2400" dirty="0" smtClean="0"/>
              <a:t>and ongoing support within the organisation itself, </a:t>
            </a:r>
          </a:p>
          <a:p>
            <a:pPr>
              <a:spcAft>
                <a:spcPts val="600"/>
              </a:spcAft>
            </a:pPr>
            <a:r>
              <a:rPr lang="en-GB" sz="2400" dirty="0" smtClean="0"/>
              <a:t>more effective if refresher courses were offered to employees on a regular basis, to update and reinforce their learning. </a:t>
            </a:r>
          </a:p>
          <a:p>
            <a:pPr>
              <a:spcAft>
                <a:spcPts val="600"/>
              </a:spcAft>
            </a:pPr>
            <a:r>
              <a:rPr lang="en-GB" sz="2400" dirty="0" smtClean="0"/>
              <a:t>MH people is complex and training needs to be an integral component of organisational practices with regular refresher elements, as part of an overall manual handling risk assessment strategy.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Research Report 583 (2007)</a:t>
            </a:r>
            <a:endParaRPr lang="en-GB" dirty="0"/>
          </a:p>
        </p:txBody>
      </p:sp>
      <p:sp>
        <p:nvSpPr>
          <p:cNvPr id="3" name="Content Placeholder 2"/>
          <p:cNvSpPr>
            <a:spLocks noGrp="1"/>
          </p:cNvSpPr>
          <p:nvPr>
            <p:ph idx="1"/>
          </p:nvPr>
        </p:nvSpPr>
        <p:spPr/>
        <p:txBody>
          <a:bodyPr/>
          <a:lstStyle/>
          <a:p>
            <a:pPr>
              <a:spcAft>
                <a:spcPts val="1200"/>
              </a:spcAft>
              <a:buNone/>
            </a:pPr>
            <a:r>
              <a:rPr lang="en-GB" sz="2400" dirty="0" smtClean="0"/>
              <a:t>The HSE Research Report exec summary states:</a:t>
            </a:r>
          </a:p>
          <a:p>
            <a:pPr>
              <a:spcAft>
                <a:spcPts val="1200"/>
              </a:spcAft>
            </a:pPr>
            <a:r>
              <a:rPr lang="en-GB" sz="2400" dirty="0" smtClean="0"/>
              <a:t> “there is little evidence supporting the effectiveness of technique and educational based manual handling training. </a:t>
            </a:r>
          </a:p>
          <a:p>
            <a:pPr>
              <a:spcAft>
                <a:spcPts val="1200"/>
              </a:spcAft>
            </a:pPr>
            <a:r>
              <a:rPr lang="en-GB" sz="2400" dirty="0" smtClean="0"/>
              <a:t>There was considerable evidence that principles learnt during training are not applied in the working environment, i.e. there is little transfer of training from the learning environment to the working environment.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098550" y="758825"/>
            <a:ext cx="10058400" cy="3565525"/>
          </a:xfrm>
        </p:spPr>
        <p:txBody>
          <a:bodyPr>
            <a:normAutofit/>
          </a:bodyPr>
          <a:lstStyle/>
          <a:p>
            <a:r>
              <a:rPr lang="en-GB" sz="8800">
                <a:solidFill>
                  <a:srgbClr val="262626"/>
                </a:solidFill>
              </a:rPr>
              <a:t>Thanks,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Rectangle 7"/>
          <p:cNvSpPr>
            <a:spLocks noGrp="1" noChangeArrowheads="1"/>
          </p:cNvSpPr>
          <p:nvPr>
            <p:ph type="title"/>
          </p:nvPr>
        </p:nvSpPr>
        <p:spPr/>
        <p:txBody>
          <a:bodyPr/>
          <a:lstStyle/>
          <a:p>
            <a:r>
              <a:rPr lang="en-GB"/>
              <a:t>Overview</a:t>
            </a:r>
          </a:p>
        </p:txBody>
      </p:sp>
      <p:sp>
        <p:nvSpPr>
          <p:cNvPr id="35848" name="Rectangle 8"/>
          <p:cNvSpPr>
            <a:spLocks noGrp="1" noChangeArrowheads="1"/>
          </p:cNvSpPr>
          <p:nvPr>
            <p:ph type="body" idx="1"/>
          </p:nvPr>
        </p:nvSpPr>
        <p:spPr/>
        <p:txBody>
          <a:bodyPr/>
          <a:lstStyle/>
          <a:p>
            <a:pPr>
              <a:lnSpc>
                <a:spcPct val="140000"/>
              </a:lnSpc>
            </a:pPr>
            <a:r>
              <a:rPr lang="en-GB" dirty="0" smtClean="0"/>
              <a:t>Register</a:t>
            </a:r>
            <a:endParaRPr lang="en-GB" dirty="0"/>
          </a:p>
          <a:p>
            <a:pPr>
              <a:lnSpc>
                <a:spcPct val="140000"/>
              </a:lnSpc>
            </a:pPr>
            <a:r>
              <a:rPr lang="en-GB" dirty="0" smtClean="0"/>
              <a:t>New Modules</a:t>
            </a:r>
          </a:p>
          <a:p>
            <a:pPr>
              <a:lnSpc>
                <a:spcPct val="140000"/>
              </a:lnSpc>
            </a:pPr>
            <a:r>
              <a:rPr lang="en-GB" dirty="0" smtClean="0"/>
              <a:t>An Inspector Calls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Register</a:t>
            </a:r>
            <a:endParaRPr lang="en-GB" dirty="0"/>
          </a:p>
        </p:txBody>
      </p:sp>
      <p:sp>
        <p:nvSpPr>
          <p:cNvPr id="3" name="Content Placeholder 2"/>
          <p:cNvSpPr>
            <a:spLocks noGrp="1"/>
          </p:cNvSpPr>
          <p:nvPr>
            <p:ph idx="1"/>
          </p:nvPr>
        </p:nvSpPr>
        <p:spPr/>
        <p:txBody>
          <a:bodyPr/>
          <a:lstStyle/>
          <a:p>
            <a:pPr>
              <a:lnSpc>
                <a:spcPct val="150000"/>
              </a:lnSpc>
            </a:pPr>
            <a:r>
              <a:rPr lang="en-GB" sz="2400" dirty="0" smtClean="0"/>
              <a:t>Exemplar Audit and evidence portfolio completed</a:t>
            </a:r>
          </a:p>
          <a:p>
            <a:pPr>
              <a:lnSpc>
                <a:spcPct val="150000"/>
              </a:lnSpc>
            </a:pPr>
            <a:r>
              <a:rPr lang="en-GB" sz="2400" dirty="0" smtClean="0"/>
              <a:t>Process for applying for register ready on SMHF website</a:t>
            </a:r>
          </a:p>
          <a:p>
            <a:pPr>
              <a:lnSpc>
                <a:spcPct val="150000"/>
              </a:lnSpc>
            </a:pPr>
            <a:r>
              <a:rPr lang="en-GB" sz="2400" dirty="0" smtClean="0"/>
              <a:t>Need to put words together re responsibility / accountability</a:t>
            </a:r>
          </a:p>
          <a:p>
            <a:endParaRPr lang="en-GB" sz="2400" dirty="0" smtClean="0"/>
          </a:p>
          <a:p>
            <a:pPr>
              <a:lnSpc>
                <a:spcPct val="150000"/>
              </a:lnSpc>
              <a:buNone/>
            </a:pPr>
            <a:r>
              <a:rPr lang="en-GB" sz="2800" b="1" dirty="0" smtClean="0"/>
              <a:t>Next steps</a:t>
            </a:r>
          </a:p>
          <a:p>
            <a:pPr>
              <a:lnSpc>
                <a:spcPct val="150000"/>
              </a:lnSpc>
            </a:pPr>
            <a:r>
              <a:rPr lang="en-GB" sz="2400" dirty="0" smtClean="0"/>
              <a:t>Complete development of training register / audit form</a:t>
            </a:r>
          </a:p>
          <a:p>
            <a:pPr>
              <a:lnSpc>
                <a:spcPct val="150000"/>
              </a:lnSpc>
            </a:pPr>
            <a:r>
              <a:rPr lang="en-GB" sz="2400" dirty="0" smtClean="0"/>
              <a:t>Encourage organisations to register</a:t>
            </a:r>
          </a:p>
          <a:p>
            <a:endParaRPr lang="en-GB" sz="2400" dirty="0" smtClean="0"/>
          </a:p>
          <a:p>
            <a:endParaRPr lang="en-GB" sz="2400" dirty="0" smtClean="0"/>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Modules</a:t>
            </a:r>
            <a:endParaRPr lang="en-GB" dirty="0"/>
          </a:p>
        </p:txBody>
      </p:sp>
      <p:sp>
        <p:nvSpPr>
          <p:cNvPr id="3" name="Content Placeholder 2"/>
          <p:cNvSpPr>
            <a:spLocks noGrp="1"/>
          </p:cNvSpPr>
          <p:nvPr>
            <p:ph idx="1"/>
          </p:nvPr>
        </p:nvSpPr>
        <p:spPr/>
        <p:txBody>
          <a:bodyPr/>
          <a:lstStyle/>
          <a:p>
            <a:pPr>
              <a:lnSpc>
                <a:spcPct val="150000"/>
              </a:lnSpc>
              <a:buNone/>
            </a:pPr>
            <a:r>
              <a:rPr lang="en-GB" sz="2400" dirty="0" smtClean="0"/>
              <a:t>Module B – Small Children and Babies:</a:t>
            </a:r>
          </a:p>
          <a:p>
            <a:pPr>
              <a:lnSpc>
                <a:spcPct val="150000"/>
              </a:lnSpc>
            </a:pPr>
            <a:r>
              <a:rPr lang="en-GB" sz="2400" dirty="0" smtClean="0"/>
              <a:t>Module agreed nationally</a:t>
            </a:r>
          </a:p>
          <a:p>
            <a:pPr>
              <a:lnSpc>
                <a:spcPct val="150000"/>
              </a:lnSpc>
            </a:pPr>
            <a:r>
              <a:rPr lang="en-GB" sz="2400" dirty="0" smtClean="0"/>
              <a:t>Will sit in Passport page of SMHF site</a:t>
            </a:r>
          </a:p>
          <a:p>
            <a:pPr>
              <a:lnSpc>
                <a:spcPct val="150000"/>
              </a:lnSpc>
            </a:pPr>
            <a:r>
              <a:rPr lang="en-GB" sz="2400" dirty="0" smtClean="0"/>
              <a:t>Can’t be incorporated into Passport until next review</a:t>
            </a:r>
          </a:p>
          <a:p>
            <a:pPr>
              <a:lnSpc>
                <a:spcPct val="150000"/>
              </a:lnSpc>
            </a:pPr>
            <a:r>
              <a:rPr lang="en-GB" sz="2400" dirty="0" smtClean="0"/>
              <a:t>Needs to sit apart from the foundation modules</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Inspector Calls – Quoted:</a:t>
            </a:r>
            <a:endParaRPr lang="en-GB" dirty="0"/>
          </a:p>
        </p:txBody>
      </p:sp>
      <p:sp>
        <p:nvSpPr>
          <p:cNvPr id="3" name="Content Placeholder 2"/>
          <p:cNvSpPr>
            <a:spLocks noGrp="1"/>
          </p:cNvSpPr>
          <p:nvPr>
            <p:ph idx="1"/>
          </p:nvPr>
        </p:nvSpPr>
        <p:spPr/>
        <p:txBody>
          <a:bodyPr/>
          <a:lstStyle/>
          <a:p>
            <a:pPr marL="0" indent="0">
              <a:buNone/>
            </a:pPr>
            <a:r>
              <a:rPr lang="en-GB" sz="2400" dirty="0" smtClean="0"/>
              <a:t>The SMHPS Section 3B; states that Local Level employees who have a dedicated role, ..... relating to .....MH as a component of their main job.....should for example, as a minimum, have:­ </a:t>
            </a:r>
          </a:p>
          <a:p>
            <a:pPr lvl="0"/>
            <a:r>
              <a:rPr lang="en-GB" sz="2400" dirty="0" smtClean="0"/>
              <a:t>Successfully completed foundation MH training plus additional continuing education appropriate to the MH role. </a:t>
            </a:r>
          </a:p>
          <a:p>
            <a:pPr lvl="0"/>
            <a:r>
              <a:rPr lang="en-GB" sz="2400" dirty="0" smtClean="0">
                <a:solidFill>
                  <a:srgbClr val="0070C0"/>
                </a:solidFill>
              </a:rPr>
              <a:t>(Post foundation training in risk assessment and retain records of attendance. </a:t>
            </a:r>
          </a:p>
          <a:p>
            <a:pPr lvl="0"/>
            <a:r>
              <a:rPr lang="en-GB" sz="2400" dirty="0" smtClean="0">
                <a:solidFill>
                  <a:srgbClr val="0070C0"/>
                </a:solidFill>
              </a:rPr>
              <a:t>Be assessed as competent to complete risk assessments at local level and provide evidence of MH risk assessments </a:t>
            </a:r>
          </a:p>
          <a:p>
            <a:pPr lvl="0"/>
            <a:r>
              <a:rPr lang="en-GB" sz="2400" dirty="0" smtClean="0">
                <a:solidFill>
                  <a:srgbClr val="0070C0"/>
                </a:solidFill>
              </a:rPr>
              <a:t>Demonstrate improvements in the system as a result of the risk assessment process. </a:t>
            </a:r>
          </a:p>
          <a:p>
            <a:pPr lvl="0"/>
            <a:r>
              <a:rPr lang="en-GB" sz="2400" dirty="0" smtClean="0">
                <a:solidFill>
                  <a:srgbClr val="0070C0"/>
                </a:solidFill>
              </a:rPr>
              <a:t>Evidence of balanced decision making in risk assessment outcomes.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Inspector Calls – Actual:</a:t>
            </a:r>
            <a:endParaRPr lang="en-GB" dirty="0"/>
          </a:p>
        </p:txBody>
      </p:sp>
      <p:sp>
        <p:nvSpPr>
          <p:cNvPr id="3" name="Content Placeholder 2"/>
          <p:cNvSpPr>
            <a:spLocks noGrp="1"/>
          </p:cNvSpPr>
          <p:nvPr>
            <p:ph idx="1"/>
          </p:nvPr>
        </p:nvSpPr>
        <p:spPr/>
        <p:txBody>
          <a:bodyPr/>
          <a:lstStyle/>
          <a:p>
            <a:pPr>
              <a:spcAft>
                <a:spcPts val="600"/>
              </a:spcAft>
              <a:buNone/>
            </a:pPr>
            <a:r>
              <a:rPr lang="en-GB" sz="2400" dirty="0" smtClean="0"/>
              <a:t>All staff involved in a MH role should:</a:t>
            </a:r>
          </a:p>
          <a:p>
            <a:pPr lvl="0">
              <a:spcAft>
                <a:spcPts val="600"/>
              </a:spcAft>
            </a:pPr>
            <a:r>
              <a:rPr lang="en-GB" sz="2400" dirty="0" smtClean="0"/>
              <a:t>Be appropriately supported with access to additional advice and support when necessary</a:t>
            </a:r>
          </a:p>
          <a:p>
            <a:pPr lvl="0">
              <a:spcAft>
                <a:spcPts val="600"/>
              </a:spcAft>
            </a:pPr>
            <a:r>
              <a:rPr lang="en-GB" sz="2400" dirty="0" smtClean="0"/>
              <a:t>Maintain continuing personal development appropriate to their roles in accordance with individual assessed needs and organisational requirements</a:t>
            </a:r>
          </a:p>
          <a:p>
            <a:pPr lvl="0">
              <a:spcAft>
                <a:spcPts val="600"/>
              </a:spcAft>
            </a:pPr>
            <a:r>
              <a:rPr lang="en-GB" sz="2400" dirty="0" smtClean="0"/>
              <a:t>Meet their own professional code of practice</a:t>
            </a:r>
          </a:p>
          <a:p>
            <a:pPr lvl="0">
              <a:spcAft>
                <a:spcPts val="600"/>
              </a:spcAft>
              <a:buNone/>
            </a:pPr>
            <a:endParaRPr lang="en-GB" sz="24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to watch</a:t>
            </a:r>
            <a:endParaRPr lang="en-GB" dirty="0"/>
          </a:p>
        </p:txBody>
      </p:sp>
      <p:sp>
        <p:nvSpPr>
          <p:cNvPr id="3" name="Content Placeholder 2"/>
          <p:cNvSpPr>
            <a:spLocks noGrp="1"/>
          </p:cNvSpPr>
          <p:nvPr>
            <p:ph idx="1"/>
          </p:nvPr>
        </p:nvSpPr>
        <p:spPr/>
        <p:txBody>
          <a:bodyPr/>
          <a:lstStyle/>
          <a:p>
            <a:pPr>
              <a:spcAft>
                <a:spcPts val="1200"/>
              </a:spcAft>
              <a:buNone/>
            </a:pPr>
            <a:r>
              <a:rPr lang="en-GB" sz="2400" dirty="0" smtClean="0"/>
              <a:t>(SMHP) All staff involved in a MH role should:</a:t>
            </a:r>
          </a:p>
          <a:p>
            <a:pPr lvl="0">
              <a:spcAft>
                <a:spcPts val="1200"/>
              </a:spcAft>
            </a:pPr>
            <a:r>
              <a:rPr lang="en-GB" sz="2400" dirty="0" smtClean="0"/>
              <a:t>“.......Maintain continuing personal development appropriate to their roles in accordance with individual assessed needs and organisational requirements....”</a:t>
            </a:r>
          </a:p>
          <a:p>
            <a:pPr>
              <a:spcAft>
                <a:spcPts val="1200"/>
              </a:spcAft>
            </a:pPr>
            <a:r>
              <a:rPr lang="en-GB" sz="2400" dirty="0" smtClean="0"/>
              <a:t>SMHPS states that those involved in ..... delivering M&amp;H services at ..... organisational and / or local levels, need to be competent to perform their prescribed roles. </a:t>
            </a:r>
          </a:p>
          <a:p>
            <a:pPr lvl="0"/>
            <a:endParaRPr lang="en-GB" sz="2400" dirty="0" smtClean="0"/>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enough?</a:t>
            </a:r>
            <a:endParaRPr lang="en-GB" dirty="0"/>
          </a:p>
        </p:txBody>
      </p:sp>
      <p:sp>
        <p:nvSpPr>
          <p:cNvPr id="3" name="Content Placeholder 2"/>
          <p:cNvSpPr>
            <a:spLocks noGrp="1"/>
          </p:cNvSpPr>
          <p:nvPr>
            <p:ph idx="1"/>
          </p:nvPr>
        </p:nvSpPr>
        <p:spPr/>
        <p:txBody>
          <a:bodyPr/>
          <a:lstStyle/>
          <a:p>
            <a:pPr marL="0" indent="0">
              <a:spcAft>
                <a:spcPts val="600"/>
              </a:spcAft>
              <a:buNone/>
            </a:pPr>
            <a:r>
              <a:rPr lang="en-GB" sz="2400" dirty="0" smtClean="0"/>
              <a:t>The SMHP scheme highlights that a self-assessment alone is not evidence of competency and it is the employer’s duty to ensure that an employee is competent to carry out relevant MH tasks. It may be difficult for staff member without coaching input to address factors such as:­ </a:t>
            </a:r>
          </a:p>
          <a:p>
            <a:pPr lvl="0">
              <a:spcAft>
                <a:spcPts val="600"/>
              </a:spcAft>
            </a:pPr>
            <a:r>
              <a:rPr lang="en-GB" sz="2400" dirty="0" smtClean="0"/>
              <a:t>Gripping which could lead to excessive force being applied. </a:t>
            </a:r>
          </a:p>
          <a:p>
            <a:pPr lvl="0">
              <a:spcAft>
                <a:spcPts val="600"/>
              </a:spcAft>
            </a:pPr>
            <a:r>
              <a:rPr lang="en-GB" sz="2400" dirty="0" smtClean="0"/>
              <a:t>Being top heavy or twisting for less than half the activity. </a:t>
            </a:r>
          </a:p>
          <a:p>
            <a:pPr>
              <a:spcAft>
                <a:spcPts val="600"/>
              </a:spcAft>
            </a:pPr>
            <a:r>
              <a:rPr lang="en-GB" sz="2400" dirty="0" smtClean="0"/>
              <a:t>Providing inappropriate amounts of support.</a:t>
            </a:r>
            <a:endParaRPr lang="en-GB"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out for the old stuff</a:t>
            </a:r>
            <a:endParaRPr lang="en-GB" dirty="0"/>
          </a:p>
        </p:txBody>
      </p:sp>
      <p:sp>
        <p:nvSpPr>
          <p:cNvPr id="3" name="Content Placeholder 2"/>
          <p:cNvSpPr>
            <a:spLocks noGrp="1"/>
          </p:cNvSpPr>
          <p:nvPr>
            <p:ph idx="1"/>
          </p:nvPr>
        </p:nvSpPr>
        <p:spPr/>
        <p:txBody>
          <a:bodyPr/>
          <a:lstStyle/>
          <a:p>
            <a:pPr>
              <a:spcAft>
                <a:spcPts val="1200"/>
              </a:spcAft>
            </a:pPr>
            <a:r>
              <a:rPr lang="en-GB" sz="2400" dirty="0" smtClean="0"/>
              <a:t>The Moving and Handling Policy (2013), states that one of the Policy Aims is ‘to comply with the Manual Handling Operations Regulations (HSE, 2004); the standards laid out in The NHS Scotland Manual Handling Passport (Scottish Government, 2011); and all other related legislative and professional guidance’.</a:t>
            </a:r>
          </a:p>
          <a:p>
            <a:pPr>
              <a:spcAft>
                <a:spcPts val="1200"/>
              </a:spcAft>
              <a:buNone/>
            </a:pPr>
            <a:r>
              <a:rPr lang="en-GB" sz="2400" dirty="0" smtClean="0"/>
              <a:t>	The Policy also states that ‘</a:t>
            </a:r>
            <a:r>
              <a:rPr lang="en-GB" sz="2400" i="1" dirty="0" smtClean="0"/>
              <a:t>where appropriate a minimum of one Link person is identified and in place within each people handling Area</a:t>
            </a:r>
            <a:r>
              <a:rPr lang="en-GB" sz="2400" dirty="0" smtClean="0"/>
              <a:t>’.</a:t>
            </a:r>
          </a:p>
          <a:p>
            <a:pPr>
              <a:buNone/>
            </a:pPr>
            <a:r>
              <a:rPr lang="en-GB" sz="2400" dirty="0" smtClean="0"/>
              <a:t>	A Link person or similar role was not identified in many of the clinical areas visited. </a:t>
            </a:r>
            <a:endParaRPr lang="en-GB" sz="2400" dirty="0"/>
          </a:p>
        </p:txBody>
      </p:sp>
    </p:spTree>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
        <a:ea typeface=""/>
        <a:cs typeface=""/>
      </a:majorFont>
      <a:minorFont>
        <a:latin typeface=""/>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452</TotalTime>
  <Words>665</Words>
  <Application>Microsoft Office PowerPoint</Application>
  <PresentationFormat>Custom</PresentationFormat>
  <Paragraphs>61</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Quadrant</vt:lpstr>
      <vt:lpstr>Retrospect</vt:lpstr>
      <vt:lpstr>SMHP – Update</vt:lpstr>
      <vt:lpstr>Overview</vt:lpstr>
      <vt:lpstr>Register</vt:lpstr>
      <vt:lpstr>New Modules</vt:lpstr>
      <vt:lpstr>An Inspector Calls – Quoted:</vt:lpstr>
      <vt:lpstr>An Inspector Calls – Actual:</vt:lpstr>
      <vt:lpstr>One to watch</vt:lpstr>
      <vt:lpstr>Fair enough?</vt:lpstr>
      <vt:lpstr>Watch out for the old stuff</vt:lpstr>
      <vt:lpstr>HSE Research Report 583 (2007)</vt:lpstr>
      <vt:lpstr>HSE Research Report 583 (2007)</vt:lpstr>
      <vt:lpstr>Thanks,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SMHP – Update</dc:title>
  <dc:creator>Cameron Raeburn</dc:creator>
  <cp:lastModifiedBy>KINSEFR943</cp:lastModifiedBy>
  <cp:revision>35</cp:revision>
  <dcterms:created xsi:type="dcterms:W3CDTF">2015-05-26T19:50:27Z</dcterms:created>
  <dcterms:modified xsi:type="dcterms:W3CDTF">2018-11-13T08:52:02Z</dcterms:modified>
</cp:coreProperties>
</file>