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57" r:id="rId2"/>
  </p:sldMasterIdLst>
  <p:notesMasterIdLst>
    <p:notesMasterId r:id="rId19"/>
  </p:notesMasterIdLst>
  <p:handoutMasterIdLst>
    <p:handoutMasterId r:id="rId20"/>
  </p:handoutMasterIdLst>
  <p:sldIdLst>
    <p:sldId id="256" r:id="rId3"/>
    <p:sldId id="264" r:id="rId4"/>
    <p:sldId id="265" r:id="rId5"/>
    <p:sldId id="266" r:id="rId6"/>
    <p:sldId id="268" r:id="rId7"/>
    <p:sldId id="267" r:id="rId8"/>
    <p:sldId id="269" r:id="rId9"/>
    <p:sldId id="276" r:id="rId10"/>
    <p:sldId id="277" r:id="rId11"/>
    <p:sldId id="270" r:id="rId12"/>
    <p:sldId id="271" r:id="rId13"/>
    <p:sldId id="272" r:id="rId14"/>
    <p:sldId id="273" r:id="rId15"/>
    <p:sldId id="274" r:id="rId16"/>
    <p:sldId id="275" r:id="rId17"/>
    <p:sldId id="263" r:id="rId1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A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77" autoAdjust="0"/>
    <p:restoredTop sz="64747" autoAdjust="0"/>
  </p:normalViewPr>
  <p:slideViewPr>
    <p:cSldViewPr snapToGrid="0">
      <p:cViewPr varScale="1">
        <p:scale>
          <a:sx n="57" d="100"/>
          <a:sy n="57" d="100"/>
        </p:scale>
        <p:origin x="-120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B4E0DF-06C5-448A-9430-BF2E16CE0EBA}" type="datetimeFigureOut">
              <a:rPr lang="en-GB"/>
              <a:pPr/>
              <a:t>24/05/2016</a:t>
            </a:fld>
            <a:endParaRPr lang="en-GB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1C2E4A-D1E1-480D-8606-9C5FC4E221C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D4FBFE-B3A6-490A-A41A-261DFDBE1989}" type="datetimeFigureOut">
              <a:rPr lang="en-GB"/>
              <a:pPr>
                <a:defRPr/>
              </a:pPr>
              <a:t>24/05/2016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1B7594-1120-495E-9410-BA8CBC970B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sz="2400">
              <a:latin typeface="Times New Roman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B52B1EE8-BB9E-4074-8A6F-22E603222FFE}" type="datetimeFigureOut">
              <a:rPr lang="en-US"/>
              <a:pPr/>
              <a:t>5/24/2016</a:t>
            </a:fld>
            <a:endParaRPr lang="en-GB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fld id="{02C43FC2-F8D9-4C51-9D36-B680CCC9DF27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54280" name="Group 8"/>
          <p:cNvGrpSpPr>
            <a:grpSpLocks/>
          </p:cNvGrpSpPr>
          <p:nvPr/>
        </p:nvGrpSpPr>
        <p:grpSpPr bwMode="auto">
          <a:xfrm>
            <a:off x="508000" y="304800"/>
            <a:ext cx="11188700" cy="5791200"/>
            <a:chOff x="240" y="192"/>
            <a:chExt cx="5286" cy="3648"/>
          </a:xfrm>
        </p:grpSpPr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4285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286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52DF2F-94D7-4972-84F2-99EB71C67EF8}" type="datetimeFigureOut">
              <a:rPr lang="en-US"/>
              <a:pPr/>
              <a:t>5/24/2016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2235F-B34F-4A72-9214-A68589C9CB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0"/>
            <a:ext cx="27432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0"/>
            <a:ext cx="80772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583DA6-B2C4-419E-9160-DD673AF5FD0B}" type="datetimeFigureOut">
              <a:rPr lang="en-US"/>
              <a:pPr/>
              <a:t>5/24/2016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73869-F27E-4818-A4C3-2DBF29965C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0"/>
            <a:ext cx="10972800" cy="4302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235200" cy="457200"/>
          </a:xfrm>
        </p:spPr>
        <p:txBody>
          <a:bodyPr/>
          <a:lstStyle>
            <a:lvl1pPr>
              <a:defRPr/>
            </a:lvl1pPr>
          </a:lstStyle>
          <a:p>
            <a:fld id="{DDE9C251-8229-4FFB-83E2-BC983DB85C3B}" type="datetimeFigureOut">
              <a:rPr lang="en-US"/>
              <a:pPr/>
              <a:t>5/24/2016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912A331-5596-479C-9379-A194663BF9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FEAD-5D53-4B19-B98D-2AFF2AC748D4}" type="datetimeFigureOut">
              <a:rPr lang="en-US"/>
              <a:pPr>
                <a:defRPr/>
              </a:pPr>
              <a:t>5/24/2016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2D418-F25D-47BD-ABEC-5F8DE9600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288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1775" y="0"/>
            <a:ext cx="6191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6B3F2B1-29AA-4DE0-9E1A-BA99F728BC96}" type="datetimeFigureOut">
              <a:rPr lang="en-US"/>
              <a:pPr>
                <a:defRPr/>
              </a:pPr>
              <a:t>5/24/2016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2F94680-E197-4810-B204-C57CEF506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59AD7-EF30-4D38-AF27-1C56D0C03947}" type="datetimeFigureOut">
              <a:rPr lang="en-US"/>
              <a:pPr>
                <a:defRPr/>
              </a:pPr>
              <a:t>5/24/2016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60F8-2074-4E17-B88B-943D9E555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51339-A988-4BC7-A1F5-D856C3B8BF5B}" type="datetimeFigureOut">
              <a:rPr lang="en-US"/>
              <a:pPr>
                <a:defRPr/>
              </a:pPr>
              <a:t>5/24/2016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AD720-75D8-46FA-A9FC-FC989DC57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45B063-A652-4043-AC68-5ADE3934759D}" type="datetimeFigureOut">
              <a:rPr lang="en-US"/>
              <a:pPr/>
              <a:t>5/24/2016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FC04E-98F1-4229-BB73-8FE15380C0D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878761-BE4E-4F75-8B9D-5287A42D9AED}" type="datetimeFigureOut">
              <a:rPr lang="en-US"/>
              <a:pPr/>
              <a:t>5/24/2016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6F524-B200-4B51-B834-E663C8F14B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0"/>
            <a:ext cx="54102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4102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E533B4-5ED6-4F76-BD85-FC529BD235DF}" type="datetimeFigureOut">
              <a:rPr lang="en-US"/>
              <a:pPr/>
              <a:t>5/24/2016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B0F98-4F1D-4A72-8D0C-651D9FDEF37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C15833-FDB5-4E1D-AAB7-E7044BFEFCCD}" type="datetimeFigureOut">
              <a:rPr lang="en-US"/>
              <a:pPr/>
              <a:t>5/24/2016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D9BC1-BDC7-4D3C-9118-039AC93022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FB219E-3B60-4DEA-9F47-1AD3890A938B}" type="datetimeFigureOut">
              <a:rPr lang="en-US"/>
              <a:pPr/>
              <a:t>5/24/2016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D92F6-1CE8-42C7-96A9-AA3F71919F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675DF4-4CF0-4052-92A4-EBF7269ED18D}" type="datetimeFigureOut">
              <a:rPr lang="en-US"/>
              <a:pPr/>
              <a:t>5/24/2016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65B29-7C00-4374-8D1A-E96E66CFCF8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375B88-57B3-44EB-B016-C8A525BD4075}" type="datetimeFigureOut">
              <a:rPr lang="en-US"/>
              <a:pPr/>
              <a:t>5/24/2016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34919-FBFA-408E-97BF-0C25DA31F7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A2D744-5B54-43D3-A2D7-6FCF8C4390CE}" type="datetimeFigureOut">
              <a:rPr lang="en-US"/>
              <a:pPr/>
              <a:t>5/24/2016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BA6E1-E081-4310-A59A-520E8D7856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0"/>
            <a:ext cx="109728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E0189069-09D7-42DE-A814-793FD94C7598}" type="datetimeFigureOut">
              <a:rPr lang="en-US"/>
              <a:pPr/>
              <a:t>5/24/2016</a:t>
            </a:fld>
            <a:endParaRPr lang="en-GB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8D43EBAB-5D00-4A19-A473-B6D4A0761642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53255" name="Group 7"/>
          <p:cNvGrpSpPr>
            <a:grpSpLocks/>
          </p:cNvGrpSpPr>
          <p:nvPr/>
        </p:nvGrpSpPr>
        <p:grpSpPr bwMode="auto">
          <a:xfrm>
            <a:off x="373063" y="152400"/>
            <a:ext cx="11582400" cy="1600200"/>
            <a:chOff x="176" y="96"/>
            <a:chExt cx="5472" cy="1008"/>
          </a:xfrm>
        </p:grpSpPr>
        <p:sp>
          <p:nvSpPr>
            <p:cNvPr id="5325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25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325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325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5326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8550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482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8550" y="1846263"/>
            <a:ext cx="100584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098550" y="6459538"/>
            <a:ext cx="2471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5753C1-5BB6-4080-A5BB-955E4AB5CA7A}" type="datetimeFigureOut">
              <a:rPr lang="en-US"/>
              <a:pPr>
                <a:defRPr/>
              </a:pPr>
              <a:t>5/24/2016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9650" y="6459538"/>
            <a:ext cx="1312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D56D42-DE75-4151-BF1E-71CA1E7E3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63550" y="2160588"/>
            <a:ext cx="8113713" cy="1436687"/>
          </a:xfrm>
        </p:spPr>
        <p:txBody>
          <a:bodyPr>
            <a:normAutofit/>
          </a:bodyPr>
          <a:lstStyle/>
          <a:p>
            <a:r>
              <a:rPr lang="en-GB" sz="8800">
                <a:solidFill>
                  <a:srgbClr val="262626"/>
                </a:solidFill>
              </a:rPr>
              <a:t>SMHP –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11188" y="4621213"/>
            <a:ext cx="10972800" cy="1222375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GB">
                <a:solidFill>
                  <a:schemeClr val="tx2"/>
                </a:solidFill>
                <a:latin typeface="Calibri Light" pitchFamily="34" charset="0"/>
              </a:rPr>
              <a:t>Cameron Raeburn, May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GB">
                <a:solidFill>
                  <a:srgbClr val="DADAE6"/>
                </a:solidFill>
              </a:rPr>
              <a:t>Where had we got to?</a:t>
            </a:r>
          </a:p>
          <a:p>
            <a:pPr>
              <a:lnSpc>
                <a:spcPct val="140000"/>
              </a:lnSpc>
            </a:pPr>
            <a:r>
              <a:rPr lang="en-GB">
                <a:solidFill>
                  <a:srgbClr val="DADAE6"/>
                </a:solidFill>
              </a:rPr>
              <a:t>Review group </a:t>
            </a:r>
          </a:p>
          <a:p>
            <a:pPr>
              <a:lnSpc>
                <a:spcPct val="140000"/>
              </a:lnSpc>
            </a:pPr>
            <a:r>
              <a:rPr lang="en-GB">
                <a:solidFill>
                  <a:srgbClr val="DADAE6"/>
                </a:solidFill>
              </a:rPr>
              <a:t>Terms of reference</a:t>
            </a:r>
          </a:p>
          <a:p>
            <a:pPr>
              <a:lnSpc>
                <a:spcPct val="140000"/>
              </a:lnSpc>
            </a:pPr>
            <a:r>
              <a:rPr lang="en-GB"/>
              <a:t>Register</a:t>
            </a:r>
          </a:p>
          <a:p>
            <a:pPr>
              <a:lnSpc>
                <a:spcPct val="140000"/>
              </a:lnSpc>
            </a:pPr>
            <a:r>
              <a:rPr lang="en-GB"/>
              <a:t>Process for developing new modules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Register - Overview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Voluntary scheme</a:t>
            </a:r>
          </a:p>
          <a:p>
            <a:r>
              <a:rPr lang="en-GB"/>
              <a:t>Option for 3</a:t>
            </a:r>
            <a:r>
              <a:rPr lang="en-GB" baseline="30000"/>
              <a:t>rd</a:t>
            </a:r>
            <a:r>
              <a:rPr lang="en-GB"/>
              <a:t> party verification</a:t>
            </a:r>
          </a:p>
          <a:p>
            <a:r>
              <a:rPr lang="en-GB"/>
              <a:t>Registration based on audit tool outcome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Register – Fields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Date of first registration</a:t>
            </a:r>
          </a:p>
          <a:p>
            <a:r>
              <a:rPr lang="en-GB"/>
              <a:t>Organisation &amp; department / services included</a:t>
            </a:r>
          </a:p>
          <a:p>
            <a:r>
              <a:rPr lang="en-GB"/>
              <a:t>Contact name &amp; details</a:t>
            </a:r>
          </a:p>
          <a:p>
            <a:r>
              <a:rPr lang="en-GB"/>
              <a:t>Compliance level</a:t>
            </a:r>
          </a:p>
          <a:p>
            <a:r>
              <a:rPr lang="en-GB"/>
              <a:t>Verifying organisation &amp; contact details</a:t>
            </a:r>
          </a:p>
          <a:p>
            <a:r>
              <a:rPr lang="en-GB"/>
              <a:t>Renewal date</a:t>
            </a:r>
          </a:p>
          <a:p>
            <a:r>
              <a:rPr lang="en-GB"/>
              <a:t>Notes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Register – To do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/>
              <a:t>Identify mechanism for recording the register</a:t>
            </a:r>
          </a:p>
          <a:p>
            <a:pPr>
              <a:lnSpc>
                <a:spcPct val="150000"/>
              </a:lnSpc>
            </a:pPr>
            <a:r>
              <a:rPr lang="en-GB"/>
              <a:t>Disclaimer for register </a:t>
            </a:r>
          </a:p>
          <a:p>
            <a:pPr>
              <a:lnSpc>
                <a:spcPct val="150000"/>
              </a:lnSpc>
            </a:pPr>
            <a:r>
              <a:rPr lang="en-GB"/>
              <a:t>Tech stuff - online application form / PDF writable tool</a:t>
            </a:r>
          </a:p>
          <a:p>
            <a:pPr>
              <a:lnSpc>
                <a:spcPct val="150000"/>
              </a:lnSpc>
            </a:pPr>
            <a:r>
              <a:rPr lang="en-GB"/>
              <a:t>Pilot</a:t>
            </a:r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GB">
                <a:solidFill>
                  <a:srgbClr val="DADAE6"/>
                </a:solidFill>
              </a:rPr>
              <a:t>Where had we got to?</a:t>
            </a:r>
          </a:p>
          <a:p>
            <a:pPr>
              <a:lnSpc>
                <a:spcPct val="140000"/>
              </a:lnSpc>
            </a:pPr>
            <a:r>
              <a:rPr lang="en-GB">
                <a:solidFill>
                  <a:srgbClr val="DADAE6"/>
                </a:solidFill>
              </a:rPr>
              <a:t>Review group </a:t>
            </a:r>
          </a:p>
          <a:p>
            <a:pPr>
              <a:lnSpc>
                <a:spcPct val="140000"/>
              </a:lnSpc>
            </a:pPr>
            <a:r>
              <a:rPr lang="en-GB">
                <a:solidFill>
                  <a:srgbClr val="DADAE6"/>
                </a:solidFill>
              </a:rPr>
              <a:t>Terms of reference</a:t>
            </a:r>
          </a:p>
          <a:p>
            <a:pPr>
              <a:lnSpc>
                <a:spcPct val="140000"/>
              </a:lnSpc>
            </a:pPr>
            <a:r>
              <a:rPr lang="en-GB">
                <a:solidFill>
                  <a:srgbClr val="DADAE6"/>
                </a:solidFill>
              </a:rPr>
              <a:t>Register</a:t>
            </a:r>
          </a:p>
          <a:p>
            <a:pPr>
              <a:lnSpc>
                <a:spcPct val="140000"/>
              </a:lnSpc>
            </a:pPr>
            <a:r>
              <a:rPr lang="en-GB"/>
              <a:t>Process for developing new modules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New Module Development Process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GB"/>
              <a:t>Draft process developed </a:t>
            </a:r>
          </a:p>
          <a:p>
            <a:pPr lvl="1">
              <a:lnSpc>
                <a:spcPct val="110000"/>
              </a:lnSpc>
            </a:pPr>
            <a:r>
              <a:rPr lang="en-GB"/>
              <a:t>Application to Review Group identifying need</a:t>
            </a:r>
          </a:p>
          <a:p>
            <a:pPr lvl="1">
              <a:lnSpc>
                <a:spcPct val="110000"/>
              </a:lnSpc>
            </a:pPr>
            <a:r>
              <a:rPr lang="en-GB"/>
              <a:t>Follow module outline</a:t>
            </a:r>
          </a:p>
          <a:p>
            <a:pPr lvl="1">
              <a:lnSpc>
                <a:spcPct val="110000"/>
              </a:lnSpc>
            </a:pPr>
            <a:r>
              <a:rPr lang="en-GB"/>
              <a:t>Submit module including peer review / consultation process</a:t>
            </a:r>
          </a:p>
          <a:p>
            <a:pPr lvl="1">
              <a:lnSpc>
                <a:spcPct val="110000"/>
              </a:lnSpc>
            </a:pPr>
            <a:r>
              <a:rPr lang="en-GB"/>
              <a:t>Review Group and SMHF Core Group to review</a:t>
            </a:r>
          </a:p>
          <a:p>
            <a:pPr lvl="1">
              <a:lnSpc>
                <a:spcPct val="110000"/>
              </a:lnSpc>
            </a:pPr>
            <a:r>
              <a:rPr lang="en-GB"/>
              <a:t>To be hosted on SMHF website &amp; communicated</a:t>
            </a:r>
          </a:p>
          <a:p>
            <a:pPr>
              <a:lnSpc>
                <a:spcPct val="160000"/>
              </a:lnSpc>
            </a:pPr>
            <a:r>
              <a:rPr lang="en-GB"/>
              <a:t>Pilot for small children module being run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1098550" y="758825"/>
            <a:ext cx="10058400" cy="3565525"/>
          </a:xfrm>
        </p:spPr>
        <p:txBody>
          <a:bodyPr>
            <a:normAutofit/>
          </a:bodyPr>
          <a:lstStyle/>
          <a:p>
            <a:r>
              <a:rPr lang="en-GB" sz="8800">
                <a:solidFill>
                  <a:srgbClr val="262626"/>
                </a:solidFill>
              </a:rPr>
              <a:t>Thanks,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GB"/>
              <a:t>Where had we got to?</a:t>
            </a:r>
          </a:p>
          <a:p>
            <a:pPr>
              <a:lnSpc>
                <a:spcPct val="140000"/>
              </a:lnSpc>
            </a:pPr>
            <a:r>
              <a:rPr lang="en-GB"/>
              <a:t>Review group </a:t>
            </a:r>
          </a:p>
          <a:p>
            <a:pPr>
              <a:lnSpc>
                <a:spcPct val="140000"/>
              </a:lnSpc>
            </a:pPr>
            <a:r>
              <a:rPr lang="en-GB"/>
              <a:t>Terms of reference</a:t>
            </a:r>
          </a:p>
          <a:p>
            <a:pPr>
              <a:lnSpc>
                <a:spcPct val="140000"/>
              </a:lnSpc>
            </a:pPr>
            <a:r>
              <a:rPr lang="en-GB"/>
              <a:t>Register</a:t>
            </a:r>
          </a:p>
          <a:p>
            <a:pPr>
              <a:lnSpc>
                <a:spcPct val="140000"/>
              </a:lnSpc>
            </a:pPr>
            <a:r>
              <a:rPr lang="en-GB"/>
              <a:t>Process for developing new modules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Where to next – from May 2015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GB" b="1"/>
              <a:t>Proposal:</a:t>
            </a:r>
          </a:p>
          <a:p>
            <a:pPr>
              <a:lnSpc>
                <a:spcPct val="150000"/>
              </a:lnSpc>
            </a:pPr>
            <a:r>
              <a:rPr lang="en-GB"/>
              <a:t>SMHP review group linked to SMHF</a:t>
            </a:r>
          </a:p>
          <a:p>
            <a:pPr>
              <a:lnSpc>
                <a:spcPct val="150000"/>
              </a:lnSpc>
            </a:pPr>
            <a:r>
              <a:rPr lang="en-GB"/>
              <a:t>2 LA, 2 NHS, 1 Independent Sector and 1 SMHF CG member</a:t>
            </a:r>
          </a:p>
          <a:p>
            <a:pPr>
              <a:lnSpc>
                <a:spcPct val="150000"/>
              </a:lnSpc>
            </a:pPr>
            <a:r>
              <a:rPr lang="en-GB"/>
              <a:t>Develop register of organisations adhering to SMHP</a:t>
            </a:r>
          </a:p>
          <a:p>
            <a:pPr>
              <a:lnSpc>
                <a:spcPct val="150000"/>
              </a:lnSpc>
            </a:pPr>
            <a:r>
              <a:rPr lang="en-GB"/>
              <a:t>Host register on SMHF website</a:t>
            </a:r>
            <a:endParaRPr lang="en-GB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SMHP Monitor &amp; Review Group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80000"/>
              </a:lnSpc>
            </a:pPr>
            <a:r>
              <a:rPr lang="en-GB"/>
              <a:t>LA – Laura &amp; Steven</a:t>
            </a:r>
          </a:p>
          <a:p>
            <a:pPr>
              <a:lnSpc>
                <a:spcPct val="180000"/>
              </a:lnSpc>
            </a:pPr>
            <a:r>
              <a:rPr lang="en-GB"/>
              <a:t>NHS – Cameron &amp; Sara</a:t>
            </a:r>
          </a:p>
          <a:p>
            <a:pPr>
              <a:lnSpc>
                <a:spcPct val="180000"/>
              </a:lnSpc>
            </a:pPr>
            <a:r>
              <a:rPr lang="en-GB"/>
              <a:t>3</a:t>
            </a:r>
            <a:r>
              <a:rPr lang="en-GB" baseline="30000"/>
              <a:t>rd</a:t>
            </a:r>
            <a:r>
              <a:rPr lang="en-GB"/>
              <a:t> Sector – Susan &amp; Moni</a:t>
            </a:r>
          </a:p>
          <a:p>
            <a:pPr>
              <a:lnSpc>
                <a:spcPct val="180000"/>
              </a:lnSpc>
            </a:pPr>
            <a:r>
              <a:rPr lang="en-GB"/>
              <a:t>SMHF – Vacant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SMHP Monitor &amp; Review Group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  <a:buFont typeface="Wingdings" pitchFamily="2" charset="2"/>
              <a:buNone/>
            </a:pPr>
            <a:r>
              <a:rPr lang="en-GB" b="1"/>
              <a:t>Purpose:</a:t>
            </a:r>
          </a:p>
          <a:p>
            <a:pPr>
              <a:lnSpc>
                <a:spcPct val="160000"/>
              </a:lnSpc>
            </a:pPr>
            <a:r>
              <a:rPr lang="en-GB"/>
              <a:t>Develop a register of SMHP implementers</a:t>
            </a:r>
          </a:p>
          <a:p>
            <a:pPr>
              <a:lnSpc>
                <a:spcPct val="160000"/>
              </a:lnSpc>
            </a:pPr>
            <a:r>
              <a:rPr lang="en-GB"/>
              <a:t>Develop and implement new module process</a:t>
            </a:r>
          </a:p>
          <a:p>
            <a:pPr>
              <a:lnSpc>
                <a:spcPct val="160000"/>
              </a:lnSpc>
            </a:pPr>
            <a:r>
              <a:rPr lang="en-GB"/>
              <a:t>Respond to queries related to SMHP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SMHP Monitor &amp; Review Group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GB"/>
              <a:t>Meets every quarter</a:t>
            </a:r>
          </a:p>
          <a:p>
            <a:pPr>
              <a:lnSpc>
                <a:spcPct val="140000"/>
              </a:lnSpc>
            </a:pPr>
            <a:r>
              <a:rPr lang="en-GB"/>
              <a:t>Half of membership renewed every 2 years</a:t>
            </a:r>
          </a:p>
          <a:p>
            <a:pPr>
              <a:lnSpc>
                <a:spcPct val="140000"/>
              </a:lnSpc>
            </a:pPr>
            <a:r>
              <a:rPr lang="en-GB"/>
              <a:t>Communication role</a:t>
            </a:r>
          </a:p>
          <a:p>
            <a:pPr>
              <a:lnSpc>
                <a:spcPct val="140000"/>
              </a:lnSpc>
            </a:pPr>
            <a:r>
              <a:rPr lang="en-GB"/>
              <a:t>Report annually to SMHF</a:t>
            </a:r>
          </a:p>
          <a:p>
            <a:pPr>
              <a:lnSpc>
                <a:spcPct val="140000"/>
              </a:lnSpc>
            </a:pPr>
            <a:r>
              <a:rPr lang="en-GB"/>
              <a:t>Action notes for meetings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SMHP Monitor &amp; Review Group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/>
              <a:t>Currently all in different places</a:t>
            </a:r>
          </a:p>
          <a:p>
            <a:pPr>
              <a:lnSpc>
                <a:spcPct val="150000"/>
              </a:lnSpc>
            </a:pPr>
            <a:r>
              <a:rPr lang="en-GB"/>
              <a:t>All doing own audits</a:t>
            </a:r>
          </a:p>
          <a:p>
            <a:pPr>
              <a:lnSpc>
                <a:spcPct val="150000"/>
              </a:lnSpc>
            </a:pPr>
            <a:r>
              <a:rPr lang="en-GB"/>
              <a:t>Benchmark other organisations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Audit Tool</a:t>
            </a:r>
          </a:p>
        </p:txBody>
      </p:sp>
      <p:graphicFrame>
        <p:nvGraphicFramePr>
          <p:cNvPr id="67697" name="Group 113"/>
          <p:cNvGraphicFramePr>
            <a:graphicFrameLocks noGrp="1"/>
          </p:cNvGraphicFramePr>
          <p:nvPr>
            <p:ph idx="1"/>
          </p:nvPr>
        </p:nvGraphicFramePr>
        <p:xfrm>
          <a:off x="609600" y="1828800"/>
          <a:ext cx="10972800" cy="4159250"/>
        </p:xfrm>
        <a:graphic>
          <a:graphicData uri="http://schemas.openxmlformats.org/drawingml/2006/table">
            <a:tbl>
              <a:tblPr/>
              <a:tblGrid>
                <a:gridCol w="520700"/>
                <a:gridCol w="4916488"/>
                <a:gridCol w="819150"/>
                <a:gridCol w="698500"/>
                <a:gridCol w="1214437"/>
                <a:gridCol w="2803525"/>
              </a:tblGrid>
              <a:tr h="7159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organisation identifies competent individuals to undertake key MH roles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4363">
                <a:tc rowSpan="2"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Person(s) undertaking key MH roles at strategic, organisational and / or local level are identified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Examples of evidence: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MH management arrangements identify responsible person(s)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The roles are clearly defined through eg job description, role profiles or procedural arrangements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Reference section 1.1, 1.2 and 3B.2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Partial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Comments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2392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814" name="Group 158"/>
          <p:cNvGraphicFramePr>
            <a:graphicFrameLocks noGrp="1"/>
          </p:cNvGraphicFramePr>
          <p:nvPr/>
        </p:nvGraphicFramePr>
        <p:xfrm>
          <a:off x="657225" y="1362075"/>
          <a:ext cx="10972800" cy="5478463"/>
        </p:xfrm>
        <a:graphic>
          <a:graphicData uri="http://schemas.openxmlformats.org/drawingml/2006/table">
            <a:tbl>
              <a:tblPr/>
              <a:tblGrid>
                <a:gridCol w="2117725"/>
                <a:gridCol w="1677988"/>
                <a:gridCol w="7177087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Score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Rationale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Nil Compliance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compliance anywhere in the organisation with any of the requirements set by the criterion.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Partial - Low Compliance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1 - 29%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low degree of organisation wide compliance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Demonstrable evidence that a start has been made towards compliance 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Partial -  Moderate Compliance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30 - 69%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moderate degree of organisation wide compliance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Demonstrable evidence that work is ongoing across most parts of the organisation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18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Partial - High Compliance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70 - 99%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Substantive organisation wide compliance with all requirements set by the criterion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Demonstrable evidence that most parts of the organisation are meeting most of the requirements Only minor non-compliance requiring, in the main, minor action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Full Compliance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Full compliance across the whole organisation with all requirements set by the criterion.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300</TotalTime>
  <Words>461</Words>
  <Application>Microsoft Office PowerPoint</Application>
  <PresentationFormat>Custom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 Light</vt:lpstr>
      <vt:lpstr>Calibri</vt:lpstr>
      <vt:lpstr>Times New Roman</vt:lpstr>
      <vt:lpstr>Wingdings</vt:lpstr>
      <vt:lpstr>Symbol</vt:lpstr>
      <vt:lpstr>Retrospect</vt:lpstr>
      <vt:lpstr>Retrospect</vt:lpstr>
      <vt:lpstr>Retrospect</vt:lpstr>
      <vt:lpstr>Retrospect</vt:lpstr>
      <vt:lpstr>Quadrant</vt:lpstr>
      <vt:lpstr>SMHP – Update</vt:lpstr>
      <vt:lpstr>Overview</vt:lpstr>
      <vt:lpstr>Where to next – from May 2015</vt:lpstr>
      <vt:lpstr>SMHP Monitor &amp; Review Group</vt:lpstr>
      <vt:lpstr>SMHP Monitor &amp; Review Group</vt:lpstr>
      <vt:lpstr>SMHP Monitor &amp; Review Group</vt:lpstr>
      <vt:lpstr>SMHP Monitor &amp; Review Group</vt:lpstr>
      <vt:lpstr>Audit Tool</vt:lpstr>
      <vt:lpstr>Slide 9</vt:lpstr>
      <vt:lpstr>Overview</vt:lpstr>
      <vt:lpstr>Register - Overview</vt:lpstr>
      <vt:lpstr>Register – Fields</vt:lpstr>
      <vt:lpstr>Register – To do</vt:lpstr>
      <vt:lpstr>Overview</vt:lpstr>
      <vt:lpstr>New Module Development Process</vt:lpstr>
      <vt:lpstr>Thanks, 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SMHP – Update</dc:title>
  <dc:creator>Cameron Raeburn</dc:creator>
  <cp:lastModifiedBy>cameron raeburn</cp:lastModifiedBy>
  <cp:revision>18</cp:revision>
  <dcterms:created xsi:type="dcterms:W3CDTF">2015-05-26T19:50:27Z</dcterms:created>
  <dcterms:modified xsi:type="dcterms:W3CDTF">2016-05-24T11:47:29Z</dcterms:modified>
</cp:coreProperties>
</file>