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9" r:id="rId4"/>
    <p:sldId id="269" r:id="rId5"/>
    <p:sldId id="274" r:id="rId6"/>
    <p:sldId id="271" r:id="rId7"/>
    <p:sldId id="270" r:id="rId8"/>
    <p:sldId id="264" r:id="rId9"/>
    <p:sldId id="272" r:id="rId10"/>
    <p:sldId id="273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93" autoAdjust="0"/>
  </p:normalViewPr>
  <p:slideViewPr>
    <p:cSldViewPr>
      <p:cViewPr>
        <p:scale>
          <a:sx n="80" d="100"/>
          <a:sy n="80" d="100"/>
        </p:scale>
        <p:origin x="-132" y="11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42F9F-48DF-4008-B790-9039D7475D09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45E38-E52D-4C85-8548-FEFB8AAC17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8077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96730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467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937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899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316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871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063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8812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7204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99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45E38-E52D-4C85-8548-FEFB8AAC175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665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279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794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264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2752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745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171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950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8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045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778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707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E8A6-21CC-4253-9DCD-C9363B60D368}" type="datetimeFigureOut">
              <a:rPr lang="en-GB" smtClean="0"/>
              <a:pPr/>
              <a:t>29/04/2016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BC0E2-5385-477E-9736-40F71FB82B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824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Reducing Manual Handling Risks in the Operating Theatre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Angela Bennett</a:t>
            </a:r>
          </a:p>
          <a:p>
            <a:r>
              <a:rPr lang="en-GB" dirty="0" smtClean="0"/>
              <a:t>Sue Harrington</a:t>
            </a:r>
          </a:p>
          <a:p>
            <a:r>
              <a:rPr lang="en-GB" dirty="0" smtClean="0"/>
              <a:t>Nicky Sharpe</a:t>
            </a:r>
          </a:p>
          <a:p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16" y="3933056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nbe logo without drop 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50495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69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Learning Points</a:t>
            </a:r>
            <a:endParaRPr lang="en-GB" dirty="0"/>
          </a:p>
        </p:txBody>
      </p:sp>
      <p:pic>
        <p:nvPicPr>
          <p:cNvPr id="3074" name="Picture 2" descr="E:\Theatre special interest group\Northern Group\Prone Project\current reba photos 0308\102_PANA\P10204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373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99592" y="1988840"/>
            <a:ext cx="3596208" cy="4137323"/>
          </a:xfrm>
        </p:spPr>
        <p:txBody>
          <a:bodyPr/>
          <a:lstStyle/>
          <a:p>
            <a:r>
              <a:rPr lang="en-GB" dirty="0" smtClean="0"/>
              <a:t>Key stakeholders</a:t>
            </a:r>
          </a:p>
          <a:p>
            <a:r>
              <a:rPr lang="en-GB" dirty="0" smtClean="0"/>
              <a:t>Easy wins</a:t>
            </a:r>
          </a:p>
          <a:p>
            <a:r>
              <a:rPr lang="en-GB" dirty="0" smtClean="0"/>
              <a:t>Nudge</a:t>
            </a:r>
          </a:p>
          <a:p>
            <a:r>
              <a:rPr lang="en-GB" dirty="0" smtClean="0"/>
              <a:t>£’s</a:t>
            </a:r>
          </a:p>
          <a:p>
            <a:r>
              <a:rPr lang="en-GB" dirty="0"/>
              <a:t>Evidence base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4572000" y="2060848"/>
            <a:ext cx="2880320" cy="338437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Patient Care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33" t="9734" r="32438" b="28371"/>
          <a:stretch/>
        </p:blipFill>
        <p:spPr>
          <a:xfrm>
            <a:off x="2267744" y="4689140"/>
            <a:ext cx="1024373" cy="1512168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3995936" y="2087756"/>
            <a:ext cx="432048" cy="2484276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29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836712"/>
            <a:ext cx="816590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1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this make you feel?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256584" cy="394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4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529554" cy="485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09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79712" y="1556792"/>
            <a:ext cx="4038600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dirty="0" smtClean="0"/>
              <a:t>Policy</a:t>
            </a:r>
          </a:p>
          <a:p>
            <a:r>
              <a:rPr lang="en-GB" dirty="0" smtClean="0"/>
              <a:t>Risk assessments</a:t>
            </a:r>
          </a:p>
          <a:p>
            <a:r>
              <a:rPr lang="en-GB" dirty="0" smtClean="0"/>
              <a:t>Equipment</a:t>
            </a:r>
          </a:p>
          <a:p>
            <a:r>
              <a:rPr lang="en-GB" dirty="0" smtClean="0"/>
              <a:t>Environment </a:t>
            </a:r>
          </a:p>
          <a:p>
            <a:r>
              <a:rPr lang="en-GB" dirty="0" smtClean="0"/>
              <a:t>Unconscious patient</a:t>
            </a:r>
          </a:p>
          <a:p>
            <a:r>
              <a:rPr lang="en-GB" dirty="0"/>
              <a:t>Task / postures</a:t>
            </a:r>
          </a:p>
          <a:p>
            <a:r>
              <a:rPr lang="en-GB" dirty="0"/>
              <a:t>Number of people</a:t>
            </a:r>
          </a:p>
          <a:p>
            <a:r>
              <a:rPr lang="en-GB" dirty="0"/>
              <a:t>Hierarchy</a:t>
            </a:r>
          </a:p>
          <a:p>
            <a:r>
              <a:rPr lang="en-GB" dirty="0" smtClean="0"/>
              <a:t>Consequences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12160" y="1556792"/>
            <a:ext cx="792088" cy="452596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ym typeface="Wingdings"/>
              </a:rPr>
              <a:t></a:t>
            </a:r>
          </a:p>
          <a:p>
            <a:pPr marL="0" indent="0">
              <a:buNone/>
            </a:pPr>
            <a:r>
              <a:rPr lang="en-GB" dirty="0" smtClean="0">
                <a:sym typeface="Wingdings"/>
              </a:rPr>
              <a:t></a:t>
            </a:r>
          </a:p>
          <a:p>
            <a:pPr marL="0" indent="0">
              <a:buNone/>
            </a:pPr>
            <a:r>
              <a:rPr lang="en-GB" dirty="0" smtClean="0">
                <a:sym typeface="Wingdings"/>
              </a:rPr>
              <a:t></a:t>
            </a:r>
          </a:p>
          <a:p>
            <a:pPr marL="0" indent="0">
              <a:buNone/>
            </a:pPr>
            <a:r>
              <a:rPr lang="en-GB" dirty="0" smtClean="0">
                <a:sym typeface="Wingdings"/>
              </a:rPr>
              <a:t></a:t>
            </a:r>
          </a:p>
          <a:p>
            <a:pPr marL="0" indent="0">
              <a:buNone/>
            </a:pPr>
            <a:r>
              <a:rPr lang="en-GB" dirty="0">
                <a:sym typeface="Wingdings"/>
              </a:rPr>
              <a:t></a:t>
            </a:r>
          </a:p>
          <a:p>
            <a:pPr marL="0" indent="0">
              <a:buNone/>
            </a:pPr>
            <a:r>
              <a:rPr lang="en-GB" dirty="0" smtClean="0">
                <a:sym typeface="Wingdings"/>
              </a:rPr>
              <a:t>?</a:t>
            </a:r>
          </a:p>
          <a:p>
            <a:pPr marL="0" indent="0">
              <a:buNone/>
            </a:pPr>
            <a:r>
              <a:rPr lang="en-GB" dirty="0" smtClean="0">
                <a:sym typeface="Wingdings"/>
              </a:rPr>
              <a:t>?</a:t>
            </a:r>
          </a:p>
          <a:p>
            <a:pPr marL="0" indent="0">
              <a:buNone/>
            </a:pPr>
            <a:r>
              <a:rPr lang="en-GB" dirty="0" smtClean="0">
                <a:sym typeface="Wingdings"/>
              </a:rPr>
              <a:t>?</a:t>
            </a:r>
          </a:p>
          <a:p>
            <a:pPr marL="0" indent="0">
              <a:buNone/>
            </a:pPr>
            <a:r>
              <a:rPr lang="en-GB" b="1" dirty="0" smtClean="0">
                <a:sym typeface="Wingdings"/>
              </a:rPr>
              <a:t>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725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sharpenh\AppData\Local\Microsoft\Windows\Temporary Internet Files\Content.IE5\RH8SMYLL\tug-of-war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5254026" cy="26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700808"/>
            <a:ext cx="2851262" cy="37066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948264" y="6165304"/>
            <a:ext cx="1653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Borg RPE 1985  </a:t>
            </a:r>
          </a:p>
        </p:txBody>
      </p:sp>
    </p:spTree>
    <p:extLst>
      <p:ext uri="{BB962C8B-B14F-4D97-AF65-F5344CB8AC3E}">
        <p14:creationId xmlns:p14="http://schemas.microsoft.com/office/powerpoint/2010/main" xmlns="" val="30131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Retractor Holding</a:t>
            </a:r>
            <a:endParaRPr lang="en-GB" dirty="0"/>
          </a:p>
        </p:txBody>
      </p:sp>
      <p:pic>
        <p:nvPicPr>
          <p:cNvPr id="4" name="Content Placeholder 3" descr="E:\Theatre special interest group\Northern Group\Northern TSIG data Collection 210206\TSIG Practical\100_10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3173185" cy="423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05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Staff Perception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4038600" cy="4525963"/>
          </a:xfrm>
        </p:spPr>
        <p:txBody>
          <a:bodyPr/>
          <a:lstStyle/>
          <a:p>
            <a:pPr lvl="0"/>
            <a:r>
              <a:rPr lang="en-GB" sz="2600" dirty="0">
                <a:solidFill>
                  <a:prstClr val="black"/>
                </a:solidFill>
              </a:rPr>
              <a:t>Retractors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Patient transfer – bed / trolley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Moving beds / trolleys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Prone positioning</a:t>
            </a:r>
          </a:p>
          <a:p>
            <a:pPr lvl="0"/>
            <a:r>
              <a:rPr lang="en-GB" sz="2600" dirty="0">
                <a:solidFill>
                  <a:prstClr val="black"/>
                </a:solidFill>
              </a:rPr>
              <a:t>Instrument  handling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4525963"/>
          </a:xfrm>
        </p:spPr>
        <p:txBody>
          <a:bodyPr/>
          <a:lstStyle/>
          <a:p>
            <a:pPr lvl="0"/>
            <a:r>
              <a:rPr lang="en-GB" sz="2600" dirty="0">
                <a:solidFill>
                  <a:srgbClr val="EEECE1">
                    <a:lumMod val="50000"/>
                  </a:srgbClr>
                </a:solidFill>
              </a:rPr>
              <a:t>Supporting legs</a:t>
            </a:r>
          </a:p>
          <a:p>
            <a:pPr lvl="0"/>
            <a:r>
              <a:rPr lang="en-GB" sz="2600" dirty="0">
                <a:solidFill>
                  <a:srgbClr val="EEECE1">
                    <a:lumMod val="50000"/>
                  </a:srgbClr>
                </a:solidFill>
              </a:rPr>
              <a:t>Supporting arms / head</a:t>
            </a:r>
          </a:p>
          <a:p>
            <a:pPr lvl="0"/>
            <a:r>
              <a:rPr lang="en-GB" sz="2600" dirty="0">
                <a:solidFill>
                  <a:srgbClr val="EEECE1">
                    <a:lumMod val="50000"/>
                  </a:srgbClr>
                </a:solidFill>
              </a:rPr>
              <a:t>Endoscopy</a:t>
            </a:r>
          </a:p>
          <a:p>
            <a:pPr lvl="0"/>
            <a:r>
              <a:rPr lang="en-GB" sz="2600" dirty="0">
                <a:solidFill>
                  <a:srgbClr val="EEECE1">
                    <a:lumMod val="50000"/>
                  </a:srgbClr>
                </a:solidFill>
              </a:rPr>
              <a:t>Cameras</a:t>
            </a:r>
          </a:p>
          <a:p>
            <a:pPr lvl="0"/>
            <a:r>
              <a:rPr lang="en-GB" sz="2600" dirty="0">
                <a:solidFill>
                  <a:srgbClr val="EEECE1">
                    <a:lumMod val="50000"/>
                  </a:srgbClr>
                </a:solidFill>
              </a:rPr>
              <a:t>Cannulation</a:t>
            </a:r>
          </a:p>
          <a:p>
            <a:pPr lvl="0"/>
            <a:r>
              <a:rPr lang="en-GB" sz="2600" dirty="0">
                <a:solidFill>
                  <a:srgbClr val="EEECE1">
                    <a:lumMod val="50000"/>
                  </a:srgbClr>
                </a:solidFill>
              </a:rPr>
              <a:t>Dressing / POP</a:t>
            </a:r>
          </a:p>
          <a:p>
            <a:pPr lvl="0"/>
            <a:r>
              <a:rPr lang="en-GB" sz="2600" dirty="0">
                <a:solidFill>
                  <a:srgbClr val="EEECE1">
                    <a:lumMod val="50000"/>
                  </a:srgbClr>
                </a:solidFill>
              </a:rPr>
              <a:t>Lithotomy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73175"/>
            <a:ext cx="2374081" cy="249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11960" y="604571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NBE Theatre Special Interest Group Survey 2004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553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an0004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532812" cy="521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41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Learning Points</a:t>
            </a:r>
            <a:endParaRPr lang="en-GB" dirty="0"/>
          </a:p>
        </p:txBody>
      </p:sp>
      <p:pic>
        <p:nvPicPr>
          <p:cNvPr id="4" name="Content Placeholder 3" descr="S:\Core Learning Team\Moving &amp; Handling\Training Information\2014\2014-02-08 flat surface transfer\flat surface transfer 06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405595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6314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120</Words>
  <Application>Microsoft Office PowerPoint</Application>
  <PresentationFormat>On-screen Show (4:3)</PresentationFormat>
  <Paragraphs>62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Reducing Manual Handling Risks in the Operating Theatre</vt:lpstr>
      <vt:lpstr>How does this make you feel?</vt:lpstr>
      <vt:lpstr>Slide 3</vt:lpstr>
      <vt:lpstr>Differences</vt:lpstr>
      <vt:lpstr>Slide 5</vt:lpstr>
      <vt:lpstr>Retractor Holding</vt:lpstr>
      <vt:lpstr>Staff Perception</vt:lpstr>
      <vt:lpstr>Practical</vt:lpstr>
      <vt:lpstr>Key Learning Points</vt:lpstr>
      <vt:lpstr>Key Learning Points</vt:lpstr>
      <vt:lpstr>Change?</vt:lpstr>
      <vt:lpstr>Slide 12</vt:lpstr>
    </vt:vector>
  </TitlesOfParts>
  <Company>Sheffield Teaching Hospital NHS Foundation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Manual Handling Risks in the Operating Theatre</dc:title>
  <dc:creator>Sharpe, Nicky (Learning and Development)</dc:creator>
  <cp:lastModifiedBy>Nicky Sharpe</cp:lastModifiedBy>
  <cp:revision>41</cp:revision>
  <dcterms:created xsi:type="dcterms:W3CDTF">2016-04-08T10:03:06Z</dcterms:created>
  <dcterms:modified xsi:type="dcterms:W3CDTF">2016-04-29T08:56:48Z</dcterms:modified>
</cp:coreProperties>
</file>