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0" r:id="rId5"/>
    <p:sldId id="262" r:id="rId6"/>
    <p:sldId id="263" r:id="rId7"/>
    <p:sldId id="261" r:id="rId8"/>
    <p:sldId id="266" r:id="rId9"/>
    <p:sldId id="265" r:id="rId10"/>
    <p:sldId id="267" r:id="rId11"/>
    <p:sldId id="268" r:id="rId12"/>
    <p:sldId id="264" r:id="rId1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2043" autoAdjust="0"/>
  </p:normalViewPr>
  <p:slideViewPr>
    <p:cSldViewPr>
      <p:cViewPr>
        <p:scale>
          <a:sx n="75" d="100"/>
          <a:sy n="75" d="100"/>
        </p:scale>
        <p:origin x="-12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manualLayout>
          <c:layoutTarget val="inner"/>
          <c:xMode val="edge"/>
          <c:yMode val="edge"/>
          <c:x val="7.0033081953942505E-2"/>
          <c:y val="3.9815703479089727E-2"/>
          <c:w val="0.72310828825168494"/>
          <c:h val="0.67026682246055103"/>
        </c:manualLayout>
      </c:layout>
      <c:barChart>
        <c:barDir val="col"/>
        <c:grouping val="clustered"/>
        <c:varyColors val="0"/>
        <c:ser>
          <c:idx val="0"/>
          <c:order val="0"/>
          <c:tx>
            <c:strRef>
              <c:f>Sheet1!$B$1</c:f>
              <c:strCache>
                <c:ptCount val="1"/>
                <c:pt idx="0">
                  <c:v>Yes</c:v>
                </c:pt>
              </c:strCache>
            </c:strRef>
          </c:tx>
          <c:invertIfNegative val="0"/>
          <c:cat>
            <c:strRef>
              <c:f>Sheet1!$A$2:$A$17</c:f>
              <c:strCache>
                <c:ptCount val="16"/>
                <c:pt idx="0">
                  <c:v>Question 2</c:v>
                </c:pt>
                <c:pt idx="1">
                  <c:v>Question 14</c:v>
                </c:pt>
                <c:pt idx="2">
                  <c:v>Question 1</c:v>
                </c:pt>
                <c:pt idx="3">
                  <c:v>Question 3</c:v>
                </c:pt>
                <c:pt idx="4">
                  <c:v>Question 15</c:v>
                </c:pt>
                <c:pt idx="5">
                  <c:v>Question 31</c:v>
                </c:pt>
                <c:pt idx="6">
                  <c:v>Question 33</c:v>
                </c:pt>
                <c:pt idx="7">
                  <c:v>Question 4</c:v>
                </c:pt>
                <c:pt idx="8">
                  <c:v>Question 18</c:v>
                </c:pt>
                <c:pt idx="9">
                  <c:v>Question 32</c:v>
                </c:pt>
                <c:pt idx="10">
                  <c:v>Question 17</c:v>
                </c:pt>
                <c:pt idx="11">
                  <c:v>Question 20</c:v>
                </c:pt>
                <c:pt idx="12">
                  <c:v>Question 7</c:v>
                </c:pt>
                <c:pt idx="13">
                  <c:v>Question 26</c:v>
                </c:pt>
                <c:pt idx="14">
                  <c:v>Question 13</c:v>
                </c:pt>
                <c:pt idx="15">
                  <c:v>Question 10</c:v>
                </c:pt>
              </c:strCache>
            </c:strRef>
          </c:cat>
          <c:val>
            <c:numRef>
              <c:f>Sheet1!$B$2:$B$17</c:f>
              <c:numCache>
                <c:formatCode>General</c:formatCode>
                <c:ptCount val="16"/>
                <c:pt idx="0">
                  <c:v>73</c:v>
                </c:pt>
                <c:pt idx="1">
                  <c:v>72</c:v>
                </c:pt>
                <c:pt idx="2">
                  <c:v>71</c:v>
                </c:pt>
                <c:pt idx="3">
                  <c:v>69</c:v>
                </c:pt>
                <c:pt idx="4">
                  <c:v>69</c:v>
                </c:pt>
                <c:pt idx="5">
                  <c:v>69</c:v>
                </c:pt>
                <c:pt idx="6">
                  <c:v>69</c:v>
                </c:pt>
                <c:pt idx="7">
                  <c:v>67</c:v>
                </c:pt>
                <c:pt idx="8">
                  <c:v>67</c:v>
                </c:pt>
                <c:pt idx="9">
                  <c:v>65</c:v>
                </c:pt>
                <c:pt idx="10">
                  <c:v>62</c:v>
                </c:pt>
                <c:pt idx="11">
                  <c:v>62</c:v>
                </c:pt>
                <c:pt idx="12">
                  <c:v>62</c:v>
                </c:pt>
                <c:pt idx="13">
                  <c:v>61</c:v>
                </c:pt>
                <c:pt idx="14">
                  <c:v>61</c:v>
                </c:pt>
                <c:pt idx="15">
                  <c:v>60</c:v>
                </c:pt>
              </c:numCache>
            </c:numRef>
          </c:val>
        </c:ser>
        <c:ser>
          <c:idx val="1"/>
          <c:order val="1"/>
          <c:tx>
            <c:strRef>
              <c:f>Sheet1!$C$1</c:f>
              <c:strCache>
                <c:ptCount val="1"/>
                <c:pt idx="0">
                  <c:v>Frequently</c:v>
                </c:pt>
              </c:strCache>
            </c:strRef>
          </c:tx>
          <c:invertIfNegative val="0"/>
          <c:cat>
            <c:strRef>
              <c:f>Sheet1!$A$2:$A$17</c:f>
              <c:strCache>
                <c:ptCount val="16"/>
                <c:pt idx="0">
                  <c:v>Question 2</c:v>
                </c:pt>
                <c:pt idx="1">
                  <c:v>Question 14</c:v>
                </c:pt>
                <c:pt idx="2">
                  <c:v>Question 1</c:v>
                </c:pt>
                <c:pt idx="3">
                  <c:v>Question 3</c:v>
                </c:pt>
                <c:pt idx="4">
                  <c:v>Question 15</c:v>
                </c:pt>
                <c:pt idx="5">
                  <c:v>Question 31</c:v>
                </c:pt>
                <c:pt idx="6">
                  <c:v>Question 33</c:v>
                </c:pt>
                <c:pt idx="7">
                  <c:v>Question 4</c:v>
                </c:pt>
                <c:pt idx="8">
                  <c:v>Question 18</c:v>
                </c:pt>
                <c:pt idx="9">
                  <c:v>Question 32</c:v>
                </c:pt>
                <c:pt idx="10">
                  <c:v>Question 17</c:v>
                </c:pt>
                <c:pt idx="11">
                  <c:v>Question 20</c:v>
                </c:pt>
                <c:pt idx="12">
                  <c:v>Question 7</c:v>
                </c:pt>
                <c:pt idx="13">
                  <c:v>Question 26</c:v>
                </c:pt>
                <c:pt idx="14">
                  <c:v>Question 13</c:v>
                </c:pt>
                <c:pt idx="15">
                  <c:v>Question 10</c:v>
                </c:pt>
              </c:strCache>
            </c:strRef>
          </c:cat>
          <c:val>
            <c:numRef>
              <c:f>Sheet1!$C$2:$C$17</c:f>
              <c:numCache>
                <c:formatCode>General</c:formatCode>
                <c:ptCount val="16"/>
                <c:pt idx="0">
                  <c:v>50</c:v>
                </c:pt>
                <c:pt idx="1">
                  <c:v>47</c:v>
                </c:pt>
                <c:pt idx="2">
                  <c:v>47</c:v>
                </c:pt>
                <c:pt idx="3">
                  <c:v>28</c:v>
                </c:pt>
                <c:pt idx="4">
                  <c:v>35</c:v>
                </c:pt>
                <c:pt idx="5">
                  <c:v>45</c:v>
                </c:pt>
                <c:pt idx="6">
                  <c:v>36</c:v>
                </c:pt>
                <c:pt idx="7">
                  <c:v>25</c:v>
                </c:pt>
                <c:pt idx="8">
                  <c:v>31</c:v>
                </c:pt>
                <c:pt idx="9">
                  <c:v>29</c:v>
                </c:pt>
                <c:pt idx="10">
                  <c:v>30</c:v>
                </c:pt>
                <c:pt idx="11">
                  <c:v>24</c:v>
                </c:pt>
                <c:pt idx="12">
                  <c:v>29</c:v>
                </c:pt>
                <c:pt idx="13">
                  <c:v>33</c:v>
                </c:pt>
                <c:pt idx="14">
                  <c:v>44</c:v>
                </c:pt>
                <c:pt idx="15">
                  <c:v>46</c:v>
                </c:pt>
              </c:numCache>
            </c:numRef>
          </c:val>
        </c:ser>
        <c:ser>
          <c:idx val="2"/>
          <c:order val="2"/>
          <c:tx>
            <c:strRef>
              <c:f>Sheet1!$D$1</c:f>
              <c:strCache>
                <c:ptCount val="1"/>
                <c:pt idx="0">
                  <c:v>Generic Foundation</c:v>
                </c:pt>
              </c:strCache>
            </c:strRef>
          </c:tx>
          <c:invertIfNegative val="0"/>
          <c:cat>
            <c:strRef>
              <c:f>Sheet1!$A$2:$A$17</c:f>
              <c:strCache>
                <c:ptCount val="16"/>
                <c:pt idx="0">
                  <c:v>Question 2</c:v>
                </c:pt>
                <c:pt idx="1">
                  <c:v>Question 14</c:v>
                </c:pt>
                <c:pt idx="2">
                  <c:v>Question 1</c:v>
                </c:pt>
                <c:pt idx="3">
                  <c:v>Question 3</c:v>
                </c:pt>
                <c:pt idx="4">
                  <c:v>Question 15</c:v>
                </c:pt>
                <c:pt idx="5">
                  <c:v>Question 31</c:v>
                </c:pt>
                <c:pt idx="6">
                  <c:v>Question 33</c:v>
                </c:pt>
                <c:pt idx="7">
                  <c:v>Question 4</c:v>
                </c:pt>
                <c:pt idx="8">
                  <c:v>Question 18</c:v>
                </c:pt>
                <c:pt idx="9">
                  <c:v>Question 32</c:v>
                </c:pt>
                <c:pt idx="10">
                  <c:v>Question 17</c:v>
                </c:pt>
                <c:pt idx="11">
                  <c:v>Question 20</c:v>
                </c:pt>
                <c:pt idx="12">
                  <c:v>Question 7</c:v>
                </c:pt>
                <c:pt idx="13">
                  <c:v>Question 26</c:v>
                </c:pt>
                <c:pt idx="14">
                  <c:v>Question 13</c:v>
                </c:pt>
                <c:pt idx="15">
                  <c:v>Question 10</c:v>
                </c:pt>
              </c:strCache>
            </c:strRef>
          </c:cat>
          <c:val>
            <c:numRef>
              <c:f>Sheet1!$D$2:$D$17</c:f>
              <c:numCache>
                <c:formatCode>General</c:formatCode>
                <c:ptCount val="16"/>
                <c:pt idx="0">
                  <c:v>28</c:v>
                </c:pt>
                <c:pt idx="1">
                  <c:v>26</c:v>
                </c:pt>
                <c:pt idx="2">
                  <c:v>28</c:v>
                </c:pt>
                <c:pt idx="3">
                  <c:v>22</c:v>
                </c:pt>
                <c:pt idx="4">
                  <c:v>31</c:v>
                </c:pt>
                <c:pt idx="5">
                  <c:v>20</c:v>
                </c:pt>
                <c:pt idx="6">
                  <c:v>20</c:v>
                </c:pt>
                <c:pt idx="7">
                  <c:v>21</c:v>
                </c:pt>
                <c:pt idx="8">
                  <c:v>22</c:v>
                </c:pt>
                <c:pt idx="9">
                  <c:v>19</c:v>
                </c:pt>
                <c:pt idx="10">
                  <c:v>20</c:v>
                </c:pt>
                <c:pt idx="11">
                  <c:v>16</c:v>
                </c:pt>
                <c:pt idx="12">
                  <c:v>21</c:v>
                </c:pt>
                <c:pt idx="13">
                  <c:v>21</c:v>
                </c:pt>
                <c:pt idx="14">
                  <c:v>13</c:v>
                </c:pt>
                <c:pt idx="15">
                  <c:v>15</c:v>
                </c:pt>
              </c:numCache>
            </c:numRef>
          </c:val>
        </c:ser>
        <c:dLbls>
          <c:showLegendKey val="0"/>
          <c:showVal val="0"/>
          <c:showCatName val="0"/>
          <c:showSerName val="0"/>
          <c:showPercent val="0"/>
          <c:showBubbleSize val="0"/>
        </c:dLbls>
        <c:gapWidth val="150"/>
        <c:axId val="64719872"/>
        <c:axId val="64721664"/>
      </c:barChart>
      <c:catAx>
        <c:axId val="64719872"/>
        <c:scaling>
          <c:orientation val="minMax"/>
        </c:scaling>
        <c:delete val="0"/>
        <c:axPos val="b"/>
        <c:majorTickMark val="out"/>
        <c:minorTickMark val="none"/>
        <c:tickLblPos val="nextTo"/>
        <c:crossAx val="64721664"/>
        <c:crosses val="autoZero"/>
        <c:auto val="1"/>
        <c:lblAlgn val="ctr"/>
        <c:lblOffset val="100"/>
        <c:noMultiLvlLbl val="0"/>
      </c:catAx>
      <c:valAx>
        <c:axId val="64721664"/>
        <c:scaling>
          <c:orientation val="minMax"/>
        </c:scaling>
        <c:delete val="0"/>
        <c:axPos val="l"/>
        <c:majorGridlines/>
        <c:numFmt formatCode="General" sourceLinked="1"/>
        <c:majorTickMark val="out"/>
        <c:minorTickMark val="none"/>
        <c:tickLblPos val="nextTo"/>
        <c:crossAx val="64719872"/>
        <c:crosses val="autoZero"/>
        <c:crossBetween val="between"/>
      </c:valAx>
    </c:plotArea>
    <c:legend>
      <c:legendPos val="r"/>
      <c:layout>
        <c:manualLayout>
          <c:xMode val="edge"/>
          <c:yMode val="edge"/>
          <c:x val="0.81319588054570668"/>
          <c:y val="0.39706900725942879"/>
          <c:w val="0.1771022709745956"/>
          <c:h val="0.41014534117582035"/>
        </c:manualLayou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8BF872-F7D2-4446-869A-3EBB35C37FED}" type="doc">
      <dgm:prSet loTypeId="urn:microsoft.com/office/officeart/2005/8/layout/process4" loCatId="process" qsTypeId="urn:microsoft.com/office/officeart/2005/8/quickstyle/simple1" qsCatId="simple" csTypeId="urn:microsoft.com/office/officeart/2005/8/colors/colorful1#2" csCatId="colorful" phldr="1"/>
      <dgm:spPr/>
      <dgm:t>
        <a:bodyPr/>
        <a:lstStyle/>
        <a:p>
          <a:endParaRPr lang="en-GB"/>
        </a:p>
      </dgm:t>
    </dgm:pt>
    <dgm:pt modelId="{759E1864-7557-47DE-8210-2B43739ACDD4}">
      <dgm:prSet phldrT="[Text]" custT="1"/>
      <dgm:spPr/>
      <dgm:t>
        <a:bodyPr/>
        <a:lstStyle/>
        <a:p>
          <a:r>
            <a:rPr lang="en-GB" sz="1800" dirty="0" smtClean="0">
              <a:solidFill>
                <a:schemeClr val="tx1"/>
              </a:solidFill>
            </a:rPr>
            <a:t>Lead Person/Co-ordinator Identified</a:t>
          </a:r>
          <a:endParaRPr lang="en-GB" sz="1800" dirty="0">
            <a:solidFill>
              <a:schemeClr val="tx1"/>
            </a:solidFill>
          </a:endParaRPr>
        </a:p>
      </dgm:t>
    </dgm:pt>
    <dgm:pt modelId="{68ADC8FD-34F0-45E6-9542-6D99CC4A6840}" type="parTrans" cxnId="{E5EB68F5-B719-4475-BB0A-5D1917D3D739}">
      <dgm:prSet/>
      <dgm:spPr/>
      <dgm:t>
        <a:bodyPr/>
        <a:lstStyle/>
        <a:p>
          <a:endParaRPr lang="en-GB"/>
        </a:p>
      </dgm:t>
    </dgm:pt>
    <dgm:pt modelId="{43B397D4-F1FC-481C-8270-FAFF778F65AB}" type="sibTrans" cxnId="{E5EB68F5-B719-4475-BB0A-5D1917D3D739}">
      <dgm:prSet/>
      <dgm:spPr/>
      <dgm:t>
        <a:bodyPr/>
        <a:lstStyle/>
        <a:p>
          <a:endParaRPr lang="en-GB"/>
        </a:p>
      </dgm:t>
    </dgm:pt>
    <dgm:pt modelId="{78291C7F-5CAA-4E54-8481-A090B8468B85}">
      <dgm:prSet phldrT="[Text]" custT="1"/>
      <dgm:spPr/>
      <dgm:t>
        <a:bodyPr/>
        <a:lstStyle/>
        <a:p>
          <a:r>
            <a:rPr lang="en-GB" sz="1800" dirty="0" smtClean="0">
              <a:solidFill>
                <a:schemeClr val="tx1"/>
              </a:solidFill>
            </a:rPr>
            <a:t>Review group to be formed from wide range of organisations</a:t>
          </a:r>
          <a:endParaRPr lang="en-GB" sz="1800" dirty="0">
            <a:solidFill>
              <a:schemeClr val="tx1"/>
            </a:solidFill>
          </a:endParaRPr>
        </a:p>
      </dgm:t>
    </dgm:pt>
    <dgm:pt modelId="{A44DCB9E-D742-4BE8-8B76-40C1E336CD07}" type="parTrans" cxnId="{3EDC0B94-D144-494E-B922-F3D6EA86D906}">
      <dgm:prSet/>
      <dgm:spPr/>
      <dgm:t>
        <a:bodyPr/>
        <a:lstStyle/>
        <a:p>
          <a:endParaRPr lang="en-GB"/>
        </a:p>
      </dgm:t>
    </dgm:pt>
    <dgm:pt modelId="{B924CBD9-74ED-4502-B04D-62CACD276A77}" type="sibTrans" cxnId="{3EDC0B94-D144-494E-B922-F3D6EA86D906}">
      <dgm:prSet/>
      <dgm:spPr/>
      <dgm:t>
        <a:bodyPr/>
        <a:lstStyle/>
        <a:p>
          <a:endParaRPr lang="en-GB"/>
        </a:p>
      </dgm:t>
    </dgm:pt>
    <dgm:pt modelId="{C0748B99-0E60-4466-B32C-95A9FC4CD46F}">
      <dgm:prSet phldrT="[Text]" custT="1"/>
      <dgm:spPr/>
      <dgm:t>
        <a:bodyPr/>
        <a:lstStyle/>
        <a:p>
          <a:r>
            <a:rPr lang="en-GB" sz="1800" dirty="0" smtClean="0">
              <a:solidFill>
                <a:schemeClr val="tx1"/>
              </a:solidFill>
            </a:rPr>
            <a:t>Moving and Handling Training Needs Analysis form to be developed for evidence gathering by review group</a:t>
          </a:r>
          <a:endParaRPr lang="en-GB" sz="1800" dirty="0">
            <a:solidFill>
              <a:schemeClr val="tx1"/>
            </a:solidFill>
          </a:endParaRPr>
        </a:p>
      </dgm:t>
    </dgm:pt>
    <dgm:pt modelId="{5CAC8D1E-8D06-4C68-B416-70BBE7D7CF0B}" type="parTrans" cxnId="{D395F4AE-3413-4676-AB6B-4757530D012B}">
      <dgm:prSet/>
      <dgm:spPr/>
      <dgm:t>
        <a:bodyPr/>
        <a:lstStyle/>
        <a:p>
          <a:endParaRPr lang="en-GB"/>
        </a:p>
      </dgm:t>
    </dgm:pt>
    <dgm:pt modelId="{D3267AF4-C0F7-4228-B454-3AD33120F97C}" type="sibTrans" cxnId="{D395F4AE-3413-4676-AB6B-4757530D012B}">
      <dgm:prSet/>
      <dgm:spPr/>
      <dgm:t>
        <a:bodyPr/>
        <a:lstStyle/>
        <a:p>
          <a:endParaRPr lang="en-GB"/>
        </a:p>
      </dgm:t>
    </dgm:pt>
    <dgm:pt modelId="{33C384C0-ABC2-420F-A362-AA7F4C697FB4}">
      <dgm:prSet phldrT="[Text]" custT="1"/>
      <dgm:spPr/>
      <dgm:t>
        <a:bodyPr/>
        <a:lstStyle/>
        <a:p>
          <a:r>
            <a:rPr lang="en-GB" sz="1800" dirty="0" smtClean="0">
              <a:solidFill>
                <a:schemeClr val="tx1"/>
              </a:solidFill>
            </a:rPr>
            <a:t>Appropriate contact list for distribution of Training Needs Analysis to be developed ensuring wide range of organisations are represented</a:t>
          </a:r>
          <a:endParaRPr lang="en-GB" sz="1800" dirty="0">
            <a:solidFill>
              <a:schemeClr val="tx1"/>
            </a:solidFill>
          </a:endParaRPr>
        </a:p>
      </dgm:t>
    </dgm:pt>
    <dgm:pt modelId="{CA1E8AB6-EF81-4318-8DD8-C969B246878B}" type="parTrans" cxnId="{2BCE0AEC-4812-4921-B90B-6A7BB0875E0D}">
      <dgm:prSet/>
      <dgm:spPr/>
      <dgm:t>
        <a:bodyPr/>
        <a:lstStyle/>
        <a:p>
          <a:endParaRPr lang="en-GB"/>
        </a:p>
      </dgm:t>
    </dgm:pt>
    <dgm:pt modelId="{0918D9ED-B286-436A-BDFA-EE2BB62BF896}" type="sibTrans" cxnId="{2BCE0AEC-4812-4921-B90B-6A7BB0875E0D}">
      <dgm:prSet/>
      <dgm:spPr/>
      <dgm:t>
        <a:bodyPr/>
        <a:lstStyle/>
        <a:p>
          <a:endParaRPr lang="en-GB"/>
        </a:p>
      </dgm:t>
    </dgm:pt>
    <dgm:pt modelId="{4FB79B94-FBD5-4D35-A1C2-66007C2B9E13}">
      <dgm:prSet phldrT="[Text]" custT="1"/>
      <dgm:spPr/>
      <dgm:t>
        <a:bodyPr/>
        <a:lstStyle/>
        <a:p>
          <a:r>
            <a:rPr lang="en-GB" sz="1800" dirty="0" smtClean="0">
              <a:solidFill>
                <a:schemeClr val="tx1"/>
              </a:solidFill>
            </a:rPr>
            <a:t>Training needs analysis Questionnaire to be sent out to developed contact list</a:t>
          </a:r>
          <a:endParaRPr lang="en-GB" sz="1800" dirty="0">
            <a:solidFill>
              <a:schemeClr val="tx1"/>
            </a:solidFill>
          </a:endParaRPr>
        </a:p>
      </dgm:t>
    </dgm:pt>
    <dgm:pt modelId="{6C31931E-0E31-4AA6-B53D-CE910C49A2A9}" type="parTrans" cxnId="{461EAAA1-1D1C-43F1-93F7-D95948FA54B8}">
      <dgm:prSet/>
      <dgm:spPr/>
      <dgm:t>
        <a:bodyPr/>
        <a:lstStyle/>
        <a:p>
          <a:endParaRPr lang="en-GB"/>
        </a:p>
      </dgm:t>
    </dgm:pt>
    <dgm:pt modelId="{CEFF586C-CDBC-4C3C-868A-A930077366DF}" type="sibTrans" cxnId="{461EAAA1-1D1C-43F1-93F7-D95948FA54B8}">
      <dgm:prSet/>
      <dgm:spPr/>
      <dgm:t>
        <a:bodyPr/>
        <a:lstStyle/>
        <a:p>
          <a:endParaRPr lang="en-GB"/>
        </a:p>
      </dgm:t>
    </dgm:pt>
    <dgm:pt modelId="{9CF77336-8FB9-4F7E-AC27-FB7D893A47F2}">
      <dgm:prSet phldrT="[Text]" custT="1"/>
      <dgm:spPr/>
      <dgm:t>
        <a:bodyPr/>
        <a:lstStyle/>
        <a:p>
          <a:r>
            <a:rPr lang="en-GB" sz="1800" dirty="0" smtClean="0">
              <a:solidFill>
                <a:schemeClr val="tx1"/>
              </a:solidFill>
            </a:rPr>
            <a:t>Draft module to be developed and circulated to contact list and SMHPS Monitor/Review group</a:t>
          </a:r>
          <a:endParaRPr lang="en-GB" sz="1800" dirty="0">
            <a:solidFill>
              <a:schemeClr val="tx1"/>
            </a:solidFill>
          </a:endParaRPr>
        </a:p>
      </dgm:t>
    </dgm:pt>
    <dgm:pt modelId="{2FBA369E-A60D-4CD5-A80B-A218F0E6D578}" type="parTrans" cxnId="{9EEDB4FE-1A6D-416B-B896-98C94E4D2F6F}">
      <dgm:prSet/>
      <dgm:spPr/>
      <dgm:t>
        <a:bodyPr/>
        <a:lstStyle/>
        <a:p>
          <a:endParaRPr lang="en-GB"/>
        </a:p>
      </dgm:t>
    </dgm:pt>
    <dgm:pt modelId="{E7667702-7E0A-48B7-A345-2E48BEFFEE75}" type="sibTrans" cxnId="{9EEDB4FE-1A6D-416B-B896-98C94E4D2F6F}">
      <dgm:prSet/>
      <dgm:spPr/>
      <dgm:t>
        <a:bodyPr/>
        <a:lstStyle/>
        <a:p>
          <a:endParaRPr lang="en-GB"/>
        </a:p>
      </dgm:t>
    </dgm:pt>
    <dgm:pt modelId="{DD413081-8533-4F25-862D-D97C59651798}" type="pres">
      <dgm:prSet presAssocID="{0B8BF872-F7D2-4446-869A-3EBB35C37FED}" presName="Name0" presStyleCnt="0">
        <dgm:presLayoutVars>
          <dgm:dir/>
          <dgm:animLvl val="lvl"/>
          <dgm:resizeHandles val="exact"/>
        </dgm:presLayoutVars>
      </dgm:prSet>
      <dgm:spPr/>
      <dgm:t>
        <a:bodyPr/>
        <a:lstStyle/>
        <a:p>
          <a:endParaRPr lang="en-GB"/>
        </a:p>
      </dgm:t>
    </dgm:pt>
    <dgm:pt modelId="{9782A19C-E6F4-4AE9-9682-0F5648A04FFA}" type="pres">
      <dgm:prSet presAssocID="{9CF77336-8FB9-4F7E-AC27-FB7D893A47F2}" presName="boxAndChildren" presStyleCnt="0"/>
      <dgm:spPr/>
    </dgm:pt>
    <dgm:pt modelId="{4C29B994-246D-4F9F-90A4-28505B823F42}" type="pres">
      <dgm:prSet presAssocID="{9CF77336-8FB9-4F7E-AC27-FB7D893A47F2}" presName="parentTextBox" presStyleLbl="node1" presStyleIdx="0" presStyleCnt="6"/>
      <dgm:spPr/>
      <dgm:t>
        <a:bodyPr/>
        <a:lstStyle/>
        <a:p>
          <a:endParaRPr lang="en-GB"/>
        </a:p>
      </dgm:t>
    </dgm:pt>
    <dgm:pt modelId="{18AC6DE2-F895-4317-A566-253303D12745}" type="pres">
      <dgm:prSet presAssocID="{CEFF586C-CDBC-4C3C-868A-A930077366DF}" presName="sp" presStyleCnt="0"/>
      <dgm:spPr/>
    </dgm:pt>
    <dgm:pt modelId="{98DDFD24-07D5-44C2-91B1-33C3E52CB552}" type="pres">
      <dgm:prSet presAssocID="{4FB79B94-FBD5-4D35-A1C2-66007C2B9E13}" presName="arrowAndChildren" presStyleCnt="0"/>
      <dgm:spPr/>
    </dgm:pt>
    <dgm:pt modelId="{D2BEB8C2-3AC6-403E-A94A-D5C570908E7F}" type="pres">
      <dgm:prSet presAssocID="{4FB79B94-FBD5-4D35-A1C2-66007C2B9E13}" presName="parentTextArrow" presStyleLbl="node1" presStyleIdx="1" presStyleCnt="6"/>
      <dgm:spPr/>
      <dgm:t>
        <a:bodyPr/>
        <a:lstStyle/>
        <a:p>
          <a:endParaRPr lang="en-GB"/>
        </a:p>
      </dgm:t>
    </dgm:pt>
    <dgm:pt modelId="{26EBAB5E-26F4-4AA8-B1A7-8D2CF60FC952}" type="pres">
      <dgm:prSet presAssocID="{0918D9ED-B286-436A-BDFA-EE2BB62BF896}" presName="sp" presStyleCnt="0"/>
      <dgm:spPr/>
    </dgm:pt>
    <dgm:pt modelId="{CB107B0E-AD4D-436F-85E4-AA375392EE50}" type="pres">
      <dgm:prSet presAssocID="{33C384C0-ABC2-420F-A362-AA7F4C697FB4}" presName="arrowAndChildren" presStyleCnt="0"/>
      <dgm:spPr/>
    </dgm:pt>
    <dgm:pt modelId="{57BB6841-F69F-43FD-96E1-705A9428881D}" type="pres">
      <dgm:prSet presAssocID="{33C384C0-ABC2-420F-A362-AA7F4C697FB4}" presName="parentTextArrow" presStyleLbl="node1" presStyleIdx="2" presStyleCnt="6"/>
      <dgm:spPr/>
      <dgm:t>
        <a:bodyPr/>
        <a:lstStyle/>
        <a:p>
          <a:endParaRPr lang="en-GB"/>
        </a:p>
      </dgm:t>
    </dgm:pt>
    <dgm:pt modelId="{BF388B12-7C49-4A71-AE49-1F169B9AAB47}" type="pres">
      <dgm:prSet presAssocID="{D3267AF4-C0F7-4228-B454-3AD33120F97C}" presName="sp" presStyleCnt="0"/>
      <dgm:spPr/>
    </dgm:pt>
    <dgm:pt modelId="{9AC67C53-0136-4FA3-96FE-968EAAC5363A}" type="pres">
      <dgm:prSet presAssocID="{C0748B99-0E60-4466-B32C-95A9FC4CD46F}" presName="arrowAndChildren" presStyleCnt="0"/>
      <dgm:spPr/>
    </dgm:pt>
    <dgm:pt modelId="{8BE20C67-67FF-467F-A503-46820D9D2E5D}" type="pres">
      <dgm:prSet presAssocID="{C0748B99-0E60-4466-B32C-95A9FC4CD46F}" presName="parentTextArrow" presStyleLbl="node1" presStyleIdx="3" presStyleCnt="6"/>
      <dgm:spPr/>
      <dgm:t>
        <a:bodyPr/>
        <a:lstStyle/>
        <a:p>
          <a:endParaRPr lang="en-GB"/>
        </a:p>
      </dgm:t>
    </dgm:pt>
    <dgm:pt modelId="{433A0150-223B-468C-8294-3378033A7161}" type="pres">
      <dgm:prSet presAssocID="{B924CBD9-74ED-4502-B04D-62CACD276A77}" presName="sp" presStyleCnt="0"/>
      <dgm:spPr/>
    </dgm:pt>
    <dgm:pt modelId="{70404C7E-BFC8-4012-A668-1A95C371E0A2}" type="pres">
      <dgm:prSet presAssocID="{78291C7F-5CAA-4E54-8481-A090B8468B85}" presName="arrowAndChildren" presStyleCnt="0"/>
      <dgm:spPr/>
    </dgm:pt>
    <dgm:pt modelId="{F449D86E-E358-499D-ABD1-CA137D677DFE}" type="pres">
      <dgm:prSet presAssocID="{78291C7F-5CAA-4E54-8481-A090B8468B85}" presName="parentTextArrow" presStyleLbl="node1" presStyleIdx="4" presStyleCnt="6" custLinFactNeighborX="70" custLinFactNeighborY="-2297"/>
      <dgm:spPr/>
      <dgm:t>
        <a:bodyPr/>
        <a:lstStyle/>
        <a:p>
          <a:endParaRPr lang="en-GB"/>
        </a:p>
      </dgm:t>
    </dgm:pt>
    <dgm:pt modelId="{E56E063F-63B5-4815-B911-C372690B8C72}" type="pres">
      <dgm:prSet presAssocID="{43B397D4-F1FC-481C-8270-FAFF778F65AB}" presName="sp" presStyleCnt="0"/>
      <dgm:spPr/>
    </dgm:pt>
    <dgm:pt modelId="{AFE3D08F-DBBC-4B94-B0F9-97A25EF220F8}" type="pres">
      <dgm:prSet presAssocID="{759E1864-7557-47DE-8210-2B43739ACDD4}" presName="arrowAndChildren" presStyleCnt="0"/>
      <dgm:spPr/>
    </dgm:pt>
    <dgm:pt modelId="{8CD4EEB1-EF20-4E74-8736-A67754989FDF}" type="pres">
      <dgm:prSet presAssocID="{759E1864-7557-47DE-8210-2B43739ACDD4}" presName="parentTextArrow" presStyleLbl="node1" presStyleIdx="5" presStyleCnt="6" custLinFactNeighborX="70" custLinFactNeighborY="2420"/>
      <dgm:spPr/>
      <dgm:t>
        <a:bodyPr/>
        <a:lstStyle/>
        <a:p>
          <a:endParaRPr lang="en-GB"/>
        </a:p>
      </dgm:t>
    </dgm:pt>
  </dgm:ptLst>
  <dgm:cxnLst>
    <dgm:cxn modelId="{E5EB68F5-B719-4475-BB0A-5D1917D3D739}" srcId="{0B8BF872-F7D2-4446-869A-3EBB35C37FED}" destId="{759E1864-7557-47DE-8210-2B43739ACDD4}" srcOrd="0" destOrd="0" parTransId="{68ADC8FD-34F0-45E6-9542-6D99CC4A6840}" sibTransId="{43B397D4-F1FC-481C-8270-FAFF778F65AB}"/>
    <dgm:cxn modelId="{06606B38-2C7A-4DAB-8AF0-F430BA299652}" type="presOf" srcId="{0B8BF872-F7D2-4446-869A-3EBB35C37FED}" destId="{DD413081-8533-4F25-862D-D97C59651798}" srcOrd="0" destOrd="0" presId="urn:microsoft.com/office/officeart/2005/8/layout/process4"/>
    <dgm:cxn modelId="{9EEDB4FE-1A6D-416B-B896-98C94E4D2F6F}" srcId="{0B8BF872-F7D2-4446-869A-3EBB35C37FED}" destId="{9CF77336-8FB9-4F7E-AC27-FB7D893A47F2}" srcOrd="5" destOrd="0" parTransId="{2FBA369E-A60D-4CD5-A80B-A218F0E6D578}" sibTransId="{E7667702-7E0A-48B7-A345-2E48BEFFEE75}"/>
    <dgm:cxn modelId="{2BCE0AEC-4812-4921-B90B-6A7BB0875E0D}" srcId="{0B8BF872-F7D2-4446-869A-3EBB35C37FED}" destId="{33C384C0-ABC2-420F-A362-AA7F4C697FB4}" srcOrd="3" destOrd="0" parTransId="{CA1E8AB6-EF81-4318-8DD8-C969B246878B}" sibTransId="{0918D9ED-B286-436A-BDFA-EE2BB62BF896}"/>
    <dgm:cxn modelId="{D395F4AE-3413-4676-AB6B-4757530D012B}" srcId="{0B8BF872-F7D2-4446-869A-3EBB35C37FED}" destId="{C0748B99-0E60-4466-B32C-95A9FC4CD46F}" srcOrd="2" destOrd="0" parTransId="{5CAC8D1E-8D06-4C68-B416-70BBE7D7CF0B}" sibTransId="{D3267AF4-C0F7-4228-B454-3AD33120F97C}"/>
    <dgm:cxn modelId="{B0114018-A93B-40E3-AFAE-5155766BC4F2}" type="presOf" srcId="{759E1864-7557-47DE-8210-2B43739ACDD4}" destId="{8CD4EEB1-EF20-4E74-8736-A67754989FDF}" srcOrd="0" destOrd="0" presId="urn:microsoft.com/office/officeart/2005/8/layout/process4"/>
    <dgm:cxn modelId="{BDD11258-0A24-4F1F-B3F5-E2FCA2561306}" type="presOf" srcId="{9CF77336-8FB9-4F7E-AC27-FB7D893A47F2}" destId="{4C29B994-246D-4F9F-90A4-28505B823F42}" srcOrd="0" destOrd="0" presId="urn:microsoft.com/office/officeart/2005/8/layout/process4"/>
    <dgm:cxn modelId="{27DE7417-BF2E-46EA-81B1-556ABD57931B}" type="presOf" srcId="{78291C7F-5CAA-4E54-8481-A090B8468B85}" destId="{F449D86E-E358-499D-ABD1-CA137D677DFE}" srcOrd="0" destOrd="0" presId="urn:microsoft.com/office/officeart/2005/8/layout/process4"/>
    <dgm:cxn modelId="{C36BC2D2-17FD-4B58-9333-82E4C988A0B0}" type="presOf" srcId="{C0748B99-0E60-4466-B32C-95A9FC4CD46F}" destId="{8BE20C67-67FF-467F-A503-46820D9D2E5D}" srcOrd="0" destOrd="0" presId="urn:microsoft.com/office/officeart/2005/8/layout/process4"/>
    <dgm:cxn modelId="{461EAAA1-1D1C-43F1-93F7-D95948FA54B8}" srcId="{0B8BF872-F7D2-4446-869A-3EBB35C37FED}" destId="{4FB79B94-FBD5-4D35-A1C2-66007C2B9E13}" srcOrd="4" destOrd="0" parTransId="{6C31931E-0E31-4AA6-B53D-CE910C49A2A9}" sibTransId="{CEFF586C-CDBC-4C3C-868A-A930077366DF}"/>
    <dgm:cxn modelId="{6ADE7337-1FC1-476B-8BE0-30EC5AC77A6F}" type="presOf" srcId="{4FB79B94-FBD5-4D35-A1C2-66007C2B9E13}" destId="{D2BEB8C2-3AC6-403E-A94A-D5C570908E7F}" srcOrd="0" destOrd="0" presId="urn:microsoft.com/office/officeart/2005/8/layout/process4"/>
    <dgm:cxn modelId="{3EDC0B94-D144-494E-B922-F3D6EA86D906}" srcId="{0B8BF872-F7D2-4446-869A-3EBB35C37FED}" destId="{78291C7F-5CAA-4E54-8481-A090B8468B85}" srcOrd="1" destOrd="0" parTransId="{A44DCB9E-D742-4BE8-8B76-40C1E336CD07}" sibTransId="{B924CBD9-74ED-4502-B04D-62CACD276A77}"/>
    <dgm:cxn modelId="{9B589368-B6A4-4A7A-A24C-77C7C1E5A01C}" type="presOf" srcId="{33C384C0-ABC2-420F-A362-AA7F4C697FB4}" destId="{57BB6841-F69F-43FD-96E1-705A9428881D}" srcOrd="0" destOrd="0" presId="urn:microsoft.com/office/officeart/2005/8/layout/process4"/>
    <dgm:cxn modelId="{6CCD8BE2-C974-4F5E-804F-5630CC70B9E0}" type="presParOf" srcId="{DD413081-8533-4F25-862D-D97C59651798}" destId="{9782A19C-E6F4-4AE9-9682-0F5648A04FFA}" srcOrd="0" destOrd="0" presId="urn:microsoft.com/office/officeart/2005/8/layout/process4"/>
    <dgm:cxn modelId="{9412F3C7-F97C-44CB-B428-1EA22F0CE033}" type="presParOf" srcId="{9782A19C-E6F4-4AE9-9682-0F5648A04FFA}" destId="{4C29B994-246D-4F9F-90A4-28505B823F42}" srcOrd="0" destOrd="0" presId="urn:microsoft.com/office/officeart/2005/8/layout/process4"/>
    <dgm:cxn modelId="{AA343BB2-3ADF-40E7-9CEB-EE282059129F}" type="presParOf" srcId="{DD413081-8533-4F25-862D-D97C59651798}" destId="{18AC6DE2-F895-4317-A566-253303D12745}" srcOrd="1" destOrd="0" presId="urn:microsoft.com/office/officeart/2005/8/layout/process4"/>
    <dgm:cxn modelId="{476C116B-98A9-4A13-90AA-D5CF9D4F8847}" type="presParOf" srcId="{DD413081-8533-4F25-862D-D97C59651798}" destId="{98DDFD24-07D5-44C2-91B1-33C3E52CB552}" srcOrd="2" destOrd="0" presId="urn:microsoft.com/office/officeart/2005/8/layout/process4"/>
    <dgm:cxn modelId="{6BA779B8-BCA4-440E-93B2-4ED4A6A34427}" type="presParOf" srcId="{98DDFD24-07D5-44C2-91B1-33C3E52CB552}" destId="{D2BEB8C2-3AC6-403E-A94A-D5C570908E7F}" srcOrd="0" destOrd="0" presId="urn:microsoft.com/office/officeart/2005/8/layout/process4"/>
    <dgm:cxn modelId="{1FC0D4FC-9B4C-4F54-9539-208849196757}" type="presParOf" srcId="{DD413081-8533-4F25-862D-D97C59651798}" destId="{26EBAB5E-26F4-4AA8-B1A7-8D2CF60FC952}" srcOrd="3" destOrd="0" presId="urn:microsoft.com/office/officeart/2005/8/layout/process4"/>
    <dgm:cxn modelId="{0398103F-AF08-46AE-9DB8-14C24F550EA7}" type="presParOf" srcId="{DD413081-8533-4F25-862D-D97C59651798}" destId="{CB107B0E-AD4D-436F-85E4-AA375392EE50}" srcOrd="4" destOrd="0" presId="urn:microsoft.com/office/officeart/2005/8/layout/process4"/>
    <dgm:cxn modelId="{EA52BA67-315B-410B-825B-AEFF17748875}" type="presParOf" srcId="{CB107B0E-AD4D-436F-85E4-AA375392EE50}" destId="{57BB6841-F69F-43FD-96E1-705A9428881D}" srcOrd="0" destOrd="0" presId="urn:microsoft.com/office/officeart/2005/8/layout/process4"/>
    <dgm:cxn modelId="{CB779EDC-9007-4CD5-A188-DD83CDE95937}" type="presParOf" srcId="{DD413081-8533-4F25-862D-D97C59651798}" destId="{BF388B12-7C49-4A71-AE49-1F169B9AAB47}" srcOrd="5" destOrd="0" presId="urn:microsoft.com/office/officeart/2005/8/layout/process4"/>
    <dgm:cxn modelId="{FBDE2DB0-472A-4109-BBEB-0DD6B914DB5D}" type="presParOf" srcId="{DD413081-8533-4F25-862D-D97C59651798}" destId="{9AC67C53-0136-4FA3-96FE-968EAAC5363A}" srcOrd="6" destOrd="0" presId="urn:microsoft.com/office/officeart/2005/8/layout/process4"/>
    <dgm:cxn modelId="{756B6F62-9F76-4B09-9622-1910F34EECFB}" type="presParOf" srcId="{9AC67C53-0136-4FA3-96FE-968EAAC5363A}" destId="{8BE20C67-67FF-467F-A503-46820D9D2E5D}" srcOrd="0" destOrd="0" presId="urn:microsoft.com/office/officeart/2005/8/layout/process4"/>
    <dgm:cxn modelId="{31EB8267-E43A-4754-9EC6-3CB1C595F414}" type="presParOf" srcId="{DD413081-8533-4F25-862D-D97C59651798}" destId="{433A0150-223B-468C-8294-3378033A7161}" srcOrd="7" destOrd="0" presId="urn:microsoft.com/office/officeart/2005/8/layout/process4"/>
    <dgm:cxn modelId="{01FA6E7E-8EA3-43B5-BB0A-2A40B974DBA8}" type="presParOf" srcId="{DD413081-8533-4F25-862D-D97C59651798}" destId="{70404C7E-BFC8-4012-A668-1A95C371E0A2}" srcOrd="8" destOrd="0" presId="urn:microsoft.com/office/officeart/2005/8/layout/process4"/>
    <dgm:cxn modelId="{2C966D67-75FA-439F-BBA5-837FB2EBB54E}" type="presParOf" srcId="{70404C7E-BFC8-4012-A668-1A95C371E0A2}" destId="{F449D86E-E358-499D-ABD1-CA137D677DFE}" srcOrd="0" destOrd="0" presId="urn:microsoft.com/office/officeart/2005/8/layout/process4"/>
    <dgm:cxn modelId="{6932C047-9626-438A-B3F1-DBAD4E1C5128}" type="presParOf" srcId="{DD413081-8533-4F25-862D-D97C59651798}" destId="{E56E063F-63B5-4815-B911-C372690B8C72}" srcOrd="9" destOrd="0" presId="urn:microsoft.com/office/officeart/2005/8/layout/process4"/>
    <dgm:cxn modelId="{862BE4BC-87C5-4195-9E4E-970709B03632}" type="presParOf" srcId="{DD413081-8533-4F25-862D-D97C59651798}" destId="{AFE3D08F-DBBC-4B94-B0F9-97A25EF220F8}" srcOrd="10" destOrd="0" presId="urn:microsoft.com/office/officeart/2005/8/layout/process4"/>
    <dgm:cxn modelId="{5C7DD092-DE95-40E8-86C2-2BC4485199DF}" type="presParOf" srcId="{AFE3D08F-DBBC-4B94-B0F9-97A25EF220F8}" destId="{8CD4EEB1-EF20-4E74-8736-A67754989FD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9B994-246D-4F9F-90A4-28505B823F42}">
      <dsp:nvSpPr>
        <dsp:cNvPr id="0" name=""/>
        <dsp:cNvSpPr/>
      </dsp:nvSpPr>
      <dsp:spPr>
        <a:xfrm>
          <a:off x="0" y="4539002"/>
          <a:ext cx="7521575" cy="59574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rPr>
            <a:t>Draft module to be developed and circulated to contact list and SMHPS Monitor/Review group</a:t>
          </a:r>
          <a:endParaRPr lang="en-GB" sz="1800" kern="1200" dirty="0">
            <a:solidFill>
              <a:schemeClr val="tx1"/>
            </a:solidFill>
          </a:endParaRPr>
        </a:p>
      </dsp:txBody>
      <dsp:txXfrm>
        <a:off x="0" y="4539002"/>
        <a:ext cx="7521575" cy="595741"/>
      </dsp:txXfrm>
    </dsp:sp>
    <dsp:sp modelId="{D2BEB8C2-3AC6-403E-A94A-D5C570908E7F}">
      <dsp:nvSpPr>
        <dsp:cNvPr id="0" name=""/>
        <dsp:cNvSpPr/>
      </dsp:nvSpPr>
      <dsp:spPr>
        <a:xfrm rot="10800000">
          <a:off x="0" y="3631687"/>
          <a:ext cx="7521575" cy="916250"/>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rPr>
            <a:t>Training needs analysis Questionnaire to be sent out to developed contact list</a:t>
          </a:r>
          <a:endParaRPr lang="en-GB" sz="1800" kern="1200" dirty="0">
            <a:solidFill>
              <a:schemeClr val="tx1"/>
            </a:solidFill>
          </a:endParaRPr>
        </a:p>
      </dsp:txBody>
      <dsp:txXfrm rot="10800000">
        <a:off x="0" y="3631687"/>
        <a:ext cx="7521575" cy="595352"/>
      </dsp:txXfrm>
    </dsp:sp>
    <dsp:sp modelId="{57BB6841-F69F-43FD-96E1-705A9428881D}">
      <dsp:nvSpPr>
        <dsp:cNvPr id="0" name=""/>
        <dsp:cNvSpPr/>
      </dsp:nvSpPr>
      <dsp:spPr>
        <a:xfrm rot="10800000">
          <a:off x="0" y="2724373"/>
          <a:ext cx="7521575" cy="916250"/>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rPr>
            <a:t>Appropriate contact list for distribution of Training Needs Analysis to be developed ensuring wide range of organisations are represented</a:t>
          </a:r>
          <a:endParaRPr lang="en-GB" sz="1800" kern="1200" dirty="0">
            <a:solidFill>
              <a:schemeClr val="tx1"/>
            </a:solidFill>
          </a:endParaRPr>
        </a:p>
      </dsp:txBody>
      <dsp:txXfrm rot="10800000">
        <a:off x="0" y="2724373"/>
        <a:ext cx="7521575" cy="595352"/>
      </dsp:txXfrm>
    </dsp:sp>
    <dsp:sp modelId="{8BE20C67-67FF-467F-A503-46820D9D2E5D}">
      <dsp:nvSpPr>
        <dsp:cNvPr id="0" name=""/>
        <dsp:cNvSpPr/>
      </dsp:nvSpPr>
      <dsp:spPr>
        <a:xfrm rot="10800000">
          <a:off x="0" y="1817058"/>
          <a:ext cx="7521575" cy="916250"/>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rPr>
            <a:t>Moving and Handling Training Needs Analysis form to be developed for evidence gathering by review group</a:t>
          </a:r>
          <a:endParaRPr lang="en-GB" sz="1800" kern="1200" dirty="0">
            <a:solidFill>
              <a:schemeClr val="tx1"/>
            </a:solidFill>
          </a:endParaRPr>
        </a:p>
      </dsp:txBody>
      <dsp:txXfrm rot="10800000">
        <a:off x="0" y="1817058"/>
        <a:ext cx="7521575" cy="595352"/>
      </dsp:txXfrm>
    </dsp:sp>
    <dsp:sp modelId="{F449D86E-E358-499D-ABD1-CA137D677DFE}">
      <dsp:nvSpPr>
        <dsp:cNvPr id="0" name=""/>
        <dsp:cNvSpPr/>
      </dsp:nvSpPr>
      <dsp:spPr>
        <a:xfrm rot="10800000">
          <a:off x="0" y="888698"/>
          <a:ext cx="7521575" cy="916250"/>
        </a:xfrm>
        <a:prstGeom prst="upArrowCallou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rPr>
            <a:t>Review group to be formed from wide range of organisations</a:t>
          </a:r>
          <a:endParaRPr lang="en-GB" sz="1800" kern="1200" dirty="0">
            <a:solidFill>
              <a:schemeClr val="tx1"/>
            </a:solidFill>
          </a:endParaRPr>
        </a:p>
      </dsp:txBody>
      <dsp:txXfrm rot="10800000">
        <a:off x="0" y="888698"/>
        <a:ext cx="7521575" cy="595352"/>
      </dsp:txXfrm>
    </dsp:sp>
    <dsp:sp modelId="{8CD4EEB1-EF20-4E74-8736-A67754989FDF}">
      <dsp:nvSpPr>
        <dsp:cNvPr id="0" name=""/>
        <dsp:cNvSpPr/>
      </dsp:nvSpPr>
      <dsp:spPr>
        <a:xfrm rot="10800000">
          <a:off x="0" y="24603"/>
          <a:ext cx="7521575" cy="916250"/>
        </a:xfrm>
        <a:prstGeom prst="upArrowCallou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rPr>
            <a:t>Lead Person/Co-ordinator Identified</a:t>
          </a:r>
          <a:endParaRPr lang="en-GB" sz="1800" kern="1200" dirty="0">
            <a:solidFill>
              <a:schemeClr val="tx1"/>
            </a:solidFill>
          </a:endParaRPr>
        </a:p>
      </dsp:txBody>
      <dsp:txXfrm rot="10800000">
        <a:off x="0" y="24603"/>
        <a:ext cx="7521575" cy="5953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6888"/>
          </a:xfrm>
          <a:prstGeom prst="rect">
            <a:avLst/>
          </a:prstGeom>
        </p:spPr>
        <p:txBody>
          <a:bodyPr vert="horz" lIns="91440" tIns="45720" rIns="91440" bIns="45720" rtlCol="0"/>
          <a:lstStyle>
            <a:lvl1pPr algn="r">
              <a:defRPr sz="1200"/>
            </a:lvl1pPr>
          </a:lstStyle>
          <a:p>
            <a:fld id="{E030FE70-5837-4CC7-A6F9-95A1BD369B31}" type="datetimeFigureOut">
              <a:rPr lang="en-GB" smtClean="0"/>
              <a:pPr/>
              <a:t>09/06/2017</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1225"/>
            <a:ext cx="5446712"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6888"/>
          </a:xfrm>
          <a:prstGeom prst="rect">
            <a:avLst/>
          </a:prstGeom>
        </p:spPr>
        <p:txBody>
          <a:bodyPr vert="horz" lIns="91440" tIns="45720" rIns="91440" bIns="45720" rtlCol="0" anchor="b"/>
          <a:lstStyle>
            <a:lvl1pPr algn="r">
              <a:defRPr sz="1200"/>
            </a:lvl1pPr>
          </a:lstStyle>
          <a:p>
            <a:fld id="{9BE6CFB8-E779-4417-A640-D6CBE546AB08}" type="slidenum">
              <a:rPr lang="en-GB" smtClean="0"/>
              <a:pPr/>
              <a:t>‹#›</a:t>
            </a:fld>
            <a:endParaRPr lang="en-GB"/>
          </a:p>
        </p:txBody>
      </p:sp>
    </p:spTree>
    <p:extLst>
      <p:ext uri="{BB962C8B-B14F-4D97-AF65-F5344CB8AC3E}">
        <p14:creationId xmlns:p14="http://schemas.microsoft.com/office/powerpoint/2010/main" val="177250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1</a:t>
            </a:r>
            <a:r>
              <a:rPr lang="en-GB" baseline="30000" dirty="0" smtClean="0"/>
              <a:t>st</a:t>
            </a:r>
            <a:r>
              <a:rPr lang="en-GB" dirty="0" smtClean="0"/>
              <a:t> bullet – 	</a:t>
            </a:r>
          </a:p>
          <a:p>
            <a:r>
              <a:rPr lang="en-GB" dirty="0" smtClean="0"/>
              <a:t>- 2 ½ </a:t>
            </a:r>
            <a:r>
              <a:rPr lang="en-GB" baseline="0" dirty="0" smtClean="0"/>
              <a:t>years, for some this will be a whole new world and therefore just starting to bed in</a:t>
            </a:r>
          </a:p>
          <a:p>
            <a:r>
              <a:rPr lang="en-GB" baseline="0" dirty="0" smtClean="0"/>
              <a:t>- Endorsed by HSE who are starting to refer to it in their inspections / enforcement actions</a:t>
            </a:r>
          </a:p>
          <a:p>
            <a:r>
              <a:rPr lang="en-GB" baseline="0" dirty="0" smtClean="0"/>
              <a:t>- Need to do some benchmarking and evaluation of the existing document</a:t>
            </a:r>
          </a:p>
          <a:p>
            <a:r>
              <a:rPr lang="en-GB" baseline="0" dirty="0" smtClean="0"/>
              <a:t>- Register of participating organisations taking shape and taking time</a:t>
            </a:r>
          </a:p>
          <a:p>
            <a:r>
              <a:rPr lang="en-GB" baseline="0" dirty="0" smtClean="0"/>
              <a:t>	</a:t>
            </a:r>
          </a:p>
          <a:p>
            <a:r>
              <a:rPr lang="en-GB" baseline="0" dirty="0" smtClean="0"/>
              <a:t>2</a:t>
            </a:r>
            <a:r>
              <a:rPr lang="en-GB" baseline="30000" dirty="0" smtClean="0"/>
              <a:t>nd</a:t>
            </a:r>
            <a:r>
              <a:rPr lang="en-GB" baseline="0" dirty="0" smtClean="0"/>
              <a:t> Bullet – </a:t>
            </a:r>
          </a:p>
          <a:p>
            <a:pPr>
              <a:buFontTx/>
              <a:buChar char="-"/>
            </a:pPr>
            <a:r>
              <a:rPr lang="en-GB" baseline="0" dirty="0" smtClean="0"/>
              <a:t>The review group used the Small Children and Babies as a guinea pig to develop a template for folks want to develop future modules and significant learning has </a:t>
            </a:r>
            <a:r>
              <a:rPr lang="en-GB" baseline="0" dirty="0" err="1" smtClean="0"/>
              <a:t>occured</a:t>
            </a:r>
            <a:r>
              <a:rPr lang="en-GB" baseline="0" dirty="0" smtClean="0"/>
              <a:t>, for example, one of the things we thought we wanted was new modules to replicate existing modules and whilst this is desirable if applied rigorously is can be detrimental to the new modules</a:t>
            </a:r>
          </a:p>
          <a:p>
            <a:pPr>
              <a:buFontTx/>
              <a:buChar char="-"/>
            </a:pPr>
            <a:endParaRPr lang="en-GB" baseline="0" dirty="0" smtClean="0"/>
          </a:p>
          <a:p>
            <a:r>
              <a:rPr lang="en-GB" baseline="0" dirty="0" smtClean="0"/>
              <a:t>3</a:t>
            </a:r>
            <a:r>
              <a:rPr lang="en-GB" baseline="30000" dirty="0" smtClean="0"/>
              <a:t>rd</a:t>
            </a:r>
            <a:r>
              <a:rPr lang="en-GB" baseline="0" dirty="0" smtClean="0"/>
              <a:t> Bullet – </a:t>
            </a:r>
          </a:p>
          <a:p>
            <a:pPr>
              <a:buFontTx/>
              <a:buChar char="-"/>
            </a:pPr>
            <a:r>
              <a:rPr lang="en-GB" baseline="0" dirty="0" smtClean="0"/>
              <a:t>Thank you to Aimee and all who have taken time to input to the development of the module</a:t>
            </a:r>
          </a:p>
          <a:p>
            <a:pPr>
              <a:buFontTx/>
              <a:buChar char="-"/>
            </a:pPr>
            <a:r>
              <a:rPr lang="en-GB" baseline="0" dirty="0" smtClean="0"/>
              <a:t> Cant make changes to existing passport document and the foundation modules until a formal review therefore when module is finalised it will sit as an associated module which can be referenced by participating organisations</a:t>
            </a:r>
          </a:p>
          <a:p>
            <a:r>
              <a:rPr lang="en-GB" baseline="0" dirty="0" smtClean="0"/>
              <a:t>	</a:t>
            </a:r>
          </a:p>
          <a:p>
            <a:r>
              <a:rPr lang="en-GB" baseline="0" dirty="0" smtClean="0"/>
              <a:t>4</a:t>
            </a:r>
            <a:r>
              <a:rPr lang="en-GB" baseline="30000" dirty="0" smtClean="0"/>
              <a:t>th</a:t>
            </a:r>
            <a:r>
              <a:rPr lang="en-GB" baseline="0" dirty="0" smtClean="0"/>
              <a:t> bullet – after receiving feedback from the final draft that was circulated about a month ago, Sue, </a:t>
            </a:r>
            <a:r>
              <a:rPr lang="en-GB" baseline="0" dirty="0" err="1" smtClean="0"/>
              <a:t>sarah</a:t>
            </a:r>
            <a:r>
              <a:rPr lang="en-GB" baseline="0" dirty="0" smtClean="0"/>
              <a:t> and myself met to discuss the comments received and make changes in time to present here. One of the key considerations we had was to highlight what the module brought to the table that we felt was unique and could not be covered in the other practical modules. </a:t>
            </a:r>
          </a:p>
          <a:p>
            <a:r>
              <a:rPr lang="en-GB" baseline="0" dirty="0" smtClean="0"/>
              <a:t>- option of just Babies only module removed as too small with no particular specialist MH techniques associated with it</a:t>
            </a:r>
          </a:p>
          <a:p>
            <a:pPr marL="0" marR="0" indent="0" algn="l" defTabSz="914400" rtl="0" eaLnBrk="1" fontAlgn="auto" latinLnBrk="0" hangingPunct="1">
              <a:lnSpc>
                <a:spcPct val="100000"/>
              </a:lnSpc>
              <a:spcBef>
                <a:spcPts val="0"/>
              </a:spcBef>
              <a:spcAft>
                <a:spcPts val="0"/>
              </a:spcAft>
              <a:buClrTx/>
              <a:buSzTx/>
              <a:buFontTx/>
              <a:buChar char="-"/>
              <a:tabLst/>
              <a:defRPr/>
            </a:pPr>
            <a:r>
              <a:rPr lang="en-GB" baseline="0" dirty="0" smtClean="0"/>
              <a:t> Changed as risk assessment mentioned elsewhere (A5 and C3) therefore wanted to make it specific to this module and focus on the hazards associated with low levels and their control measures. We recognise that other staff groups also work at low levels so will need to consider this aspect for other modules </a:t>
            </a:r>
            <a:r>
              <a:rPr lang="en-GB" baseline="0" dirty="0" err="1" smtClean="0"/>
              <a:t>eg</a:t>
            </a:r>
            <a:r>
              <a:rPr lang="en-GB" baseline="0" dirty="0" smtClean="0"/>
              <a:t> B at next review</a:t>
            </a:r>
          </a:p>
          <a:p>
            <a:pPr>
              <a:buFontTx/>
              <a:buChar char="-"/>
            </a:pPr>
            <a:r>
              <a:rPr lang="en-GB" baseline="0" dirty="0" smtClean="0"/>
              <a:t> added RA for lifting and carrying as do not consider potential to lift and carry a ‘person’ in any other module </a:t>
            </a:r>
          </a:p>
          <a:p>
            <a:endParaRPr lang="en-GB" baseline="0" dirty="0" smtClean="0"/>
          </a:p>
          <a:p>
            <a:endParaRPr lang="en-GB" baseline="0" dirty="0" smtClean="0"/>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9BE6CFB8-E779-4417-A640-D6CBE546AB08}" type="slidenum">
              <a:rPr lang="en-GB" smtClean="0"/>
              <a:pPr/>
              <a:t>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GB" baseline="0" dirty="0" smtClean="0"/>
              <a:t>Practical elements Changed as felt mannequins did not allow competence to be shown</a:t>
            </a:r>
          </a:p>
          <a:p>
            <a:pPr marL="0" marR="0" indent="0" algn="l" defTabSz="914400" rtl="0" eaLnBrk="1" fontAlgn="auto" latinLnBrk="0" hangingPunct="1">
              <a:lnSpc>
                <a:spcPct val="100000"/>
              </a:lnSpc>
              <a:spcBef>
                <a:spcPts val="0"/>
              </a:spcBef>
              <a:spcAft>
                <a:spcPts val="0"/>
              </a:spcAft>
              <a:buClrTx/>
              <a:buSzTx/>
              <a:buFontTx/>
              <a:buChar char="-"/>
              <a:tabLst/>
              <a:defRPr/>
            </a:pPr>
            <a:r>
              <a:rPr lang="en-GB" baseline="0" dirty="0" smtClean="0"/>
              <a:t>Combined the points relating to ‘staged lifting’ and ‘lifting and carrying’ into one item as both related to manual lifting, which is not something covered in any other module	</a:t>
            </a:r>
          </a:p>
          <a:p>
            <a:pPr>
              <a:buFontTx/>
              <a:buChar char="-"/>
            </a:pPr>
            <a:r>
              <a:rPr lang="en-GB" baseline="0" dirty="0" smtClean="0"/>
              <a:t>Added the word Manually to make it clear that there may be more manual assistance being provided than would be considered in the other adult orientated modules without the use of equipment, and we gave examples that would be specific to this module, for example, slide transfer onto knees and sit / stand from the floor, low surface or buggy.</a:t>
            </a:r>
          </a:p>
          <a:p>
            <a:pPr>
              <a:buFontTx/>
              <a:buChar char="-"/>
            </a:pPr>
            <a:r>
              <a:rPr lang="en-GB" baseline="0" dirty="0" smtClean="0"/>
              <a:t>Removed walking component as felt this wouldn’t be a core activity of people working with children and would most likely be undertaken under the instruction of a therapist</a:t>
            </a:r>
          </a:p>
          <a:p>
            <a:pPr>
              <a:buFontTx/>
              <a:buChar char="-"/>
            </a:pPr>
            <a:endParaRPr lang="en-GB" baseline="0" dirty="0" smtClean="0"/>
          </a:p>
          <a:p>
            <a:pPr>
              <a:buFontTx/>
              <a:buChar char="-"/>
            </a:pPr>
            <a:endParaRPr lang="en-GB" baseline="0" dirty="0" smtClean="0"/>
          </a:p>
          <a:p>
            <a:endParaRPr lang="en-GB" baseline="0" dirty="0" smtClean="0"/>
          </a:p>
          <a:p>
            <a:endParaRPr lang="en-GB" baseline="0" dirty="0" smtClean="0"/>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9BE6CFB8-E779-4417-A640-D6CBE546AB08}"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F8C3C3-8DAE-4AF6-B1CB-558EF5A95E45}"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CF8C3C3-8DAE-4AF6-B1CB-558EF5A95E4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29E5D-5955-4BD4-9A1E-D6AC5F86EC23}" type="datetimeFigureOut">
              <a:rPr lang="en-GB" smtClean="0"/>
              <a:pPr/>
              <a:t>09/06/2017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F8C3C3-8DAE-4AF6-B1CB-558EF5A95E4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D029E5D-5955-4BD4-9A1E-D6AC5F86EC23}" type="datetimeFigureOut">
              <a:rPr lang="en-GB" smtClean="0"/>
              <a:pPr/>
              <a:t>09/06/2017</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CF8C3C3-8DAE-4AF6-B1CB-558EF5A95E4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Moving and Handling Small Children and Babies</a:t>
            </a:r>
            <a:endParaRPr lang="en-GB" dirty="0"/>
          </a:p>
        </p:txBody>
      </p:sp>
      <p:sp>
        <p:nvSpPr>
          <p:cNvPr id="3" name="Subtitle 2"/>
          <p:cNvSpPr>
            <a:spLocks noGrp="1"/>
          </p:cNvSpPr>
          <p:nvPr>
            <p:ph type="subTitle" idx="1"/>
          </p:nvPr>
        </p:nvSpPr>
        <p:spPr/>
        <p:txBody>
          <a:bodyPr/>
          <a:lstStyle/>
          <a:p>
            <a:r>
              <a:rPr lang="en-GB" dirty="0" smtClean="0"/>
              <a:t>Aimee Gilhooley</a:t>
            </a:r>
            <a:endParaRPr lang="en-GB" dirty="0"/>
          </a:p>
        </p:txBody>
      </p:sp>
    </p:spTree>
    <p:extLst>
      <p:ext uri="{BB962C8B-B14F-4D97-AF65-F5344CB8AC3E}">
        <p14:creationId xmlns:p14="http://schemas.microsoft.com/office/powerpoint/2010/main" val="201960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a:t>
            </a:r>
            <a:endParaRPr lang="en-GB" dirty="0"/>
          </a:p>
        </p:txBody>
      </p:sp>
      <p:sp>
        <p:nvSpPr>
          <p:cNvPr id="3" name="Content Placeholder 2"/>
          <p:cNvSpPr>
            <a:spLocks noGrp="1"/>
          </p:cNvSpPr>
          <p:nvPr>
            <p:ph idx="1"/>
          </p:nvPr>
        </p:nvSpPr>
        <p:spPr>
          <a:xfrm>
            <a:off x="822960" y="1100628"/>
            <a:ext cx="7781488" cy="5757372"/>
          </a:xfrm>
        </p:spPr>
        <p:txBody>
          <a:bodyPr>
            <a:normAutofit/>
          </a:bodyPr>
          <a:lstStyle/>
          <a:p>
            <a:pPr>
              <a:spcAft>
                <a:spcPts val="1200"/>
              </a:spcAft>
              <a:buFont typeface="Arial" pitchFamily="34" charset="0"/>
              <a:buChar char="•"/>
            </a:pPr>
            <a:r>
              <a:rPr lang="en-GB" sz="3000" b="0" dirty="0" smtClean="0"/>
              <a:t>Changes made:</a:t>
            </a:r>
          </a:p>
          <a:p>
            <a:pPr marL="800100" lvl="4" indent="-342900">
              <a:spcBef>
                <a:spcPts val="800"/>
              </a:spcBef>
              <a:spcAft>
                <a:spcPts val="1200"/>
              </a:spcAft>
              <a:buClr>
                <a:srgbClr val="C00000"/>
              </a:buClr>
            </a:pPr>
            <a:r>
              <a:rPr lang="en-GB" sz="2400" dirty="0" smtClean="0"/>
              <a:t>‘Demonstrate competence …’ is now ‘Demonstrate the ability to undertake..’  and ‘Demonstrate an understanding..’</a:t>
            </a:r>
          </a:p>
          <a:p>
            <a:pPr marL="800100" lvl="4" indent="-342900">
              <a:spcBef>
                <a:spcPts val="800"/>
              </a:spcBef>
              <a:spcAft>
                <a:spcPts val="1200"/>
              </a:spcAft>
              <a:buClr>
                <a:srgbClr val="C00000"/>
              </a:buClr>
            </a:pPr>
            <a:r>
              <a:rPr lang="en-GB" sz="2400" dirty="0" smtClean="0"/>
              <a:t>Combined references to manual lifting one practical element </a:t>
            </a:r>
          </a:p>
          <a:p>
            <a:pPr marL="800100" lvl="4" indent="-342900">
              <a:spcBef>
                <a:spcPts val="800"/>
              </a:spcBef>
              <a:spcAft>
                <a:spcPts val="1200"/>
              </a:spcAft>
              <a:buClr>
                <a:srgbClr val="C00000"/>
              </a:buClr>
            </a:pPr>
            <a:r>
              <a:rPr lang="en-GB" sz="2400" dirty="0" smtClean="0"/>
              <a:t>Added the word ‘Manually’ to assisting a small child to transfer and stand / sit</a:t>
            </a:r>
          </a:p>
          <a:p>
            <a:pPr marL="800100" lvl="4" indent="-342900">
              <a:spcBef>
                <a:spcPts val="800"/>
              </a:spcBef>
              <a:spcAft>
                <a:spcPts val="1200"/>
              </a:spcAft>
              <a:buClr>
                <a:srgbClr val="C00000"/>
              </a:buClr>
            </a:pPr>
            <a:r>
              <a:rPr lang="en-GB" sz="2400" dirty="0" smtClean="0"/>
              <a:t>Removed the walking  component</a:t>
            </a:r>
          </a:p>
          <a:p>
            <a:pPr>
              <a:buFont typeface="Arial" pitchFamily="34" charset="0"/>
              <a:buChar char="•"/>
            </a:pPr>
            <a:endParaRPr lang="en-GB" sz="2400"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a:xfrm>
            <a:off x="822960" y="1100628"/>
            <a:ext cx="7709480" cy="5496724"/>
          </a:xfrm>
        </p:spPr>
        <p:txBody>
          <a:bodyPr>
            <a:normAutofit/>
          </a:bodyPr>
          <a:lstStyle/>
          <a:p>
            <a:pPr>
              <a:spcAft>
                <a:spcPts val="1200"/>
              </a:spcAft>
              <a:buFont typeface="Arial" pitchFamily="34" charset="0"/>
              <a:buChar char="•"/>
            </a:pPr>
            <a:r>
              <a:rPr lang="en-GB" sz="2400" b="0" dirty="0" smtClean="0"/>
              <a:t>Final draft to go to Review Group  and Module Working Group for agreement on changes</a:t>
            </a:r>
          </a:p>
          <a:p>
            <a:pPr>
              <a:spcAft>
                <a:spcPts val="1200"/>
              </a:spcAft>
              <a:buFont typeface="Arial" pitchFamily="34" charset="0"/>
              <a:buChar char="•"/>
            </a:pPr>
            <a:r>
              <a:rPr lang="en-GB" sz="2400" b="0" dirty="0" smtClean="0"/>
              <a:t>Module to go to stakeholders represented by review group members (NHS Leads, LAs, 3</a:t>
            </a:r>
            <a:r>
              <a:rPr lang="en-GB" sz="2400" b="0" baseline="30000" dirty="0" smtClean="0"/>
              <a:t>rd</a:t>
            </a:r>
            <a:r>
              <a:rPr lang="en-GB" sz="2400" b="0" dirty="0" smtClean="0"/>
              <a:t> Sector) and SMHF</a:t>
            </a:r>
          </a:p>
          <a:p>
            <a:pPr>
              <a:spcAft>
                <a:spcPts val="1200"/>
              </a:spcAft>
              <a:buFont typeface="Arial" pitchFamily="34" charset="0"/>
              <a:buChar char="•"/>
            </a:pPr>
            <a:r>
              <a:rPr lang="en-GB" sz="2400" b="0" dirty="0" smtClean="0"/>
              <a:t>Agree wording of relationship with Passport document and host on SMHF website</a:t>
            </a:r>
          </a:p>
          <a:p>
            <a:pPr>
              <a:spcAft>
                <a:spcPts val="1200"/>
              </a:spcAft>
              <a:buFont typeface="Arial" pitchFamily="34" charset="0"/>
              <a:buChar char="•"/>
            </a:pPr>
            <a:endParaRPr lang="en-GB" sz="2400" b="0" dirty="0" smtClean="0"/>
          </a:p>
          <a:p>
            <a:pPr>
              <a:spcAft>
                <a:spcPts val="1200"/>
              </a:spcAft>
              <a:buFont typeface="Arial" pitchFamily="34" charset="0"/>
              <a:buChar char="•"/>
            </a:pPr>
            <a:endParaRPr lang="en-GB" sz="2400" b="0" dirty="0" smtClean="0"/>
          </a:p>
          <a:p>
            <a:pPr algn="ctr">
              <a:spcAft>
                <a:spcPts val="1200"/>
              </a:spcAft>
            </a:pPr>
            <a:r>
              <a:rPr lang="en-GB" sz="4000" dirty="0" smtClean="0">
                <a:solidFill>
                  <a:srgbClr val="002060"/>
                </a:solidFill>
              </a:rPr>
              <a:t>G&amp;T – Large!</a:t>
            </a:r>
          </a:p>
          <a:p>
            <a:pPr>
              <a:buFont typeface="Arial" pitchFamily="34" charset="0"/>
              <a:buChar char="•"/>
            </a:pPr>
            <a:endParaRPr lang="en-GB"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7638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Objectives</a:t>
            </a:r>
            <a:endParaRPr lang="en-GB" sz="3200" dirty="0"/>
          </a:p>
        </p:txBody>
      </p:sp>
      <p:sp>
        <p:nvSpPr>
          <p:cNvPr id="3" name="Content Placeholder 2"/>
          <p:cNvSpPr>
            <a:spLocks noGrp="1"/>
          </p:cNvSpPr>
          <p:nvPr>
            <p:ph idx="1"/>
          </p:nvPr>
        </p:nvSpPr>
        <p:spPr/>
        <p:txBody>
          <a:bodyPr>
            <a:normAutofit/>
          </a:bodyPr>
          <a:lstStyle/>
          <a:p>
            <a:pPr marL="571500" indent="-571500">
              <a:spcAft>
                <a:spcPts val="1200"/>
              </a:spcAft>
              <a:buFont typeface="Courier New" panose="02070309020205020404" pitchFamily="49" charset="0"/>
              <a:buChar char="o"/>
            </a:pPr>
            <a:r>
              <a:rPr lang="en-GB" sz="3000" b="0" dirty="0" smtClean="0"/>
              <a:t>Reinforce the current Scottish context for small child handling</a:t>
            </a:r>
          </a:p>
          <a:p>
            <a:pPr marL="571500" indent="-571500">
              <a:spcAft>
                <a:spcPts val="1200"/>
              </a:spcAft>
              <a:buFont typeface="Courier New" panose="02070309020205020404" pitchFamily="49" charset="0"/>
              <a:buChar char="o"/>
            </a:pPr>
            <a:r>
              <a:rPr lang="en-GB" sz="3000" b="0" dirty="0" smtClean="0"/>
              <a:t>Module Development</a:t>
            </a:r>
          </a:p>
          <a:p>
            <a:pPr marL="571500" indent="-571500">
              <a:spcAft>
                <a:spcPts val="1200"/>
              </a:spcAft>
              <a:buFont typeface="Courier New" panose="02070309020205020404" pitchFamily="49" charset="0"/>
              <a:buChar char="o"/>
            </a:pPr>
            <a:r>
              <a:rPr lang="en-GB" sz="3000" b="0" dirty="0" smtClean="0"/>
              <a:t>Share Optional Module G -  Moving and Handling of Small children and babies</a:t>
            </a:r>
            <a:endParaRPr lang="en-GB" sz="3000" b="0" dirty="0"/>
          </a:p>
        </p:txBody>
      </p:sp>
    </p:spTree>
    <p:extLst>
      <p:ext uri="{BB962C8B-B14F-4D97-AF65-F5344CB8AC3E}">
        <p14:creationId xmlns:p14="http://schemas.microsoft.com/office/powerpoint/2010/main" val="3641193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340768"/>
            <a:ext cx="3605024" cy="4320480"/>
          </a:xfrm>
        </p:spPr>
        <p:txBody>
          <a:bodyPr/>
          <a:lstStyle/>
          <a:p>
            <a:pPr marL="457200" indent="-457200">
              <a:buFont typeface="Courier New" panose="02070309020205020404" pitchFamily="49" charset="0"/>
              <a:buChar char="o"/>
            </a:pPr>
            <a:endParaRPr lang="en-GB" dirty="0" smtClean="0"/>
          </a:p>
          <a:p>
            <a:pPr marL="457200" indent="-457200">
              <a:spcAft>
                <a:spcPts val="1200"/>
              </a:spcAft>
              <a:buFont typeface="Courier New" panose="02070309020205020404" pitchFamily="49" charset="0"/>
              <a:buChar char="o"/>
            </a:pPr>
            <a:r>
              <a:rPr lang="en-GB" sz="3000" b="0" dirty="0" smtClean="0"/>
              <a:t>Background information</a:t>
            </a:r>
          </a:p>
          <a:p>
            <a:pPr marL="457200" indent="-457200">
              <a:spcAft>
                <a:spcPts val="1200"/>
              </a:spcAft>
              <a:buFont typeface="Courier New" panose="02070309020205020404" pitchFamily="49" charset="0"/>
              <a:buChar char="o"/>
            </a:pPr>
            <a:r>
              <a:rPr lang="en-GB" sz="3000" b="0" dirty="0" smtClean="0"/>
              <a:t>Evidence</a:t>
            </a:r>
          </a:p>
          <a:p>
            <a:pPr marL="457200" indent="-457200">
              <a:spcAft>
                <a:spcPts val="1200"/>
              </a:spcAft>
              <a:buFont typeface="Courier New" panose="02070309020205020404" pitchFamily="49" charset="0"/>
              <a:buChar char="o"/>
            </a:pPr>
            <a:r>
              <a:rPr lang="en-GB" sz="3000" b="0" dirty="0" smtClean="0"/>
              <a:t>Key drivers</a:t>
            </a:r>
          </a:p>
          <a:p>
            <a:endParaRPr lang="en-GB" dirty="0"/>
          </a:p>
        </p:txBody>
      </p:sp>
      <p:sp>
        <p:nvSpPr>
          <p:cNvPr id="4" name="Title 3"/>
          <p:cNvSpPr>
            <a:spLocks noGrp="1"/>
          </p:cNvSpPr>
          <p:nvPr>
            <p:ph type="title"/>
          </p:nvPr>
        </p:nvSpPr>
        <p:spPr>
          <a:xfrm>
            <a:off x="822960" y="365760"/>
            <a:ext cx="7520940" cy="903000"/>
          </a:xfrm>
        </p:spPr>
        <p:txBody>
          <a:bodyPr/>
          <a:lstStyle/>
          <a:p>
            <a:r>
              <a:rPr lang="en-GB" sz="3200" dirty="0" smtClean="0"/>
              <a:t>Moving and Handling Small Children and BAbies</a:t>
            </a:r>
            <a:endParaRPr lang="en-GB" sz="32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444208" y="1339774"/>
            <a:ext cx="2325025" cy="2476053"/>
          </a:xfrm>
          <a:prstGeom prst="rect">
            <a:avLst/>
          </a:prstGeom>
        </p:spPr>
      </p:pic>
      <p:pic>
        <p:nvPicPr>
          <p:cNvPr id="6"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3896" y="1844824"/>
            <a:ext cx="1762125" cy="242887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0152" y="3789040"/>
            <a:ext cx="2143125" cy="2143125"/>
          </a:xfrm>
          <a:prstGeom prst="rect">
            <a:avLst/>
          </a:prstGeom>
        </p:spPr>
      </p:pic>
    </p:spTree>
    <p:extLst>
      <p:ext uri="{BB962C8B-B14F-4D97-AF65-F5344CB8AC3E}">
        <p14:creationId xmlns:p14="http://schemas.microsoft.com/office/powerpoint/2010/main" val="1403503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Optional Module G Development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2253179"/>
              </p:ext>
            </p:extLst>
          </p:nvPr>
        </p:nvGraphicFramePr>
        <p:xfrm>
          <a:off x="822325" y="1100138"/>
          <a:ext cx="7521575" cy="5137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0077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Training Needs analysis outcomes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24383838"/>
              </p:ext>
            </p:extLst>
          </p:nvPr>
        </p:nvGraphicFramePr>
        <p:xfrm>
          <a:off x="611560" y="1100138"/>
          <a:ext cx="8136903" cy="484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1323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 Needs analysis outcomes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0814120"/>
              </p:ext>
            </p:extLst>
          </p:nvPr>
        </p:nvGraphicFramePr>
        <p:xfrm>
          <a:off x="179512" y="1124744"/>
          <a:ext cx="8568952" cy="5047488"/>
        </p:xfrm>
        <a:graphic>
          <a:graphicData uri="http://schemas.openxmlformats.org/drawingml/2006/table">
            <a:tbl>
              <a:tblPr firstRow="1" firstCol="1" bandRow="1"/>
              <a:tblGrid>
                <a:gridCol w="1596997"/>
                <a:gridCol w="6971955"/>
              </a:tblGrid>
              <a:tr h="296834">
                <a:tc>
                  <a:txBody>
                    <a:bodyPr/>
                    <a:lstStyle/>
                    <a:p>
                      <a:pPr>
                        <a:lnSpc>
                          <a:spcPct val="115000"/>
                        </a:lnSpc>
                        <a:spcAft>
                          <a:spcPts val="0"/>
                        </a:spcAft>
                      </a:pPr>
                      <a:r>
                        <a:rPr lang="en-GB" sz="1800" b="1" dirty="0">
                          <a:effectLst/>
                          <a:latin typeface="Calibri"/>
                          <a:ea typeface="Calibri"/>
                          <a:cs typeface="Times New Roman"/>
                        </a:rPr>
                        <a:t>Question 2</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Lifting, handling and carrying of young children</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14</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a child to stand up and/or sit down</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1</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Lifting, handling and carrying of babies</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3</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Staged lifting of small child to/from floor</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15</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a child with walking</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31</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Working at low levels</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33</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Pushing/pulling wheelchair or buggies</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4 </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Lifting small child to/from floor to standing one member of staff</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Question18</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a child to reposition themselves in a chair</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32</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a child to transfer from the toilet</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17 </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child to transfer from one seat to another</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20 </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a child who is standing with persona care activities</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7 </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Manual lift of small children from one seated position to another</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26 </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with a child’s movement on a changing bed e.g. too roll or turn</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13 </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Assisting a child to eat or drink</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34">
                <a:tc>
                  <a:txBody>
                    <a:bodyPr/>
                    <a:lstStyle/>
                    <a:p>
                      <a:pPr>
                        <a:lnSpc>
                          <a:spcPct val="115000"/>
                        </a:lnSpc>
                        <a:spcAft>
                          <a:spcPts val="0"/>
                        </a:spcAft>
                      </a:pPr>
                      <a:r>
                        <a:rPr lang="en-GB" sz="1800" b="1">
                          <a:effectLst/>
                          <a:latin typeface="Calibri"/>
                          <a:ea typeface="Calibri"/>
                          <a:cs typeface="Times New Roman"/>
                        </a:rPr>
                        <a:t>Question 10</a:t>
                      </a:r>
                      <a:endParaRPr lang="en-GB"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800" dirty="0">
                          <a:effectLst/>
                          <a:latin typeface="Calibri"/>
                          <a:ea typeface="Calibri"/>
                          <a:cs typeface="Times New Roman"/>
                        </a:rPr>
                        <a:t>Bathing/nappy changing</a:t>
                      </a:r>
                      <a:endParaRPr lang="en-GB"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6657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03000"/>
          </a:xfrm>
        </p:spPr>
        <p:txBody>
          <a:bodyPr/>
          <a:lstStyle/>
          <a:p>
            <a:r>
              <a:rPr lang="en-GB" dirty="0" smtClean="0"/>
              <a:t>Optional Module G – Moving and Handling Small Children and Babies</a:t>
            </a:r>
            <a:endParaRPr lang="en-GB" dirty="0"/>
          </a:p>
        </p:txBody>
      </p:sp>
      <p:sp>
        <p:nvSpPr>
          <p:cNvPr id="3" name="Content Placeholder 2"/>
          <p:cNvSpPr>
            <a:spLocks noGrp="1"/>
          </p:cNvSpPr>
          <p:nvPr>
            <p:ph idx="1"/>
          </p:nvPr>
        </p:nvSpPr>
        <p:spPr>
          <a:xfrm>
            <a:off x="822960" y="1556792"/>
            <a:ext cx="7520940" cy="3123685"/>
          </a:xfrm>
        </p:spPr>
        <p:txBody>
          <a:bodyPr/>
          <a:lstStyle/>
          <a:p>
            <a:endParaRPr lang="en-GB" dirty="0"/>
          </a:p>
        </p:txBody>
      </p:sp>
    </p:spTree>
    <p:extLst>
      <p:ext uri="{BB962C8B-B14F-4D97-AF65-F5344CB8AC3E}">
        <p14:creationId xmlns:p14="http://schemas.microsoft.com/office/powerpoint/2010/main" val="1132448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Moving and Handling Small Children and Babies</a:t>
            </a:r>
            <a:endParaRPr lang="en-GB" dirty="0"/>
          </a:p>
        </p:txBody>
      </p:sp>
      <p:sp>
        <p:nvSpPr>
          <p:cNvPr id="3" name="Subtitle 2"/>
          <p:cNvSpPr>
            <a:spLocks noGrp="1"/>
          </p:cNvSpPr>
          <p:nvPr>
            <p:ph type="subTitle" idx="1"/>
          </p:nvPr>
        </p:nvSpPr>
        <p:spPr/>
        <p:txBody>
          <a:bodyPr/>
          <a:lstStyle/>
          <a:p>
            <a:r>
              <a:rPr lang="en-GB" dirty="0" smtClean="0"/>
              <a:t>Cameron Raeburn</a:t>
            </a:r>
            <a:endParaRPr lang="en-GB" dirty="0"/>
          </a:p>
        </p:txBody>
      </p:sp>
    </p:spTree>
    <p:extLst>
      <p:ext uri="{BB962C8B-B14F-4D97-AF65-F5344CB8AC3E}">
        <p14:creationId xmlns:p14="http://schemas.microsoft.com/office/powerpoint/2010/main" val="2019601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a:t>
            </a:r>
            <a:endParaRPr lang="en-GB" dirty="0"/>
          </a:p>
        </p:txBody>
      </p:sp>
      <p:sp>
        <p:nvSpPr>
          <p:cNvPr id="3" name="Content Placeholder 2"/>
          <p:cNvSpPr>
            <a:spLocks noGrp="1"/>
          </p:cNvSpPr>
          <p:nvPr>
            <p:ph idx="1"/>
          </p:nvPr>
        </p:nvSpPr>
        <p:spPr>
          <a:xfrm>
            <a:off x="822960" y="1100628"/>
            <a:ext cx="7853496" cy="5424716"/>
          </a:xfrm>
        </p:spPr>
        <p:txBody>
          <a:bodyPr>
            <a:normAutofit/>
          </a:bodyPr>
          <a:lstStyle/>
          <a:p>
            <a:pPr>
              <a:spcAft>
                <a:spcPts val="1200"/>
              </a:spcAft>
              <a:buFont typeface="Arial" pitchFamily="34" charset="0"/>
              <a:buChar char="•"/>
            </a:pPr>
            <a:r>
              <a:rPr lang="en-GB" sz="3000" b="0" dirty="0" smtClean="0"/>
              <a:t>SMHP document – August 2014</a:t>
            </a:r>
          </a:p>
          <a:p>
            <a:pPr>
              <a:spcAft>
                <a:spcPts val="1200"/>
              </a:spcAft>
              <a:buFont typeface="Arial" pitchFamily="34" charset="0"/>
              <a:buChar char="•"/>
            </a:pPr>
            <a:r>
              <a:rPr lang="en-GB" sz="3000" b="0" dirty="0" smtClean="0"/>
              <a:t>Creating a new module</a:t>
            </a:r>
          </a:p>
          <a:p>
            <a:pPr>
              <a:spcAft>
                <a:spcPts val="1200"/>
              </a:spcAft>
              <a:buFont typeface="Arial" pitchFamily="34" charset="0"/>
              <a:buChar char="•"/>
            </a:pPr>
            <a:r>
              <a:rPr lang="en-GB" sz="3000" b="0" dirty="0" smtClean="0"/>
              <a:t>Small Children and Babies module </a:t>
            </a:r>
          </a:p>
          <a:p>
            <a:pPr>
              <a:spcAft>
                <a:spcPts val="600"/>
              </a:spcAft>
              <a:buFont typeface="Arial" pitchFamily="34" charset="0"/>
              <a:buChar char="•"/>
            </a:pPr>
            <a:r>
              <a:rPr lang="en-GB" sz="3000" b="0" dirty="0" smtClean="0"/>
              <a:t>Changes made:</a:t>
            </a:r>
          </a:p>
          <a:p>
            <a:pPr marL="533400" lvl="2" indent="-295275">
              <a:spcAft>
                <a:spcPts val="600"/>
              </a:spcAft>
              <a:buClr>
                <a:schemeClr val="accent6">
                  <a:lumMod val="50000"/>
                </a:schemeClr>
              </a:buClr>
            </a:pPr>
            <a:r>
              <a:rPr lang="en-GB" sz="2400" dirty="0" smtClean="0"/>
              <a:t>Module changed to Small Children and Babies</a:t>
            </a:r>
          </a:p>
          <a:p>
            <a:pPr marL="533400" lvl="2" indent="-295275">
              <a:spcAft>
                <a:spcPts val="600"/>
              </a:spcAft>
              <a:buClr>
                <a:schemeClr val="accent6">
                  <a:lumMod val="50000"/>
                </a:schemeClr>
              </a:buClr>
            </a:pPr>
            <a:r>
              <a:rPr lang="en-GB" sz="2400" dirty="0" smtClean="0"/>
              <a:t>‘Describe the key areas of risk assessment….’ is now ‘Demonstrate an understanding of the hazards …..’</a:t>
            </a:r>
          </a:p>
          <a:p>
            <a:pPr marL="533400" lvl="2" indent="-295275">
              <a:spcAft>
                <a:spcPts val="600"/>
              </a:spcAft>
              <a:buClr>
                <a:schemeClr val="accent6">
                  <a:lumMod val="50000"/>
                </a:schemeClr>
              </a:buClr>
            </a:pPr>
            <a:r>
              <a:rPr lang="en-GB" sz="2400" dirty="0" smtClean="0"/>
              <a:t>Added ‘Identify the key areas of undertaking a risk assessment for </a:t>
            </a:r>
            <a:r>
              <a:rPr lang="en-GB" sz="2400" b="1" dirty="0" smtClean="0"/>
              <a:t>lifting and carrying </a:t>
            </a:r>
            <a:r>
              <a:rPr lang="en-GB" sz="2400" dirty="0" smtClean="0"/>
              <a:t>a small child and baby’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493</TotalTime>
  <Words>536</Words>
  <Application>Microsoft Office PowerPoint</Application>
  <PresentationFormat>On-screen Show (4:3)</PresentationFormat>
  <Paragraphs>108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Moving and Handling Small Children and Babies</vt:lpstr>
      <vt:lpstr>Objectives</vt:lpstr>
      <vt:lpstr>Moving and Handling Small Children and BAbies</vt:lpstr>
      <vt:lpstr>Optional Module G Development</vt:lpstr>
      <vt:lpstr>Training Needs analysis outcomes </vt:lpstr>
      <vt:lpstr>Training Needs analysis outcomes</vt:lpstr>
      <vt:lpstr>Optional Module G – Moving and Handling Small Children and Babies</vt:lpstr>
      <vt:lpstr>Moving and Handling Small Children and Babies</vt:lpstr>
      <vt:lpstr>Progress</vt:lpstr>
      <vt:lpstr>Progress</vt:lpstr>
      <vt:lpstr>Next Steps</vt:lpstr>
      <vt:lpstr>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and Handling Small Children and Babies</dc:title>
  <dc:creator>Aimee Gilhooley</dc:creator>
  <cp:lastModifiedBy>Aimee Gilhooley</cp:lastModifiedBy>
  <cp:revision>35</cp:revision>
  <cp:lastPrinted>2017-05-24T14:24:32Z</cp:lastPrinted>
  <dcterms:created xsi:type="dcterms:W3CDTF">2017-05-24T09:34:12Z</dcterms:created>
  <dcterms:modified xsi:type="dcterms:W3CDTF">2017-06-09T12:43:31Z</dcterms:modified>
</cp:coreProperties>
</file>