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 id="2147483695" r:id="rId6"/>
  </p:sldMasterIdLst>
  <p:notesMasterIdLst>
    <p:notesMasterId r:id="rId54"/>
  </p:notesMasterIdLst>
  <p:sldIdLst>
    <p:sldId id="293" r:id="rId7"/>
    <p:sldId id="313" r:id="rId8"/>
    <p:sldId id="431" r:id="rId9"/>
    <p:sldId id="505" r:id="rId10"/>
    <p:sldId id="506" r:id="rId11"/>
    <p:sldId id="507" r:id="rId12"/>
    <p:sldId id="515" r:id="rId13"/>
    <p:sldId id="508" r:id="rId14"/>
    <p:sldId id="510" r:id="rId15"/>
    <p:sldId id="509" r:id="rId16"/>
    <p:sldId id="513" r:id="rId17"/>
    <p:sldId id="514" r:id="rId18"/>
    <p:sldId id="519" r:id="rId19"/>
    <p:sldId id="521" r:id="rId20"/>
    <p:sldId id="548" r:id="rId21"/>
    <p:sldId id="524" r:id="rId22"/>
    <p:sldId id="520" r:id="rId23"/>
    <p:sldId id="522" r:id="rId24"/>
    <p:sldId id="523" r:id="rId25"/>
    <p:sldId id="538" r:id="rId26"/>
    <p:sldId id="539" r:id="rId27"/>
    <p:sldId id="540" r:id="rId28"/>
    <p:sldId id="541" r:id="rId29"/>
    <p:sldId id="542" r:id="rId30"/>
    <p:sldId id="543" r:id="rId31"/>
    <p:sldId id="544" r:id="rId32"/>
    <p:sldId id="545" r:id="rId33"/>
    <p:sldId id="546" r:id="rId34"/>
    <p:sldId id="525" r:id="rId35"/>
    <p:sldId id="526" r:id="rId36"/>
    <p:sldId id="527" r:id="rId37"/>
    <p:sldId id="528" r:id="rId38"/>
    <p:sldId id="529" r:id="rId39"/>
    <p:sldId id="530" r:id="rId40"/>
    <p:sldId id="531" r:id="rId41"/>
    <p:sldId id="532" r:id="rId42"/>
    <p:sldId id="533" r:id="rId43"/>
    <p:sldId id="534" r:id="rId44"/>
    <p:sldId id="535" r:id="rId45"/>
    <p:sldId id="547" r:id="rId46"/>
    <p:sldId id="536" r:id="rId47"/>
    <p:sldId id="537" r:id="rId48"/>
    <p:sldId id="549" r:id="rId49"/>
    <p:sldId id="552" r:id="rId50"/>
    <p:sldId id="551" r:id="rId51"/>
    <p:sldId id="550" r:id="rId52"/>
    <p:sldId id="553" r:id="rId5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6" userDrawn="1">
          <p15:clr>
            <a:srgbClr val="A4A3A4"/>
          </p15:clr>
        </p15:guide>
        <p15:guide id="2" pos="226" userDrawn="1">
          <p15:clr>
            <a:srgbClr val="A4A3A4"/>
          </p15:clr>
        </p15:guide>
        <p15:guide id="3" orient="horz" pos="214" userDrawn="1">
          <p15:clr>
            <a:srgbClr val="A4A3A4"/>
          </p15:clr>
        </p15:guide>
        <p15:guide id="4" pos="55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 xmlns:p15="http://schemas.microsoft.com/office/powerpoint/2012/main" userId="S-1-5-21-1942464828-378638904-3880573118-2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16A"/>
    <a:srgbClr val="FFFFFF"/>
    <a:srgbClr val="004685"/>
    <a:srgbClr val="EDEDED"/>
    <a:srgbClr val="A2D5F4"/>
    <a:srgbClr val="00A2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9097" autoAdjust="0"/>
  </p:normalViewPr>
  <p:slideViewPr>
    <p:cSldViewPr snapToGrid="0" snapToObjects="1" showGuides="1">
      <p:cViewPr varScale="1">
        <p:scale>
          <a:sx n="105" d="100"/>
          <a:sy n="105" d="100"/>
        </p:scale>
        <p:origin x="-90" y="-180"/>
      </p:cViewPr>
      <p:guideLst>
        <p:guide orient="horz" pos="3026"/>
        <p:guide orient="horz" pos="214"/>
        <p:guide pos="226"/>
        <p:guide pos="553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DB239-9742-4DDE-B7FE-F3A0DA21C8F5}" type="doc">
      <dgm:prSet loTypeId="urn:microsoft.com/office/officeart/2005/8/layout/arrow2" loCatId="process" qsTypeId="urn:microsoft.com/office/officeart/2005/8/quickstyle/simple1" qsCatId="simple" csTypeId="urn:microsoft.com/office/officeart/2005/8/colors/accent1_2" csCatId="accent1" phldr="1"/>
      <dgm:spPr/>
    </dgm:pt>
    <dgm:pt modelId="{1C1CE1B0-D91F-456D-A012-A0AF9334B604}">
      <dgm:prSet phldrT="[Text]" custT="1"/>
      <dgm:spPr/>
      <dgm:t>
        <a:bodyPr/>
        <a:lstStyle/>
        <a:p>
          <a:r>
            <a:rPr lang="en-GB" sz="1600" dirty="0">
              <a:solidFill>
                <a:srgbClr val="002060"/>
              </a:solidFill>
              <a:latin typeface="Arial" pitchFamily="34" charset="0"/>
              <a:cs typeface="Arial" pitchFamily="34" charset="0"/>
            </a:rPr>
            <a:t>Scottish Patient Safety Programme 2007</a:t>
          </a:r>
        </a:p>
      </dgm:t>
    </dgm:pt>
    <dgm:pt modelId="{228896E0-C78B-44DA-9DE7-B52E59289628}" type="parTrans" cxnId="{F200A928-B679-4BFC-B416-36871FEE4C88}">
      <dgm:prSet/>
      <dgm:spPr/>
      <dgm:t>
        <a:bodyPr/>
        <a:lstStyle/>
        <a:p>
          <a:endParaRPr lang="en-GB" sz="2800"/>
        </a:p>
      </dgm:t>
    </dgm:pt>
    <dgm:pt modelId="{E455E9A5-D135-4DB3-AAB1-2BAD509A2357}" type="sibTrans" cxnId="{F200A928-B679-4BFC-B416-36871FEE4C88}">
      <dgm:prSet/>
      <dgm:spPr/>
      <dgm:t>
        <a:bodyPr/>
        <a:lstStyle/>
        <a:p>
          <a:endParaRPr lang="en-GB" sz="2800"/>
        </a:p>
      </dgm:t>
    </dgm:pt>
    <dgm:pt modelId="{55B13AC7-0855-4F87-A21D-0456098CB5F1}">
      <dgm:prSet phldrT="[Text]" custT="1"/>
      <dgm:spPr/>
      <dgm:t>
        <a:bodyPr/>
        <a:lstStyle/>
        <a:p>
          <a:r>
            <a:rPr lang="en-GB" sz="1600" dirty="0">
              <a:solidFill>
                <a:srgbClr val="002060"/>
              </a:solidFill>
              <a:latin typeface="Arial" pitchFamily="34" charset="0"/>
              <a:cs typeface="Arial" pitchFamily="34" charset="0"/>
            </a:rPr>
            <a:t>Improvement Framework for Scotland’s public services 2013</a:t>
          </a:r>
        </a:p>
      </dgm:t>
    </dgm:pt>
    <dgm:pt modelId="{E8EEEAD1-5EFD-4D27-AC8D-4DE14FB30761}" type="parTrans" cxnId="{D1F839AD-CF3B-4425-AF54-62EF0C478B1A}">
      <dgm:prSet/>
      <dgm:spPr/>
      <dgm:t>
        <a:bodyPr/>
        <a:lstStyle/>
        <a:p>
          <a:endParaRPr lang="en-GB" sz="2800"/>
        </a:p>
      </dgm:t>
    </dgm:pt>
    <dgm:pt modelId="{2DA706EC-4971-4F56-A0D3-17F87C184036}" type="sibTrans" cxnId="{D1F839AD-CF3B-4425-AF54-62EF0C478B1A}">
      <dgm:prSet/>
      <dgm:spPr/>
      <dgm:t>
        <a:bodyPr/>
        <a:lstStyle/>
        <a:p>
          <a:endParaRPr lang="en-GB" sz="2800"/>
        </a:p>
      </dgm:t>
    </dgm:pt>
    <dgm:pt modelId="{9A5447A4-4582-4136-8D31-F7902BD68E32}">
      <dgm:prSet phldrT="[Text]" custT="1"/>
      <dgm:spPr/>
      <dgm:t>
        <a:bodyPr/>
        <a:lstStyle/>
        <a:p>
          <a:r>
            <a:rPr lang="en-GB" sz="1600" dirty="0">
              <a:solidFill>
                <a:srgbClr val="002060"/>
              </a:solidFill>
              <a:latin typeface="Arial" pitchFamily="34" charset="0"/>
              <a:cs typeface="Arial" pitchFamily="34" charset="0"/>
            </a:rPr>
            <a:t>Improvement Route Map for Health &amp; Social Care services 2011</a:t>
          </a:r>
        </a:p>
      </dgm:t>
    </dgm:pt>
    <dgm:pt modelId="{A06A70FC-6E81-49E7-950E-1C0B71F5063E}" type="parTrans" cxnId="{F39D90AC-0530-4B75-8380-A9B0CE25B510}">
      <dgm:prSet/>
      <dgm:spPr/>
      <dgm:t>
        <a:bodyPr/>
        <a:lstStyle/>
        <a:p>
          <a:endParaRPr lang="en-GB" sz="2800"/>
        </a:p>
      </dgm:t>
    </dgm:pt>
    <dgm:pt modelId="{F32EF762-9F97-4E0F-9944-94E6CC1E30B5}" type="sibTrans" cxnId="{F39D90AC-0530-4B75-8380-A9B0CE25B510}">
      <dgm:prSet/>
      <dgm:spPr/>
      <dgm:t>
        <a:bodyPr/>
        <a:lstStyle/>
        <a:p>
          <a:endParaRPr lang="en-GB" sz="2800"/>
        </a:p>
      </dgm:t>
    </dgm:pt>
    <dgm:pt modelId="{FC05FF8A-DBB9-4408-A9D3-30D40EF03AB5}" type="pres">
      <dgm:prSet presAssocID="{242DB239-9742-4DDE-B7FE-F3A0DA21C8F5}" presName="arrowDiagram" presStyleCnt="0">
        <dgm:presLayoutVars>
          <dgm:chMax val="5"/>
          <dgm:dir/>
          <dgm:resizeHandles val="exact"/>
        </dgm:presLayoutVars>
      </dgm:prSet>
      <dgm:spPr/>
    </dgm:pt>
    <dgm:pt modelId="{50403479-482E-43EF-83CF-AB63F828E9C8}" type="pres">
      <dgm:prSet presAssocID="{242DB239-9742-4DDE-B7FE-F3A0DA21C8F5}" presName="arrow" presStyleLbl="bgShp" presStyleIdx="0" presStyleCnt="1"/>
      <dgm:spPr>
        <a:solidFill>
          <a:srgbClr val="92D050"/>
        </a:solidFill>
        <a:ln>
          <a:solidFill>
            <a:schemeClr val="tx1">
              <a:lumMod val="95000"/>
              <a:lumOff val="5000"/>
            </a:schemeClr>
          </a:solidFill>
        </a:ln>
      </dgm:spPr>
    </dgm:pt>
    <dgm:pt modelId="{6218352F-B1C8-4CC4-B73B-B1ABF3F26113}" type="pres">
      <dgm:prSet presAssocID="{242DB239-9742-4DDE-B7FE-F3A0DA21C8F5}" presName="arrowDiagram3" presStyleCnt="0"/>
      <dgm:spPr/>
    </dgm:pt>
    <dgm:pt modelId="{97707BF3-4EB6-4471-A536-8285ABAE9FC7}" type="pres">
      <dgm:prSet presAssocID="{1C1CE1B0-D91F-456D-A012-A0AF9334B604}" presName="bullet3a" presStyleLbl="node1" presStyleIdx="0" presStyleCnt="3"/>
      <dgm:spPr>
        <a:solidFill>
          <a:schemeClr val="tx1">
            <a:lumMod val="75000"/>
            <a:lumOff val="25000"/>
          </a:schemeClr>
        </a:solidFill>
        <a:ln>
          <a:solidFill>
            <a:schemeClr val="tx1">
              <a:lumMod val="75000"/>
              <a:lumOff val="25000"/>
            </a:schemeClr>
          </a:solidFill>
        </a:ln>
      </dgm:spPr>
    </dgm:pt>
    <dgm:pt modelId="{4EF4B2CB-0412-48AC-A807-9B1B084BB35B}" type="pres">
      <dgm:prSet presAssocID="{1C1CE1B0-D91F-456D-A012-A0AF9334B604}" presName="textBox3a" presStyleLbl="revTx" presStyleIdx="0" presStyleCnt="3" custLinFactNeighborX="-3098" custLinFactNeighborY="13645">
        <dgm:presLayoutVars>
          <dgm:bulletEnabled val="1"/>
        </dgm:presLayoutVars>
      </dgm:prSet>
      <dgm:spPr/>
      <dgm:t>
        <a:bodyPr/>
        <a:lstStyle/>
        <a:p>
          <a:endParaRPr lang="en-GB"/>
        </a:p>
      </dgm:t>
    </dgm:pt>
    <dgm:pt modelId="{76267D88-4D60-4E9E-85E6-0E4146F56F9D}" type="pres">
      <dgm:prSet presAssocID="{9A5447A4-4582-4136-8D31-F7902BD68E32}" presName="bullet3b" presStyleLbl="node1" presStyleIdx="1" presStyleCnt="3" custLinFactX="78733" custLinFactNeighborX="100000" custLinFactNeighborY="-64393"/>
      <dgm:spPr>
        <a:solidFill>
          <a:schemeClr val="tx1">
            <a:lumMod val="75000"/>
            <a:lumOff val="25000"/>
          </a:schemeClr>
        </a:solidFill>
        <a:ln>
          <a:solidFill>
            <a:schemeClr val="tx1">
              <a:lumMod val="75000"/>
              <a:lumOff val="25000"/>
            </a:schemeClr>
          </a:solidFill>
        </a:ln>
      </dgm:spPr>
    </dgm:pt>
    <dgm:pt modelId="{1945E560-AB36-4D40-9253-1193F391A2D7}" type="pres">
      <dgm:prSet presAssocID="{9A5447A4-4582-4136-8D31-F7902BD68E32}" presName="textBox3b" presStyleLbl="revTx" presStyleIdx="1" presStyleCnt="3" custScaleX="113607" custScaleY="49387" custLinFactNeighborX="2873" custLinFactNeighborY="-4094">
        <dgm:presLayoutVars>
          <dgm:bulletEnabled val="1"/>
        </dgm:presLayoutVars>
      </dgm:prSet>
      <dgm:spPr/>
      <dgm:t>
        <a:bodyPr/>
        <a:lstStyle/>
        <a:p>
          <a:endParaRPr lang="en-GB"/>
        </a:p>
      </dgm:t>
    </dgm:pt>
    <dgm:pt modelId="{B08793D9-EBE6-406C-B47F-12A1DBF2B528}" type="pres">
      <dgm:prSet presAssocID="{55B13AC7-0855-4F87-A21D-0456098CB5F1}" presName="bullet3c" presStyleLbl="node1" presStyleIdx="2" presStyleCnt="3" custLinFactX="35003" custLinFactNeighborX="100000" custLinFactNeighborY="-16637"/>
      <dgm:spPr>
        <a:solidFill>
          <a:schemeClr val="tx1">
            <a:lumMod val="75000"/>
            <a:lumOff val="25000"/>
          </a:schemeClr>
        </a:solidFill>
        <a:ln>
          <a:solidFill>
            <a:schemeClr val="tx1">
              <a:lumMod val="75000"/>
              <a:lumOff val="25000"/>
            </a:schemeClr>
          </a:solidFill>
        </a:ln>
      </dgm:spPr>
    </dgm:pt>
    <dgm:pt modelId="{3DAA7A2D-155C-44D2-844F-789B848FB913}" type="pres">
      <dgm:prSet presAssocID="{55B13AC7-0855-4F87-A21D-0456098CB5F1}" presName="textBox3c" presStyleLbl="revTx" presStyleIdx="2" presStyleCnt="3" custScaleX="118333" custScaleY="38061" custLinFactNeighborX="14704" custLinFactNeighborY="-2300">
        <dgm:presLayoutVars>
          <dgm:bulletEnabled val="1"/>
        </dgm:presLayoutVars>
      </dgm:prSet>
      <dgm:spPr/>
      <dgm:t>
        <a:bodyPr/>
        <a:lstStyle/>
        <a:p>
          <a:endParaRPr lang="en-GB"/>
        </a:p>
      </dgm:t>
    </dgm:pt>
  </dgm:ptLst>
  <dgm:cxnLst>
    <dgm:cxn modelId="{D1F839AD-CF3B-4425-AF54-62EF0C478B1A}" srcId="{242DB239-9742-4DDE-B7FE-F3A0DA21C8F5}" destId="{55B13AC7-0855-4F87-A21D-0456098CB5F1}" srcOrd="2" destOrd="0" parTransId="{E8EEEAD1-5EFD-4D27-AC8D-4DE14FB30761}" sibTransId="{2DA706EC-4971-4F56-A0D3-17F87C184036}"/>
    <dgm:cxn modelId="{E50FDC90-2E32-4261-930C-14984E799824}" type="presOf" srcId="{1C1CE1B0-D91F-456D-A012-A0AF9334B604}" destId="{4EF4B2CB-0412-48AC-A807-9B1B084BB35B}" srcOrd="0" destOrd="0" presId="urn:microsoft.com/office/officeart/2005/8/layout/arrow2"/>
    <dgm:cxn modelId="{49BA0118-F20C-47B8-901D-FE072E01ECAE}" type="presOf" srcId="{9A5447A4-4582-4136-8D31-F7902BD68E32}" destId="{1945E560-AB36-4D40-9253-1193F391A2D7}" srcOrd="0" destOrd="0" presId="urn:microsoft.com/office/officeart/2005/8/layout/arrow2"/>
    <dgm:cxn modelId="{FFFF3B14-7498-458D-871A-28A857AEF557}" type="presOf" srcId="{55B13AC7-0855-4F87-A21D-0456098CB5F1}" destId="{3DAA7A2D-155C-44D2-844F-789B848FB913}" srcOrd="0" destOrd="0" presId="urn:microsoft.com/office/officeart/2005/8/layout/arrow2"/>
    <dgm:cxn modelId="{B323B970-331C-45E6-AB01-DB63773B6B2F}" type="presOf" srcId="{242DB239-9742-4DDE-B7FE-F3A0DA21C8F5}" destId="{FC05FF8A-DBB9-4408-A9D3-30D40EF03AB5}" srcOrd="0" destOrd="0" presId="urn:microsoft.com/office/officeart/2005/8/layout/arrow2"/>
    <dgm:cxn modelId="{F200A928-B679-4BFC-B416-36871FEE4C88}" srcId="{242DB239-9742-4DDE-B7FE-F3A0DA21C8F5}" destId="{1C1CE1B0-D91F-456D-A012-A0AF9334B604}" srcOrd="0" destOrd="0" parTransId="{228896E0-C78B-44DA-9DE7-B52E59289628}" sibTransId="{E455E9A5-D135-4DB3-AAB1-2BAD509A2357}"/>
    <dgm:cxn modelId="{F39D90AC-0530-4B75-8380-A9B0CE25B510}" srcId="{242DB239-9742-4DDE-B7FE-F3A0DA21C8F5}" destId="{9A5447A4-4582-4136-8D31-F7902BD68E32}" srcOrd="1" destOrd="0" parTransId="{A06A70FC-6E81-49E7-950E-1C0B71F5063E}" sibTransId="{F32EF762-9F97-4E0F-9944-94E6CC1E30B5}"/>
    <dgm:cxn modelId="{94D3305B-1AA7-4362-9DED-64AF15292454}" type="presParOf" srcId="{FC05FF8A-DBB9-4408-A9D3-30D40EF03AB5}" destId="{50403479-482E-43EF-83CF-AB63F828E9C8}" srcOrd="0" destOrd="0" presId="urn:microsoft.com/office/officeart/2005/8/layout/arrow2"/>
    <dgm:cxn modelId="{AA4C7AAD-C795-4E65-820D-FE84CDD74926}" type="presParOf" srcId="{FC05FF8A-DBB9-4408-A9D3-30D40EF03AB5}" destId="{6218352F-B1C8-4CC4-B73B-B1ABF3F26113}" srcOrd="1" destOrd="0" presId="urn:microsoft.com/office/officeart/2005/8/layout/arrow2"/>
    <dgm:cxn modelId="{92FB5CEA-610B-49EC-8558-0332B482904B}" type="presParOf" srcId="{6218352F-B1C8-4CC4-B73B-B1ABF3F26113}" destId="{97707BF3-4EB6-4471-A536-8285ABAE9FC7}" srcOrd="0" destOrd="0" presId="urn:microsoft.com/office/officeart/2005/8/layout/arrow2"/>
    <dgm:cxn modelId="{2E03BE21-3FF9-47D4-9C92-7CFA40400D64}" type="presParOf" srcId="{6218352F-B1C8-4CC4-B73B-B1ABF3F26113}" destId="{4EF4B2CB-0412-48AC-A807-9B1B084BB35B}" srcOrd="1" destOrd="0" presId="urn:microsoft.com/office/officeart/2005/8/layout/arrow2"/>
    <dgm:cxn modelId="{AD161910-B8FA-4C62-80D1-15122F5C51EF}" type="presParOf" srcId="{6218352F-B1C8-4CC4-B73B-B1ABF3F26113}" destId="{76267D88-4D60-4E9E-85E6-0E4146F56F9D}" srcOrd="2" destOrd="0" presId="urn:microsoft.com/office/officeart/2005/8/layout/arrow2"/>
    <dgm:cxn modelId="{1FD661C0-1068-4D6F-9E88-AA9D3D02AB9B}" type="presParOf" srcId="{6218352F-B1C8-4CC4-B73B-B1ABF3F26113}" destId="{1945E560-AB36-4D40-9253-1193F391A2D7}" srcOrd="3" destOrd="0" presId="urn:microsoft.com/office/officeart/2005/8/layout/arrow2"/>
    <dgm:cxn modelId="{D9F6FB76-2EDB-4D38-B944-30E306AC45F6}" type="presParOf" srcId="{6218352F-B1C8-4CC4-B73B-B1ABF3F26113}" destId="{B08793D9-EBE6-406C-B47F-12A1DBF2B528}" srcOrd="4" destOrd="0" presId="urn:microsoft.com/office/officeart/2005/8/layout/arrow2"/>
    <dgm:cxn modelId="{48D553F3-4CD6-4E04-B885-02EBB414378D}" type="presParOf" srcId="{6218352F-B1C8-4CC4-B73B-B1ABF3F26113}" destId="{3DAA7A2D-155C-44D2-844F-789B848FB913}"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F29BE-2F88-4A31-83C3-78B2C89A9FA8}" type="doc">
      <dgm:prSet loTypeId="urn:microsoft.com/office/officeart/2005/8/layout/matrix3" loCatId="matrix" qsTypeId="urn:microsoft.com/office/officeart/2005/8/quickstyle/3d5" qsCatId="3D" csTypeId="urn:microsoft.com/office/officeart/2005/8/colors/colorful5" csCatId="colorful" phldr="1"/>
      <dgm:spPr/>
      <dgm:t>
        <a:bodyPr/>
        <a:lstStyle/>
        <a:p>
          <a:endParaRPr lang="en-GB"/>
        </a:p>
      </dgm:t>
    </dgm:pt>
    <dgm:pt modelId="{9E2FEC05-F9EF-47AA-87B7-02E3F7FF3C7C}">
      <dgm:prSet phldrT="[Text]" custT="1"/>
      <dgm:spPr>
        <a:ln>
          <a:solidFill>
            <a:schemeClr val="tx1"/>
          </a:solidFill>
        </a:ln>
        <a:effectLst>
          <a:outerShdw blurRad="50800" dist="50800" dir="5400000" algn="ctr" rotWithShape="0">
            <a:schemeClr val="tx1"/>
          </a:outerShdw>
        </a:effectLst>
      </dgm:spPr>
      <dgm:t>
        <a:bodyPr/>
        <a:lstStyle/>
        <a:p>
          <a:pPr algn="ctr">
            <a:lnSpc>
              <a:spcPct val="100000"/>
            </a:lnSpc>
            <a:spcAft>
              <a:spcPts val="600"/>
            </a:spcAft>
          </a:pPr>
          <a:r>
            <a:rPr lang="en-GB" sz="1800" b="1" dirty="0">
              <a:solidFill>
                <a:schemeClr val="bg1"/>
              </a:solidFill>
              <a:latin typeface="Arial" panose="020B0604020202020204" pitchFamily="34" charset="0"/>
              <a:cs typeface="Arial" panose="020B0604020202020204" pitchFamily="34" charset="0"/>
            </a:rPr>
            <a:t>Cycle of improvement involving data collection, problem definition &amp; diagnosis, generation &amp; selection of potential changes, implementation &amp; evaluation of these changes</a:t>
          </a:r>
        </a:p>
      </dgm:t>
    </dgm:pt>
    <dgm:pt modelId="{04229536-57F9-414B-970B-3546A95A90BB}" type="parTrans" cxnId="{813F3A37-1A2F-4591-8B94-3104974DB409}">
      <dgm:prSet/>
      <dgm:spPr/>
      <dgm:t>
        <a:bodyPr/>
        <a:lstStyle/>
        <a:p>
          <a:endParaRPr lang="en-GB"/>
        </a:p>
      </dgm:t>
    </dgm:pt>
    <dgm:pt modelId="{E7D499EA-A8E7-4E5B-8831-700BC51A3D4E}" type="sibTrans" cxnId="{813F3A37-1A2F-4591-8B94-3104974DB409}">
      <dgm:prSet/>
      <dgm:spPr/>
      <dgm:t>
        <a:bodyPr/>
        <a:lstStyle/>
        <a:p>
          <a:endParaRPr lang="en-GB"/>
        </a:p>
      </dgm:t>
    </dgm:pt>
    <dgm:pt modelId="{89F35FFF-9F02-48D3-8065-BF1E52E4E9F8}">
      <dgm:prSet phldrT="[Text]" custT="1"/>
      <dgm:spPr>
        <a:ln>
          <a:solidFill>
            <a:schemeClr val="tx1"/>
          </a:solidFill>
        </a:ln>
        <a:effectLst>
          <a:outerShdw blurRad="50800" dist="50800" dir="5400000" algn="ctr" rotWithShape="0">
            <a:schemeClr val="tx1"/>
          </a:outerShdw>
        </a:effectLst>
      </dgm:spPr>
      <dgm:t>
        <a:bodyPr/>
        <a:lstStyle/>
        <a:p>
          <a:pPr>
            <a:lnSpc>
              <a:spcPct val="100000"/>
            </a:lnSpc>
            <a:spcAft>
              <a:spcPts val="600"/>
            </a:spcAft>
          </a:pPr>
          <a:r>
            <a:rPr lang="en-GB" sz="1800" b="1" dirty="0">
              <a:solidFill>
                <a:schemeClr val="bg1"/>
              </a:solidFill>
              <a:latin typeface="Arial" panose="020B0604020202020204" pitchFamily="34" charset="0"/>
              <a:cs typeface="Arial" panose="020B0604020202020204" pitchFamily="34" charset="0"/>
            </a:rPr>
            <a:t>Set of tools &amp; techniques that support implementation of changes</a:t>
          </a:r>
        </a:p>
      </dgm:t>
    </dgm:pt>
    <dgm:pt modelId="{C352B94A-CB61-4761-9F0B-1CF057D4BD45}" type="parTrans" cxnId="{DB293C4C-36AC-4FD6-A869-7FFBFEF6DBFE}">
      <dgm:prSet/>
      <dgm:spPr/>
      <dgm:t>
        <a:bodyPr/>
        <a:lstStyle/>
        <a:p>
          <a:endParaRPr lang="en-GB"/>
        </a:p>
      </dgm:t>
    </dgm:pt>
    <dgm:pt modelId="{09CEC5C6-0578-4524-8517-1B049FD7F5CF}" type="sibTrans" cxnId="{DB293C4C-36AC-4FD6-A869-7FFBFEF6DBFE}">
      <dgm:prSet/>
      <dgm:spPr/>
      <dgm:t>
        <a:bodyPr/>
        <a:lstStyle/>
        <a:p>
          <a:endParaRPr lang="en-GB"/>
        </a:p>
      </dgm:t>
    </dgm:pt>
    <dgm:pt modelId="{859AA8A9-D4E1-4B28-8D46-F08F5FA6C02D}">
      <dgm:prSet phldrT="[Text]" custT="1"/>
      <dgm:spPr>
        <a:ln>
          <a:solidFill>
            <a:schemeClr val="tx1"/>
          </a:solidFill>
        </a:ln>
      </dgm:spPr>
      <dgm:t>
        <a:bodyPr/>
        <a:lstStyle/>
        <a:p>
          <a:pPr>
            <a:lnSpc>
              <a:spcPct val="100000"/>
            </a:lnSpc>
            <a:spcAft>
              <a:spcPts val="600"/>
            </a:spcAft>
          </a:pPr>
          <a:r>
            <a:rPr lang="en-GB" sz="1800" b="1" dirty="0">
              <a:solidFill>
                <a:schemeClr val="tx1"/>
              </a:solidFill>
              <a:latin typeface="Arial" panose="020B0604020202020204" pitchFamily="34" charset="0"/>
              <a:cs typeface="Arial" panose="020B0604020202020204" pitchFamily="34" charset="0"/>
            </a:rPr>
            <a:t>Recognition of importance of organisational context &amp; senior clinical &amp; management leadership</a:t>
          </a:r>
        </a:p>
      </dgm:t>
    </dgm:pt>
    <dgm:pt modelId="{955DF244-C6D4-4C88-BA7C-E7B41B43E287}" type="parTrans" cxnId="{98DEA77D-D467-4EC6-A2C8-FB9F02C1254D}">
      <dgm:prSet/>
      <dgm:spPr/>
      <dgm:t>
        <a:bodyPr/>
        <a:lstStyle/>
        <a:p>
          <a:endParaRPr lang="en-GB"/>
        </a:p>
      </dgm:t>
    </dgm:pt>
    <dgm:pt modelId="{FD51B2CF-0BD9-4665-9276-D70F2BFC086A}" type="sibTrans" cxnId="{98DEA77D-D467-4EC6-A2C8-FB9F02C1254D}">
      <dgm:prSet/>
      <dgm:spPr/>
      <dgm:t>
        <a:bodyPr/>
        <a:lstStyle/>
        <a:p>
          <a:endParaRPr lang="en-GB"/>
        </a:p>
      </dgm:t>
    </dgm:pt>
    <dgm:pt modelId="{B2CB601E-9D5E-40C3-8071-6B38E4A0E42E}">
      <dgm:prSet phldrT="[Text]" custT="1"/>
      <dgm:spPr>
        <a:ln>
          <a:solidFill>
            <a:schemeClr val="tx1"/>
          </a:solidFill>
        </a:ln>
      </dgm:spPr>
      <dgm:t>
        <a:bodyPr/>
        <a:lstStyle/>
        <a:p>
          <a:pPr>
            <a:lnSpc>
              <a:spcPct val="100000"/>
            </a:lnSpc>
            <a:spcAft>
              <a:spcPts val="600"/>
            </a:spcAft>
          </a:pPr>
          <a:r>
            <a:rPr lang="en-GB" sz="1800" b="1" baseline="0" dirty="0">
              <a:solidFill>
                <a:schemeClr val="tx1"/>
              </a:solidFill>
              <a:latin typeface="Arial" panose="020B0604020202020204" pitchFamily="34" charset="0"/>
              <a:cs typeface="Arial" panose="020B0604020202020204" pitchFamily="34" charset="0"/>
            </a:rPr>
            <a:t>Recognition of central importance of engaging those </a:t>
          </a:r>
          <a:r>
            <a:rPr lang="en-GB" sz="1800" b="1" baseline="0" dirty="0">
              <a:solidFill>
                <a:schemeClr val="tx1"/>
              </a:solidFill>
              <a:effectLst/>
              <a:latin typeface="Arial" panose="020B0604020202020204" pitchFamily="34" charset="0"/>
              <a:cs typeface="Arial" panose="020B0604020202020204" pitchFamily="34" charset="0"/>
            </a:rPr>
            <a:t>who</a:t>
          </a:r>
          <a:r>
            <a:rPr lang="en-GB" sz="1800" b="1" baseline="0" dirty="0">
              <a:solidFill>
                <a:schemeClr val="tx1"/>
              </a:solidFill>
              <a:latin typeface="Arial" panose="020B0604020202020204" pitchFamily="34" charset="0"/>
              <a:cs typeface="Arial" panose="020B0604020202020204" pitchFamily="34" charset="0"/>
            </a:rPr>
            <a:t> deliver the service in improvement of that service</a:t>
          </a:r>
        </a:p>
      </dgm:t>
    </dgm:pt>
    <dgm:pt modelId="{6FAEC303-E5EC-458A-9B23-409D0B6D6AAE}" type="parTrans" cxnId="{7A9B9BFF-3265-4CD9-B656-D4A004BD4AB5}">
      <dgm:prSet/>
      <dgm:spPr/>
      <dgm:t>
        <a:bodyPr/>
        <a:lstStyle/>
        <a:p>
          <a:endParaRPr lang="en-GB"/>
        </a:p>
      </dgm:t>
    </dgm:pt>
    <dgm:pt modelId="{B0837540-94FC-4F11-95F6-63600D0E93D9}" type="sibTrans" cxnId="{7A9B9BFF-3265-4CD9-B656-D4A004BD4AB5}">
      <dgm:prSet/>
      <dgm:spPr/>
      <dgm:t>
        <a:bodyPr/>
        <a:lstStyle/>
        <a:p>
          <a:endParaRPr lang="en-GB"/>
        </a:p>
      </dgm:t>
    </dgm:pt>
    <dgm:pt modelId="{FF09E2A1-5585-483F-BC53-B14B6BBDD454}" type="pres">
      <dgm:prSet presAssocID="{C16F29BE-2F88-4A31-83C3-78B2C89A9FA8}" presName="matrix" presStyleCnt="0">
        <dgm:presLayoutVars>
          <dgm:chMax val="1"/>
          <dgm:dir/>
          <dgm:resizeHandles val="exact"/>
        </dgm:presLayoutVars>
      </dgm:prSet>
      <dgm:spPr/>
      <dgm:t>
        <a:bodyPr/>
        <a:lstStyle/>
        <a:p>
          <a:endParaRPr lang="en-GB"/>
        </a:p>
      </dgm:t>
    </dgm:pt>
    <dgm:pt modelId="{BAE6E9E4-565A-47AC-90A1-6AD213A66A63}" type="pres">
      <dgm:prSet presAssocID="{C16F29BE-2F88-4A31-83C3-78B2C89A9FA8}" presName="diamond" presStyleLbl="bgShp" presStyleIdx="0" presStyleCnt="1"/>
      <dgm:spPr>
        <a:prstGeom prst="ellipse">
          <a:avLst/>
        </a:prstGeom>
        <a:solidFill>
          <a:schemeClr val="accent1">
            <a:lumMod val="20000"/>
            <a:lumOff val="80000"/>
          </a:schemeClr>
        </a:solidFill>
        <a:ln w="31750">
          <a:solidFill>
            <a:schemeClr val="tx1"/>
          </a:solidFill>
        </a:ln>
        <a:effectLst/>
      </dgm:spPr>
    </dgm:pt>
    <dgm:pt modelId="{2EE47BC6-9CF3-4941-B4BD-B7E5E80BD0F3}" type="pres">
      <dgm:prSet presAssocID="{C16F29BE-2F88-4A31-83C3-78B2C89A9FA8}" presName="quad1" presStyleLbl="node1" presStyleIdx="0" presStyleCnt="4" custScaleX="177181" custScaleY="97433" custLinFactNeighborX="-27532" custLinFactNeighborY="-9907">
        <dgm:presLayoutVars>
          <dgm:chMax val="0"/>
          <dgm:chPref val="0"/>
          <dgm:bulletEnabled val="1"/>
        </dgm:presLayoutVars>
      </dgm:prSet>
      <dgm:spPr/>
      <dgm:t>
        <a:bodyPr/>
        <a:lstStyle/>
        <a:p>
          <a:endParaRPr lang="en-GB"/>
        </a:p>
      </dgm:t>
    </dgm:pt>
    <dgm:pt modelId="{FC3C88FC-B60B-42E0-8869-4A9523E78C5A}" type="pres">
      <dgm:prSet presAssocID="{C16F29BE-2F88-4A31-83C3-78B2C89A9FA8}" presName="quad2" presStyleLbl="node1" presStyleIdx="1" presStyleCnt="4" custScaleX="181589" custScaleY="97434" custLinFactNeighborX="44270" custLinFactNeighborY="0">
        <dgm:presLayoutVars>
          <dgm:chMax val="0"/>
          <dgm:chPref val="0"/>
          <dgm:bulletEnabled val="1"/>
        </dgm:presLayoutVars>
      </dgm:prSet>
      <dgm:spPr/>
      <dgm:t>
        <a:bodyPr/>
        <a:lstStyle/>
        <a:p>
          <a:endParaRPr lang="en-GB"/>
        </a:p>
      </dgm:t>
    </dgm:pt>
    <dgm:pt modelId="{B12C5E15-7B45-44B7-A1CF-0DDCFAC97CCC}" type="pres">
      <dgm:prSet presAssocID="{C16F29BE-2F88-4A31-83C3-78B2C89A9FA8}" presName="quad3" presStyleLbl="node1" presStyleIdx="2" presStyleCnt="4" custScaleX="170289" custScaleY="88459" custLinFactNeighborX="-50400" custLinFactNeighborY="-5936">
        <dgm:presLayoutVars>
          <dgm:chMax val="0"/>
          <dgm:chPref val="0"/>
          <dgm:bulletEnabled val="1"/>
        </dgm:presLayoutVars>
      </dgm:prSet>
      <dgm:spPr/>
      <dgm:t>
        <a:bodyPr/>
        <a:lstStyle/>
        <a:p>
          <a:endParaRPr lang="en-GB"/>
        </a:p>
      </dgm:t>
    </dgm:pt>
    <dgm:pt modelId="{39FB9E11-5835-48B6-BDFA-CFE3EF671F44}" type="pres">
      <dgm:prSet presAssocID="{C16F29BE-2F88-4A31-83C3-78B2C89A9FA8}" presName="quad4" presStyleLbl="node1" presStyleIdx="3" presStyleCnt="4" custScaleX="185811" custScaleY="88459" custLinFactNeighborX="46198" custLinFactNeighborY="-5948">
        <dgm:presLayoutVars>
          <dgm:chMax val="0"/>
          <dgm:chPref val="0"/>
          <dgm:bulletEnabled val="1"/>
        </dgm:presLayoutVars>
      </dgm:prSet>
      <dgm:spPr/>
      <dgm:t>
        <a:bodyPr/>
        <a:lstStyle/>
        <a:p>
          <a:endParaRPr lang="en-GB"/>
        </a:p>
      </dgm:t>
    </dgm:pt>
  </dgm:ptLst>
  <dgm:cxnLst>
    <dgm:cxn modelId="{813F3A37-1A2F-4591-8B94-3104974DB409}" srcId="{C16F29BE-2F88-4A31-83C3-78B2C89A9FA8}" destId="{9E2FEC05-F9EF-47AA-87B7-02E3F7FF3C7C}" srcOrd="0" destOrd="0" parTransId="{04229536-57F9-414B-970B-3546A95A90BB}" sibTransId="{E7D499EA-A8E7-4E5B-8831-700BC51A3D4E}"/>
    <dgm:cxn modelId="{7A9B9BFF-3265-4CD9-B656-D4A004BD4AB5}" srcId="{C16F29BE-2F88-4A31-83C3-78B2C89A9FA8}" destId="{B2CB601E-9D5E-40C3-8071-6B38E4A0E42E}" srcOrd="3" destOrd="0" parTransId="{6FAEC303-E5EC-458A-9B23-409D0B6D6AAE}" sibTransId="{B0837540-94FC-4F11-95F6-63600D0E93D9}"/>
    <dgm:cxn modelId="{46109719-7CAA-4C22-830C-A1AF4E611692}" type="presOf" srcId="{859AA8A9-D4E1-4B28-8D46-F08F5FA6C02D}" destId="{B12C5E15-7B45-44B7-A1CF-0DDCFAC97CCC}" srcOrd="0" destOrd="0" presId="urn:microsoft.com/office/officeart/2005/8/layout/matrix3"/>
    <dgm:cxn modelId="{CDCE8B42-99E7-4B6F-B34E-1D58725B148E}" type="presOf" srcId="{89F35FFF-9F02-48D3-8065-BF1E52E4E9F8}" destId="{FC3C88FC-B60B-42E0-8869-4A9523E78C5A}" srcOrd="0" destOrd="0" presId="urn:microsoft.com/office/officeart/2005/8/layout/matrix3"/>
    <dgm:cxn modelId="{DB293C4C-36AC-4FD6-A869-7FFBFEF6DBFE}" srcId="{C16F29BE-2F88-4A31-83C3-78B2C89A9FA8}" destId="{89F35FFF-9F02-48D3-8065-BF1E52E4E9F8}" srcOrd="1" destOrd="0" parTransId="{C352B94A-CB61-4761-9F0B-1CF057D4BD45}" sibTransId="{09CEC5C6-0578-4524-8517-1B049FD7F5CF}"/>
    <dgm:cxn modelId="{D0D9780E-5D81-42E3-B4C6-8F28BFB113F2}" type="presOf" srcId="{9E2FEC05-F9EF-47AA-87B7-02E3F7FF3C7C}" destId="{2EE47BC6-9CF3-4941-B4BD-B7E5E80BD0F3}" srcOrd="0" destOrd="0" presId="urn:microsoft.com/office/officeart/2005/8/layout/matrix3"/>
    <dgm:cxn modelId="{98DEA77D-D467-4EC6-A2C8-FB9F02C1254D}" srcId="{C16F29BE-2F88-4A31-83C3-78B2C89A9FA8}" destId="{859AA8A9-D4E1-4B28-8D46-F08F5FA6C02D}" srcOrd="2" destOrd="0" parTransId="{955DF244-C6D4-4C88-BA7C-E7B41B43E287}" sibTransId="{FD51B2CF-0BD9-4665-9276-D70F2BFC086A}"/>
    <dgm:cxn modelId="{F0A0855C-F4DB-4AA3-B2DE-A27766854F0A}" type="presOf" srcId="{B2CB601E-9D5E-40C3-8071-6B38E4A0E42E}" destId="{39FB9E11-5835-48B6-BDFA-CFE3EF671F44}" srcOrd="0" destOrd="0" presId="urn:microsoft.com/office/officeart/2005/8/layout/matrix3"/>
    <dgm:cxn modelId="{D8864302-96DA-480A-862A-B0ACFD5E26E7}" type="presOf" srcId="{C16F29BE-2F88-4A31-83C3-78B2C89A9FA8}" destId="{FF09E2A1-5585-483F-BC53-B14B6BBDD454}" srcOrd="0" destOrd="0" presId="urn:microsoft.com/office/officeart/2005/8/layout/matrix3"/>
    <dgm:cxn modelId="{261CE0ED-5541-4179-B820-EAC21792D43F}" type="presParOf" srcId="{FF09E2A1-5585-483F-BC53-B14B6BBDD454}" destId="{BAE6E9E4-565A-47AC-90A1-6AD213A66A63}" srcOrd="0" destOrd="0" presId="urn:microsoft.com/office/officeart/2005/8/layout/matrix3"/>
    <dgm:cxn modelId="{910DB8AE-7988-49EB-94EE-B577B584955E}" type="presParOf" srcId="{FF09E2A1-5585-483F-BC53-B14B6BBDD454}" destId="{2EE47BC6-9CF3-4941-B4BD-B7E5E80BD0F3}" srcOrd="1" destOrd="0" presId="urn:microsoft.com/office/officeart/2005/8/layout/matrix3"/>
    <dgm:cxn modelId="{E4B513A5-93E1-4DDF-B898-1DAE52E2BA55}" type="presParOf" srcId="{FF09E2A1-5585-483F-BC53-B14B6BBDD454}" destId="{FC3C88FC-B60B-42E0-8869-4A9523E78C5A}" srcOrd="2" destOrd="0" presId="urn:microsoft.com/office/officeart/2005/8/layout/matrix3"/>
    <dgm:cxn modelId="{BE9E18BD-4E5F-4A78-BE20-92012C8B5D8A}" type="presParOf" srcId="{FF09E2A1-5585-483F-BC53-B14B6BBDD454}" destId="{B12C5E15-7B45-44B7-A1CF-0DDCFAC97CCC}" srcOrd="3" destOrd="0" presId="urn:microsoft.com/office/officeart/2005/8/layout/matrix3"/>
    <dgm:cxn modelId="{998FDABF-F07C-4199-870F-E4D62ECE0AD7}" type="presParOf" srcId="{FF09E2A1-5585-483F-BC53-B14B6BBDD454}" destId="{39FB9E11-5835-48B6-BDFA-CFE3EF671F4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EAF17B-49DB-443F-898E-06E03ACD2D4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4A3C1F13-BB86-444C-94AF-F2502CFF3A28}">
      <dgm:prSet phldrT="[Text]"/>
      <dgm:spPr>
        <a:solidFill>
          <a:schemeClr val="accent4">
            <a:lumMod val="60000"/>
            <a:lumOff val="40000"/>
          </a:schemeClr>
        </a:solidFill>
        <a:ln>
          <a:solidFill>
            <a:schemeClr val="accent4">
              <a:lumMod val="75000"/>
            </a:schemeClr>
          </a:solidFill>
        </a:ln>
      </dgm:spPr>
      <dgm:t>
        <a:bodyPr/>
        <a:lstStyle/>
        <a:p>
          <a:r>
            <a:rPr lang="en-GB" dirty="0">
              <a:solidFill>
                <a:schemeClr val="tx1"/>
              </a:solidFill>
            </a:rPr>
            <a:t>Aim</a:t>
          </a:r>
        </a:p>
      </dgm:t>
    </dgm:pt>
    <dgm:pt modelId="{BF16AAE7-FE97-46BA-91BE-03267A86A94E}" type="parTrans" cxnId="{56DD8737-8452-43FD-85B1-14188921753B}">
      <dgm:prSet/>
      <dgm:spPr/>
      <dgm:t>
        <a:bodyPr/>
        <a:lstStyle/>
        <a:p>
          <a:endParaRPr lang="en-GB"/>
        </a:p>
      </dgm:t>
    </dgm:pt>
    <dgm:pt modelId="{F5AA0923-67BF-4EC0-8C22-AE712B46EE0C}" type="sibTrans" cxnId="{56DD8737-8452-43FD-85B1-14188921753B}">
      <dgm:prSet/>
      <dgm:spPr/>
      <dgm:t>
        <a:bodyPr/>
        <a:lstStyle/>
        <a:p>
          <a:endParaRPr lang="en-GB"/>
        </a:p>
      </dgm:t>
    </dgm:pt>
    <dgm:pt modelId="{AE315944-3168-4E0E-A637-AFB91A39AFC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F97AA74F-F958-4560-8441-1D5963873098}" type="parTrans" cxnId="{19A72A83-7177-4B25-9846-1086BFDF6B50}">
      <dgm:prSet/>
      <dgm:spPr>
        <a:ln>
          <a:solidFill>
            <a:schemeClr val="tx1">
              <a:lumMod val="50000"/>
              <a:lumOff val="50000"/>
            </a:schemeClr>
          </a:solidFill>
        </a:ln>
      </dgm:spPr>
      <dgm:t>
        <a:bodyPr/>
        <a:lstStyle/>
        <a:p>
          <a:endParaRPr lang="en-GB"/>
        </a:p>
      </dgm:t>
    </dgm:pt>
    <dgm:pt modelId="{2ADA845C-D6C7-4386-8B11-6B954257106B}" type="sibTrans" cxnId="{19A72A83-7177-4B25-9846-1086BFDF6B50}">
      <dgm:prSet/>
      <dgm:spPr/>
      <dgm:t>
        <a:bodyPr/>
        <a:lstStyle/>
        <a:p>
          <a:endParaRPr lang="en-GB"/>
        </a:p>
      </dgm:t>
    </dgm:pt>
    <dgm:pt modelId="{966D9D59-3225-4998-8AB8-03DDB048ECC1}">
      <dgm:prSet phldrT="[Text]"/>
      <dgm:spPr>
        <a:ln>
          <a:solidFill>
            <a:schemeClr val="tx2">
              <a:lumMod val="75000"/>
            </a:schemeClr>
          </a:solidFill>
        </a:ln>
      </dgm:spPr>
      <dgm:t>
        <a:bodyPr/>
        <a:lstStyle/>
        <a:p>
          <a:r>
            <a:rPr lang="en-GB" dirty="0"/>
            <a:t>Secondary driver</a:t>
          </a:r>
        </a:p>
      </dgm:t>
    </dgm:pt>
    <dgm:pt modelId="{E1643E44-4DCA-4BC7-A01A-B12DDBE7D3CF}" type="parTrans" cxnId="{11598B20-FED3-44CA-BBF4-937D0A54DD08}">
      <dgm:prSet/>
      <dgm:spPr>
        <a:ln>
          <a:solidFill>
            <a:schemeClr val="tx1">
              <a:lumMod val="50000"/>
              <a:lumOff val="50000"/>
            </a:schemeClr>
          </a:solidFill>
        </a:ln>
      </dgm:spPr>
      <dgm:t>
        <a:bodyPr/>
        <a:lstStyle/>
        <a:p>
          <a:endParaRPr lang="en-GB"/>
        </a:p>
      </dgm:t>
    </dgm:pt>
    <dgm:pt modelId="{EC48D8E8-79A7-4AE6-A8DA-AC3DC095048A}" type="sibTrans" cxnId="{11598B20-FED3-44CA-BBF4-937D0A54DD08}">
      <dgm:prSet/>
      <dgm:spPr/>
      <dgm:t>
        <a:bodyPr/>
        <a:lstStyle/>
        <a:p>
          <a:endParaRPr lang="en-GB"/>
        </a:p>
      </dgm:t>
    </dgm:pt>
    <dgm:pt modelId="{5707DE97-D356-453D-8FD8-49099746B0D0}">
      <dgm:prSet phldrT="[Text]"/>
      <dgm:spPr>
        <a:ln>
          <a:solidFill>
            <a:schemeClr val="tx2">
              <a:lumMod val="75000"/>
            </a:schemeClr>
          </a:solidFill>
        </a:ln>
      </dgm:spPr>
      <dgm:t>
        <a:bodyPr/>
        <a:lstStyle/>
        <a:p>
          <a:r>
            <a:rPr lang="en-GB" dirty="0"/>
            <a:t>Secondary driver</a:t>
          </a:r>
        </a:p>
      </dgm:t>
    </dgm:pt>
    <dgm:pt modelId="{7FAC3AD3-2DE6-4419-9DA1-09C3ECD5C00B}" type="parTrans" cxnId="{F702E88B-00FA-450C-8CFF-251830AE2DB5}">
      <dgm:prSet/>
      <dgm:spPr>
        <a:ln>
          <a:solidFill>
            <a:schemeClr val="tx1">
              <a:lumMod val="50000"/>
              <a:lumOff val="50000"/>
            </a:schemeClr>
          </a:solidFill>
        </a:ln>
      </dgm:spPr>
      <dgm:t>
        <a:bodyPr/>
        <a:lstStyle/>
        <a:p>
          <a:endParaRPr lang="en-GB"/>
        </a:p>
      </dgm:t>
    </dgm:pt>
    <dgm:pt modelId="{54EBB949-090B-4E30-9D54-74627D55BC48}" type="sibTrans" cxnId="{F702E88B-00FA-450C-8CFF-251830AE2DB5}">
      <dgm:prSet/>
      <dgm:spPr/>
      <dgm:t>
        <a:bodyPr/>
        <a:lstStyle/>
        <a:p>
          <a:endParaRPr lang="en-GB"/>
        </a:p>
      </dgm:t>
    </dgm:pt>
    <dgm:pt modelId="{613B9CF7-F2AE-419C-A1FC-A9C2BF02BAD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C14A612D-C9B2-44BC-9A3D-01513E60E370}" type="parTrans" cxnId="{2C86B3F6-7EB4-4110-964E-4C06CAD0763A}">
      <dgm:prSet/>
      <dgm:spPr>
        <a:ln>
          <a:solidFill>
            <a:schemeClr val="tx1">
              <a:lumMod val="50000"/>
              <a:lumOff val="50000"/>
            </a:schemeClr>
          </a:solidFill>
        </a:ln>
      </dgm:spPr>
      <dgm:t>
        <a:bodyPr/>
        <a:lstStyle/>
        <a:p>
          <a:endParaRPr lang="en-GB"/>
        </a:p>
      </dgm:t>
    </dgm:pt>
    <dgm:pt modelId="{B825B709-8E58-4A66-A2C3-1552599E3CA2}" type="sibTrans" cxnId="{2C86B3F6-7EB4-4110-964E-4C06CAD0763A}">
      <dgm:prSet/>
      <dgm:spPr/>
      <dgm:t>
        <a:bodyPr/>
        <a:lstStyle/>
        <a:p>
          <a:endParaRPr lang="en-GB"/>
        </a:p>
      </dgm:t>
    </dgm:pt>
    <dgm:pt modelId="{045A56B4-E81B-4E38-B0DA-81A4E887212F}">
      <dgm:prSet phldrT="[Text]"/>
      <dgm:spPr>
        <a:ln>
          <a:solidFill>
            <a:schemeClr val="tx2">
              <a:lumMod val="75000"/>
            </a:schemeClr>
          </a:solidFill>
        </a:ln>
      </dgm:spPr>
      <dgm:t>
        <a:bodyPr/>
        <a:lstStyle/>
        <a:p>
          <a:r>
            <a:rPr lang="en-GB" dirty="0"/>
            <a:t>Secondary driver</a:t>
          </a:r>
        </a:p>
      </dgm:t>
    </dgm:pt>
    <dgm:pt modelId="{0AC882FD-D75D-4BEE-964D-F43AF44D13E8}" type="parTrans" cxnId="{22EECD7A-D010-4B22-AE22-D62148D936F8}">
      <dgm:prSet/>
      <dgm:spPr>
        <a:ln>
          <a:solidFill>
            <a:schemeClr val="tx1">
              <a:lumMod val="50000"/>
              <a:lumOff val="50000"/>
            </a:schemeClr>
          </a:solidFill>
        </a:ln>
      </dgm:spPr>
      <dgm:t>
        <a:bodyPr/>
        <a:lstStyle/>
        <a:p>
          <a:endParaRPr lang="en-GB"/>
        </a:p>
      </dgm:t>
    </dgm:pt>
    <dgm:pt modelId="{EC6A72B5-2B4A-45D1-9596-8D15D9329815}" type="sibTrans" cxnId="{22EECD7A-D010-4B22-AE22-D62148D936F8}">
      <dgm:prSet/>
      <dgm:spPr/>
      <dgm:t>
        <a:bodyPr/>
        <a:lstStyle/>
        <a:p>
          <a:endParaRPr lang="en-GB"/>
        </a:p>
      </dgm:t>
    </dgm:pt>
    <dgm:pt modelId="{927D8B51-6D65-4EDC-9EE9-6DECE0B7280C}">
      <dgm:prSet phldrT="[Text]"/>
      <dgm:spPr>
        <a:ln>
          <a:solidFill>
            <a:schemeClr val="tx2">
              <a:lumMod val="75000"/>
            </a:schemeClr>
          </a:solidFill>
        </a:ln>
      </dgm:spPr>
      <dgm:t>
        <a:bodyPr/>
        <a:lstStyle/>
        <a:p>
          <a:r>
            <a:rPr lang="en-GB" dirty="0"/>
            <a:t>Secondary driver</a:t>
          </a:r>
        </a:p>
      </dgm:t>
    </dgm:pt>
    <dgm:pt modelId="{1EB99F2D-51B1-4AA6-ABAC-3A4CA90326EE}" type="parTrans" cxnId="{348D78F9-66FA-499D-B1C5-34265FAC84A3}">
      <dgm:prSet/>
      <dgm:spPr>
        <a:ln>
          <a:solidFill>
            <a:schemeClr val="tx1">
              <a:lumMod val="50000"/>
              <a:lumOff val="50000"/>
            </a:schemeClr>
          </a:solidFill>
        </a:ln>
      </dgm:spPr>
      <dgm:t>
        <a:bodyPr/>
        <a:lstStyle/>
        <a:p>
          <a:endParaRPr lang="en-GB"/>
        </a:p>
      </dgm:t>
    </dgm:pt>
    <dgm:pt modelId="{619998CF-5C96-4174-A06E-5ED96FF1A219}" type="sibTrans" cxnId="{348D78F9-66FA-499D-B1C5-34265FAC84A3}">
      <dgm:prSet/>
      <dgm:spPr/>
      <dgm:t>
        <a:bodyPr/>
        <a:lstStyle/>
        <a:p>
          <a:endParaRPr lang="en-GB"/>
        </a:p>
      </dgm:t>
    </dgm:pt>
    <dgm:pt modelId="{EA49D0A6-044A-4586-B00B-2EE21E5B5138}">
      <dgm:prSet phldrT="[Text]"/>
      <dgm:spPr>
        <a:ln>
          <a:solidFill>
            <a:schemeClr val="tx2">
              <a:lumMod val="75000"/>
            </a:schemeClr>
          </a:solidFill>
        </a:ln>
      </dgm:spPr>
      <dgm:t>
        <a:bodyPr/>
        <a:lstStyle/>
        <a:p>
          <a:r>
            <a:rPr lang="en-GB" dirty="0"/>
            <a:t>Secondary driver</a:t>
          </a:r>
        </a:p>
      </dgm:t>
    </dgm:pt>
    <dgm:pt modelId="{07628917-1B3D-4CC3-B86F-C5175AADF09D}" type="parTrans" cxnId="{E07FE0C2-7D38-4524-BC02-64FC72A52DB2}">
      <dgm:prSet/>
      <dgm:spPr>
        <a:ln>
          <a:solidFill>
            <a:schemeClr val="tx1">
              <a:lumMod val="50000"/>
              <a:lumOff val="50000"/>
            </a:schemeClr>
          </a:solidFill>
        </a:ln>
      </dgm:spPr>
      <dgm:t>
        <a:bodyPr/>
        <a:lstStyle/>
        <a:p>
          <a:endParaRPr lang="en-GB"/>
        </a:p>
      </dgm:t>
    </dgm:pt>
    <dgm:pt modelId="{4B26D911-87BE-431D-9C5B-7B5BC1305578}" type="sibTrans" cxnId="{E07FE0C2-7D38-4524-BC02-64FC72A52DB2}">
      <dgm:prSet/>
      <dgm:spPr/>
      <dgm:t>
        <a:bodyPr/>
        <a:lstStyle/>
        <a:p>
          <a:endParaRPr lang="en-GB"/>
        </a:p>
      </dgm:t>
    </dgm:pt>
    <dgm:pt modelId="{EB53EA07-0D23-4D1C-97DC-DA59ECACDC3D}">
      <dgm:prSet phldrT="[Text]"/>
      <dgm:spPr>
        <a:ln>
          <a:solidFill>
            <a:schemeClr val="tx2">
              <a:lumMod val="75000"/>
            </a:schemeClr>
          </a:solidFill>
        </a:ln>
      </dgm:spPr>
      <dgm:t>
        <a:bodyPr/>
        <a:lstStyle/>
        <a:p>
          <a:r>
            <a:rPr lang="en-GB" dirty="0"/>
            <a:t>Secondary driver</a:t>
          </a:r>
        </a:p>
      </dgm:t>
    </dgm:pt>
    <dgm:pt modelId="{AD44C19A-9547-4792-8875-853767FB9161}" type="parTrans" cxnId="{429D767A-DCBD-4989-870C-938CD9DBF8E8}">
      <dgm:prSet/>
      <dgm:spPr>
        <a:ln>
          <a:solidFill>
            <a:schemeClr val="tx1">
              <a:lumMod val="50000"/>
              <a:lumOff val="50000"/>
            </a:schemeClr>
          </a:solidFill>
        </a:ln>
      </dgm:spPr>
      <dgm:t>
        <a:bodyPr/>
        <a:lstStyle/>
        <a:p>
          <a:endParaRPr lang="en-GB"/>
        </a:p>
      </dgm:t>
    </dgm:pt>
    <dgm:pt modelId="{92BF8E3C-6251-4B63-8CDB-A6FA800AFCFA}" type="sibTrans" cxnId="{429D767A-DCBD-4989-870C-938CD9DBF8E8}">
      <dgm:prSet/>
      <dgm:spPr/>
      <dgm:t>
        <a:bodyPr/>
        <a:lstStyle/>
        <a:p>
          <a:endParaRPr lang="en-GB"/>
        </a:p>
      </dgm:t>
    </dgm:pt>
    <dgm:pt modelId="{414C4CB7-B59E-4CF8-A30A-3C7250AB4FF8}">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1C981A20-985F-4C16-BD85-CD9D37EFF7CE}" type="parTrans" cxnId="{58F27204-B8FE-49D1-9E42-73074021655D}">
      <dgm:prSet/>
      <dgm:spPr>
        <a:ln>
          <a:solidFill>
            <a:schemeClr val="tx1">
              <a:lumMod val="50000"/>
              <a:lumOff val="50000"/>
            </a:schemeClr>
          </a:solidFill>
        </a:ln>
      </dgm:spPr>
      <dgm:t>
        <a:bodyPr/>
        <a:lstStyle/>
        <a:p>
          <a:endParaRPr lang="en-GB"/>
        </a:p>
      </dgm:t>
    </dgm:pt>
    <dgm:pt modelId="{8FC97AC2-50D3-4A71-8069-6D3EADF816FE}" type="sibTrans" cxnId="{58F27204-B8FE-49D1-9E42-73074021655D}">
      <dgm:prSet/>
      <dgm:spPr/>
      <dgm:t>
        <a:bodyPr/>
        <a:lstStyle/>
        <a:p>
          <a:endParaRPr lang="en-GB"/>
        </a:p>
      </dgm:t>
    </dgm:pt>
    <dgm:pt modelId="{FB50B548-87FE-4884-AF31-EE59FD1F15E5}">
      <dgm:prSet phldrT="[Text]"/>
      <dgm:spPr>
        <a:ln>
          <a:solidFill>
            <a:schemeClr val="tx2">
              <a:lumMod val="75000"/>
            </a:schemeClr>
          </a:solidFill>
        </a:ln>
      </dgm:spPr>
      <dgm:t>
        <a:bodyPr/>
        <a:lstStyle/>
        <a:p>
          <a:r>
            <a:rPr lang="en-GB" dirty="0"/>
            <a:t>Secondary driver</a:t>
          </a:r>
        </a:p>
      </dgm:t>
    </dgm:pt>
    <dgm:pt modelId="{9CF4CE00-CBC8-4CD3-886E-431EF60ED478}" type="parTrans" cxnId="{2B13A705-79B8-466A-ABCC-FB2D19D32EFB}">
      <dgm:prSet/>
      <dgm:spPr>
        <a:ln>
          <a:solidFill>
            <a:schemeClr val="tx1">
              <a:lumMod val="50000"/>
              <a:lumOff val="50000"/>
            </a:schemeClr>
          </a:solidFill>
        </a:ln>
      </dgm:spPr>
      <dgm:t>
        <a:bodyPr/>
        <a:lstStyle/>
        <a:p>
          <a:endParaRPr lang="en-GB"/>
        </a:p>
      </dgm:t>
    </dgm:pt>
    <dgm:pt modelId="{54F7F818-FF4F-4F11-A158-FB18693F5FB4}" type="sibTrans" cxnId="{2B13A705-79B8-466A-ABCC-FB2D19D32EFB}">
      <dgm:prSet/>
      <dgm:spPr/>
      <dgm:t>
        <a:bodyPr/>
        <a:lstStyle/>
        <a:p>
          <a:endParaRPr lang="en-GB"/>
        </a:p>
      </dgm:t>
    </dgm:pt>
    <dgm:pt modelId="{3234BEDE-AFB5-4F7B-95BE-6D83E3393F24}">
      <dgm:prSet phldrT="[Text]"/>
      <dgm:spPr>
        <a:ln>
          <a:solidFill>
            <a:schemeClr val="tx2">
              <a:lumMod val="75000"/>
            </a:schemeClr>
          </a:solidFill>
        </a:ln>
      </dgm:spPr>
      <dgm:t>
        <a:bodyPr/>
        <a:lstStyle/>
        <a:p>
          <a:r>
            <a:rPr lang="en-GB" dirty="0"/>
            <a:t>Secondary driver</a:t>
          </a:r>
        </a:p>
      </dgm:t>
    </dgm:pt>
    <dgm:pt modelId="{4CD56C2C-6B28-4153-9BC5-5A5543368BF2}" type="parTrans" cxnId="{4F484210-91D3-4463-9C42-4271645F2F39}">
      <dgm:prSet/>
      <dgm:spPr>
        <a:ln>
          <a:solidFill>
            <a:schemeClr val="tx1">
              <a:lumMod val="50000"/>
              <a:lumOff val="50000"/>
            </a:schemeClr>
          </a:solidFill>
        </a:ln>
      </dgm:spPr>
      <dgm:t>
        <a:bodyPr/>
        <a:lstStyle/>
        <a:p>
          <a:endParaRPr lang="en-GB"/>
        </a:p>
      </dgm:t>
    </dgm:pt>
    <dgm:pt modelId="{D7CAA5E6-3404-4C47-A9C5-2222F7E616FE}" type="sibTrans" cxnId="{4F484210-91D3-4463-9C42-4271645F2F39}">
      <dgm:prSet/>
      <dgm:spPr/>
      <dgm:t>
        <a:bodyPr/>
        <a:lstStyle/>
        <a:p>
          <a:endParaRPr lang="en-GB"/>
        </a:p>
      </dgm:t>
    </dgm:pt>
    <dgm:pt modelId="{E5BBD7E7-E01E-4EC5-A32C-B6BFB4CED235}">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4257D7FC-C7B5-409C-A9BB-7C05D3023340}" type="parTrans" cxnId="{EEB5601C-DD9A-4343-AA9D-B214D1B53B3D}">
      <dgm:prSet/>
      <dgm:spPr>
        <a:ln>
          <a:solidFill>
            <a:schemeClr val="tx1">
              <a:lumMod val="50000"/>
              <a:lumOff val="50000"/>
            </a:schemeClr>
          </a:solidFill>
        </a:ln>
      </dgm:spPr>
      <dgm:t>
        <a:bodyPr/>
        <a:lstStyle/>
        <a:p>
          <a:endParaRPr lang="en-GB"/>
        </a:p>
      </dgm:t>
    </dgm:pt>
    <dgm:pt modelId="{C39D76CD-1689-40D6-8408-2A3B2F857368}" type="sibTrans" cxnId="{EEB5601C-DD9A-4343-AA9D-B214D1B53B3D}">
      <dgm:prSet/>
      <dgm:spPr/>
      <dgm:t>
        <a:bodyPr/>
        <a:lstStyle/>
        <a:p>
          <a:endParaRPr lang="en-GB"/>
        </a:p>
      </dgm:t>
    </dgm:pt>
    <dgm:pt modelId="{7F206B2F-1739-456D-8CAA-5FDAC3B514FF}" type="pres">
      <dgm:prSet presAssocID="{84EAF17B-49DB-443F-898E-06E03ACD2D4E}" presName="Name0" presStyleCnt="0">
        <dgm:presLayoutVars>
          <dgm:chPref val="1"/>
          <dgm:dir/>
          <dgm:animOne val="branch"/>
          <dgm:animLvl val="lvl"/>
          <dgm:resizeHandles val="exact"/>
        </dgm:presLayoutVars>
      </dgm:prSet>
      <dgm:spPr/>
      <dgm:t>
        <a:bodyPr/>
        <a:lstStyle/>
        <a:p>
          <a:endParaRPr lang="en-GB"/>
        </a:p>
      </dgm:t>
    </dgm:pt>
    <dgm:pt modelId="{EE93EECA-32A5-4AFC-BB8B-C14E5EDCEF2E}" type="pres">
      <dgm:prSet presAssocID="{4A3C1F13-BB86-444C-94AF-F2502CFF3A28}" presName="root1" presStyleCnt="0"/>
      <dgm:spPr/>
    </dgm:pt>
    <dgm:pt modelId="{31701DDF-4BA4-40CD-93CE-A42E291FC80F}" type="pres">
      <dgm:prSet presAssocID="{4A3C1F13-BB86-444C-94AF-F2502CFF3A28}" presName="LevelOneTextNode" presStyleLbl="node0" presStyleIdx="0" presStyleCnt="1" custAng="5400000" custFlipHor="1" custScaleX="421887" custScaleY="44166" custLinFactNeighborX="-98500" custLinFactNeighborY="-2734">
        <dgm:presLayoutVars>
          <dgm:chPref val="3"/>
        </dgm:presLayoutVars>
      </dgm:prSet>
      <dgm:spPr>
        <a:prstGeom prst="roundRect">
          <a:avLst/>
        </a:prstGeom>
      </dgm:spPr>
      <dgm:t>
        <a:bodyPr/>
        <a:lstStyle/>
        <a:p>
          <a:endParaRPr lang="en-GB"/>
        </a:p>
      </dgm:t>
    </dgm:pt>
    <dgm:pt modelId="{E5362D07-4858-4A2C-A46A-314E33AF06E1}" type="pres">
      <dgm:prSet presAssocID="{4A3C1F13-BB86-444C-94AF-F2502CFF3A28}" presName="level2hierChild" presStyleCnt="0"/>
      <dgm:spPr/>
    </dgm:pt>
    <dgm:pt modelId="{E0E8751D-25B0-49F6-8BD6-1AE720FE00F2}" type="pres">
      <dgm:prSet presAssocID="{F97AA74F-F958-4560-8441-1D5963873098}" presName="conn2-1" presStyleLbl="parChTrans1D2" presStyleIdx="0" presStyleCnt="4"/>
      <dgm:spPr/>
      <dgm:t>
        <a:bodyPr/>
        <a:lstStyle/>
        <a:p>
          <a:endParaRPr lang="en-GB"/>
        </a:p>
      </dgm:t>
    </dgm:pt>
    <dgm:pt modelId="{F957851E-5FA4-483E-8C7B-166EED602DAB}" type="pres">
      <dgm:prSet presAssocID="{F97AA74F-F958-4560-8441-1D5963873098}" presName="connTx" presStyleLbl="parChTrans1D2" presStyleIdx="0" presStyleCnt="4"/>
      <dgm:spPr/>
      <dgm:t>
        <a:bodyPr/>
        <a:lstStyle/>
        <a:p>
          <a:endParaRPr lang="en-GB"/>
        </a:p>
      </dgm:t>
    </dgm:pt>
    <dgm:pt modelId="{429AFCD0-3988-422C-849C-35254D695D8B}" type="pres">
      <dgm:prSet presAssocID="{AE315944-3168-4E0E-A637-AFB91A39AFC1}" presName="root2" presStyleCnt="0"/>
      <dgm:spPr/>
    </dgm:pt>
    <dgm:pt modelId="{CF5CEE62-B934-4D9E-84CB-152EE3946C13}" type="pres">
      <dgm:prSet presAssocID="{AE315944-3168-4E0E-A637-AFB91A39AFC1}" presName="LevelTwoTextNode" presStyleLbl="node2" presStyleIdx="0" presStyleCnt="4">
        <dgm:presLayoutVars>
          <dgm:chPref val="3"/>
        </dgm:presLayoutVars>
      </dgm:prSet>
      <dgm:spPr>
        <a:prstGeom prst="roundRect">
          <a:avLst/>
        </a:prstGeom>
      </dgm:spPr>
      <dgm:t>
        <a:bodyPr/>
        <a:lstStyle/>
        <a:p>
          <a:endParaRPr lang="en-GB"/>
        </a:p>
      </dgm:t>
    </dgm:pt>
    <dgm:pt modelId="{78ED5003-871A-42F7-84F0-2DF81CADD93B}" type="pres">
      <dgm:prSet presAssocID="{AE315944-3168-4E0E-A637-AFB91A39AFC1}" presName="level3hierChild" presStyleCnt="0"/>
      <dgm:spPr/>
    </dgm:pt>
    <dgm:pt modelId="{3629C91A-C1EE-43F1-957A-41114723552D}" type="pres">
      <dgm:prSet presAssocID="{E1643E44-4DCA-4BC7-A01A-B12DDBE7D3CF}" presName="conn2-1" presStyleLbl="parChTrans1D3" presStyleIdx="0" presStyleCnt="8"/>
      <dgm:spPr/>
      <dgm:t>
        <a:bodyPr/>
        <a:lstStyle/>
        <a:p>
          <a:endParaRPr lang="en-GB"/>
        </a:p>
      </dgm:t>
    </dgm:pt>
    <dgm:pt modelId="{3181115D-C26E-4D4E-87E2-0E6E59930CE1}" type="pres">
      <dgm:prSet presAssocID="{E1643E44-4DCA-4BC7-A01A-B12DDBE7D3CF}" presName="connTx" presStyleLbl="parChTrans1D3" presStyleIdx="0" presStyleCnt="8"/>
      <dgm:spPr/>
      <dgm:t>
        <a:bodyPr/>
        <a:lstStyle/>
        <a:p>
          <a:endParaRPr lang="en-GB"/>
        </a:p>
      </dgm:t>
    </dgm:pt>
    <dgm:pt modelId="{AAC576AC-89D2-457F-9263-1EB99907A1DE}" type="pres">
      <dgm:prSet presAssocID="{966D9D59-3225-4998-8AB8-03DDB048ECC1}" presName="root2" presStyleCnt="0"/>
      <dgm:spPr/>
    </dgm:pt>
    <dgm:pt modelId="{698C40A9-F66D-45B9-83BD-8C24309EC503}" type="pres">
      <dgm:prSet presAssocID="{966D9D59-3225-4998-8AB8-03DDB048ECC1}" presName="LevelTwoTextNode" presStyleLbl="node3" presStyleIdx="0" presStyleCnt="8">
        <dgm:presLayoutVars>
          <dgm:chPref val="3"/>
        </dgm:presLayoutVars>
      </dgm:prSet>
      <dgm:spPr>
        <a:prstGeom prst="roundRect">
          <a:avLst/>
        </a:prstGeom>
      </dgm:spPr>
      <dgm:t>
        <a:bodyPr/>
        <a:lstStyle/>
        <a:p>
          <a:endParaRPr lang="en-GB"/>
        </a:p>
      </dgm:t>
    </dgm:pt>
    <dgm:pt modelId="{5A75B399-6072-4CDC-A536-A165C0E0ACB9}" type="pres">
      <dgm:prSet presAssocID="{966D9D59-3225-4998-8AB8-03DDB048ECC1}" presName="level3hierChild" presStyleCnt="0"/>
      <dgm:spPr/>
    </dgm:pt>
    <dgm:pt modelId="{7AAB4B11-AE3D-4B50-AADC-75DC22DDE25A}" type="pres">
      <dgm:prSet presAssocID="{7FAC3AD3-2DE6-4419-9DA1-09C3ECD5C00B}" presName="conn2-1" presStyleLbl="parChTrans1D3" presStyleIdx="1" presStyleCnt="8"/>
      <dgm:spPr/>
      <dgm:t>
        <a:bodyPr/>
        <a:lstStyle/>
        <a:p>
          <a:endParaRPr lang="en-GB"/>
        </a:p>
      </dgm:t>
    </dgm:pt>
    <dgm:pt modelId="{AF5FA9E4-ED3A-4E69-8865-98B187313008}" type="pres">
      <dgm:prSet presAssocID="{7FAC3AD3-2DE6-4419-9DA1-09C3ECD5C00B}" presName="connTx" presStyleLbl="parChTrans1D3" presStyleIdx="1" presStyleCnt="8"/>
      <dgm:spPr/>
      <dgm:t>
        <a:bodyPr/>
        <a:lstStyle/>
        <a:p>
          <a:endParaRPr lang="en-GB"/>
        </a:p>
      </dgm:t>
    </dgm:pt>
    <dgm:pt modelId="{0DC21E62-A87A-4018-9A52-F45B24A5E853}" type="pres">
      <dgm:prSet presAssocID="{5707DE97-D356-453D-8FD8-49099746B0D0}" presName="root2" presStyleCnt="0"/>
      <dgm:spPr/>
    </dgm:pt>
    <dgm:pt modelId="{97840B70-0E03-4132-82DB-88C558FB9245}" type="pres">
      <dgm:prSet presAssocID="{5707DE97-D356-453D-8FD8-49099746B0D0}" presName="LevelTwoTextNode" presStyleLbl="node3" presStyleIdx="1" presStyleCnt="8">
        <dgm:presLayoutVars>
          <dgm:chPref val="3"/>
        </dgm:presLayoutVars>
      </dgm:prSet>
      <dgm:spPr>
        <a:prstGeom prst="roundRect">
          <a:avLst/>
        </a:prstGeom>
      </dgm:spPr>
      <dgm:t>
        <a:bodyPr/>
        <a:lstStyle/>
        <a:p>
          <a:endParaRPr lang="en-GB"/>
        </a:p>
      </dgm:t>
    </dgm:pt>
    <dgm:pt modelId="{39CF140A-278F-468E-A63C-39124E475846}" type="pres">
      <dgm:prSet presAssocID="{5707DE97-D356-453D-8FD8-49099746B0D0}" presName="level3hierChild" presStyleCnt="0"/>
      <dgm:spPr/>
    </dgm:pt>
    <dgm:pt modelId="{5B56B3CE-BB89-41AB-A135-F2DE8DD8BF26}" type="pres">
      <dgm:prSet presAssocID="{C14A612D-C9B2-44BC-9A3D-01513E60E370}" presName="conn2-1" presStyleLbl="parChTrans1D2" presStyleIdx="1" presStyleCnt="4"/>
      <dgm:spPr/>
      <dgm:t>
        <a:bodyPr/>
        <a:lstStyle/>
        <a:p>
          <a:endParaRPr lang="en-GB"/>
        </a:p>
      </dgm:t>
    </dgm:pt>
    <dgm:pt modelId="{4CA3D8CE-0201-445A-9892-3A65CBF57928}" type="pres">
      <dgm:prSet presAssocID="{C14A612D-C9B2-44BC-9A3D-01513E60E370}" presName="connTx" presStyleLbl="parChTrans1D2" presStyleIdx="1" presStyleCnt="4"/>
      <dgm:spPr/>
      <dgm:t>
        <a:bodyPr/>
        <a:lstStyle/>
        <a:p>
          <a:endParaRPr lang="en-GB"/>
        </a:p>
      </dgm:t>
    </dgm:pt>
    <dgm:pt modelId="{E4273442-129B-4B98-A772-86E0A6A4AD43}" type="pres">
      <dgm:prSet presAssocID="{613B9CF7-F2AE-419C-A1FC-A9C2BF02BAD1}" presName="root2" presStyleCnt="0"/>
      <dgm:spPr/>
    </dgm:pt>
    <dgm:pt modelId="{C95986DA-6B69-43E6-8BED-646E4A63B317}" type="pres">
      <dgm:prSet presAssocID="{613B9CF7-F2AE-419C-A1FC-A9C2BF02BAD1}" presName="LevelTwoTextNode" presStyleLbl="node2" presStyleIdx="1" presStyleCnt="4">
        <dgm:presLayoutVars>
          <dgm:chPref val="3"/>
        </dgm:presLayoutVars>
      </dgm:prSet>
      <dgm:spPr>
        <a:prstGeom prst="roundRect">
          <a:avLst/>
        </a:prstGeom>
      </dgm:spPr>
      <dgm:t>
        <a:bodyPr/>
        <a:lstStyle/>
        <a:p>
          <a:endParaRPr lang="en-GB"/>
        </a:p>
      </dgm:t>
    </dgm:pt>
    <dgm:pt modelId="{0959D2B6-3B53-4D55-A0E5-7DCB40EE8022}" type="pres">
      <dgm:prSet presAssocID="{613B9CF7-F2AE-419C-A1FC-A9C2BF02BAD1}" presName="level3hierChild" presStyleCnt="0"/>
      <dgm:spPr/>
    </dgm:pt>
    <dgm:pt modelId="{35DED027-643F-47C2-9971-0E6715391CCD}" type="pres">
      <dgm:prSet presAssocID="{0AC882FD-D75D-4BEE-964D-F43AF44D13E8}" presName="conn2-1" presStyleLbl="parChTrans1D3" presStyleIdx="2" presStyleCnt="8"/>
      <dgm:spPr/>
      <dgm:t>
        <a:bodyPr/>
        <a:lstStyle/>
        <a:p>
          <a:endParaRPr lang="en-GB"/>
        </a:p>
      </dgm:t>
    </dgm:pt>
    <dgm:pt modelId="{816776FD-76B4-467D-9E97-CB19CCCAEDDB}" type="pres">
      <dgm:prSet presAssocID="{0AC882FD-D75D-4BEE-964D-F43AF44D13E8}" presName="connTx" presStyleLbl="parChTrans1D3" presStyleIdx="2" presStyleCnt="8"/>
      <dgm:spPr/>
      <dgm:t>
        <a:bodyPr/>
        <a:lstStyle/>
        <a:p>
          <a:endParaRPr lang="en-GB"/>
        </a:p>
      </dgm:t>
    </dgm:pt>
    <dgm:pt modelId="{85A0AC5E-3C58-4CC6-81C6-F786CD3B2D35}" type="pres">
      <dgm:prSet presAssocID="{045A56B4-E81B-4E38-B0DA-81A4E887212F}" presName="root2" presStyleCnt="0"/>
      <dgm:spPr/>
    </dgm:pt>
    <dgm:pt modelId="{576BB80C-775C-4C2D-910C-A34DDF54FB5B}" type="pres">
      <dgm:prSet presAssocID="{045A56B4-E81B-4E38-B0DA-81A4E887212F}" presName="LevelTwoTextNode" presStyleLbl="node3" presStyleIdx="2" presStyleCnt="8">
        <dgm:presLayoutVars>
          <dgm:chPref val="3"/>
        </dgm:presLayoutVars>
      </dgm:prSet>
      <dgm:spPr>
        <a:prstGeom prst="roundRect">
          <a:avLst/>
        </a:prstGeom>
      </dgm:spPr>
      <dgm:t>
        <a:bodyPr/>
        <a:lstStyle/>
        <a:p>
          <a:endParaRPr lang="en-GB"/>
        </a:p>
      </dgm:t>
    </dgm:pt>
    <dgm:pt modelId="{2E2CDB59-A2BF-42EA-A50C-E2F07CB04326}" type="pres">
      <dgm:prSet presAssocID="{045A56B4-E81B-4E38-B0DA-81A4E887212F}" presName="level3hierChild" presStyleCnt="0"/>
      <dgm:spPr/>
    </dgm:pt>
    <dgm:pt modelId="{F2A1F6B6-B7FC-49A0-A425-8C98DA81ACE0}" type="pres">
      <dgm:prSet presAssocID="{07628917-1B3D-4CC3-B86F-C5175AADF09D}" presName="conn2-1" presStyleLbl="parChTrans1D3" presStyleIdx="3" presStyleCnt="8"/>
      <dgm:spPr/>
      <dgm:t>
        <a:bodyPr/>
        <a:lstStyle/>
        <a:p>
          <a:endParaRPr lang="en-GB"/>
        </a:p>
      </dgm:t>
    </dgm:pt>
    <dgm:pt modelId="{2E06F5F7-B402-49A7-9AB2-E215BF516CDB}" type="pres">
      <dgm:prSet presAssocID="{07628917-1B3D-4CC3-B86F-C5175AADF09D}" presName="connTx" presStyleLbl="parChTrans1D3" presStyleIdx="3" presStyleCnt="8"/>
      <dgm:spPr/>
      <dgm:t>
        <a:bodyPr/>
        <a:lstStyle/>
        <a:p>
          <a:endParaRPr lang="en-GB"/>
        </a:p>
      </dgm:t>
    </dgm:pt>
    <dgm:pt modelId="{F37CBECB-6C81-4548-B89F-F23F9D051A9B}" type="pres">
      <dgm:prSet presAssocID="{EA49D0A6-044A-4586-B00B-2EE21E5B5138}" presName="root2" presStyleCnt="0"/>
      <dgm:spPr/>
    </dgm:pt>
    <dgm:pt modelId="{95440F24-3AA8-499B-B7D6-91ECBF47812A}" type="pres">
      <dgm:prSet presAssocID="{EA49D0A6-044A-4586-B00B-2EE21E5B5138}" presName="LevelTwoTextNode" presStyleLbl="node3" presStyleIdx="3" presStyleCnt="8">
        <dgm:presLayoutVars>
          <dgm:chPref val="3"/>
        </dgm:presLayoutVars>
      </dgm:prSet>
      <dgm:spPr>
        <a:prstGeom prst="roundRect">
          <a:avLst/>
        </a:prstGeom>
      </dgm:spPr>
      <dgm:t>
        <a:bodyPr/>
        <a:lstStyle/>
        <a:p>
          <a:endParaRPr lang="en-GB"/>
        </a:p>
      </dgm:t>
    </dgm:pt>
    <dgm:pt modelId="{4AF4746E-AB7E-4E6C-A227-66F74D072090}" type="pres">
      <dgm:prSet presAssocID="{EA49D0A6-044A-4586-B00B-2EE21E5B5138}" presName="level3hierChild" presStyleCnt="0"/>
      <dgm:spPr/>
    </dgm:pt>
    <dgm:pt modelId="{9030041E-1ABA-4FEB-8F18-05465CF8CEDD}" type="pres">
      <dgm:prSet presAssocID="{AD44C19A-9547-4792-8875-853767FB9161}" presName="conn2-1" presStyleLbl="parChTrans1D3" presStyleIdx="4" presStyleCnt="8"/>
      <dgm:spPr/>
      <dgm:t>
        <a:bodyPr/>
        <a:lstStyle/>
        <a:p>
          <a:endParaRPr lang="en-GB"/>
        </a:p>
      </dgm:t>
    </dgm:pt>
    <dgm:pt modelId="{967B7D71-F676-474E-BDBC-3F4F020599E4}" type="pres">
      <dgm:prSet presAssocID="{AD44C19A-9547-4792-8875-853767FB9161}" presName="connTx" presStyleLbl="parChTrans1D3" presStyleIdx="4" presStyleCnt="8"/>
      <dgm:spPr/>
      <dgm:t>
        <a:bodyPr/>
        <a:lstStyle/>
        <a:p>
          <a:endParaRPr lang="en-GB"/>
        </a:p>
      </dgm:t>
    </dgm:pt>
    <dgm:pt modelId="{596948F4-54C6-4230-B89A-6AE12BF8B654}" type="pres">
      <dgm:prSet presAssocID="{EB53EA07-0D23-4D1C-97DC-DA59ECACDC3D}" presName="root2" presStyleCnt="0"/>
      <dgm:spPr/>
    </dgm:pt>
    <dgm:pt modelId="{83D12D3C-5D5F-4B3E-96D8-ACA58243AF26}" type="pres">
      <dgm:prSet presAssocID="{EB53EA07-0D23-4D1C-97DC-DA59ECACDC3D}" presName="LevelTwoTextNode" presStyleLbl="node3" presStyleIdx="4" presStyleCnt="8">
        <dgm:presLayoutVars>
          <dgm:chPref val="3"/>
        </dgm:presLayoutVars>
      </dgm:prSet>
      <dgm:spPr>
        <a:prstGeom prst="roundRect">
          <a:avLst/>
        </a:prstGeom>
      </dgm:spPr>
      <dgm:t>
        <a:bodyPr/>
        <a:lstStyle/>
        <a:p>
          <a:endParaRPr lang="en-GB"/>
        </a:p>
      </dgm:t>
    </dgm:pt>
    <dgm:pt modelId="{CB8B470F-2E1E-46AE-B364-85AE21FD3220}" type="pres">
      <dgm:prSet presAssocID="{EB53EA07-0D23-4D1C-97DC-DA59ECACDC3D}" presName="level3hierChild" presStyleCnt="0"/>
      <dgm:spPr/>
    </dgm:pt>
    <dgm:pt modelId="{0B042CAF-2C41-485B-866C-7CDE78BA3BA6}" type="pres">
      <dgm:prSet presAssocID="{1C981A20-985F-4C16-BD85-CD9D37EFF7CE}" presName="conn2-1" presStyleLbl="parChTrans1D2" presStyleIdx="2" presStyleCnt="4"/>
      <dgm:spPr/>
      <dgm:t>
        <a:bodyPr/>
        <a:lstStyle/>
        <a:p>
          <a:endParaRPr lang="en-GB"/>
        </a:p>
      </dgm:t>
    </dgm:pt>
    <dgm:pt modelId="{BE7B1908-ECAE-4ED5-8DB7-7D59A151A87A}" type="pres">
      <dgm:prSet presAssocID="{1C981A20-985F-4C16-BD85-CD9D37EFF7CE}" presName="connTx" presStyleLbl="parChTrans1D2" presStyleIdx="2" presStyleCnt="4"/>
      <dgm:spPr/>
      <dgm:t>
        <a:bodyPr/>
        <a:lstStyle/>
        <a:p>
          <a:endParaRPr lang="en-GB"/>
        </a:p>
      </dgm:t>
    </dgm:pt>
    <dgm:pt modelId="{2027F84B-A616-4E10-B58F-DB41CD982175}" type="pres">
      <dgm:prSet presAssocID="{414C4CB7-B59E-4CF8-A30A-3C7250AB4FF8}" presName="root2" presStyleCnt="0"/>
      <dgm:spPr/>
    </dgm:pt>
    <dgm:pt modelId="{1110CBB3-4B48-487E-9300-6E98CBB10B27}" type="pres">
      <dgm:prSet presAssocID="{414C4CB7-B59E-4CF8-A30A-3C7250AB4FF8}" presName="LevelTwoTextNode" presStyleLbl="node2" presStyleIdx="2" presStyleCnt="4">
        <dgm:presLayoutVars>
          <dgm:chPref val="3"/>
        </dgm:presLayoutVars>
      </dgm:prSet>
      <dgm:spPr>
        <a:prstGeom prst="roundRect">
          <a:avLst/>
        </a:prstGeom>
      </dgm:spPr>
      <dgm:t>
        <a:bodyPr/>
        <a:lstStyle/>
        <a:p>
          <a:endParaRPr lang="en-GB"/>
        </a:p>
      </dgm:t>
    </dgm:pt>
    <dgm:pt modelId="{2EE7402F-D38D-4F20-A1C9-2C074788D753}" type="pres">
      <dgm:prSet presAssocID="{414C4CB7-B59E-4CF8-A30A-3C7250AB4FF8}" presName="level3hierChild" presStyleCnt="0"/>
      <dgm:spPr/>
    </dgm:pt>
    <dgm:pt modelId="{B8292535-C910-4111-9DD2-6EEB64D9B1E0}" type="pres">
      <dgm:prSet presAssocID="{9CF4CE00-CBC8-4CD3-886E-431EF60ED478}" presName="conn2-1" presStyleLbl="parChTrans1D3" presStyleIdx="5" presStyleCnt="8"/>
      <dgm:spPr/>
      <dgm:t>
        <a:bodyPr/>
        <a:lstStyle/>
        <a:p>
          <a:endParaRPr lang="en-GB"/>
        </a:p>
      </dgm:t>
    </dgm:pt>
    <dgm:pt modelId="{1C61DBD6-1ED3-4FD0-940F-41438FD817DB}" type="pres">
      <dgm:prSet presAssocID="{9CF4CE00-CBC8-4CD3-886E-431EF60ED478}" presName="connTx" presStyleLbl="parChTrans1D3" presStyleIdx="5" presStyleCnt="8"/>
      <dgm:spPr/>
      <dgm:t>
        <a:bodyPr/>
        <a:lstStyle/>
        <a:p>
          <a:endParaRPr lang="en-GB"/>
        </a:p>
      </dgm:t>
    </dgm:pt>
    <dgm:pt modelId="{DE7CE763-3B86-4C08-9FC5-AE2EC0DA55D8}" type="pres">
      <dgm:prSet presAssocID="{FB50B548-87FE-4884-AF31-EE59FD1F15E5}" presName="root2" presStyleCnt="0"/>
      <dgm:spPr/>
    </dgm:pt>
    <dgm:pt modelId="{E79EFC4D-05C3-4A7A-9331-834E6CB1134D}" type="pres">
      <dgm:prSet presAssocID="{FB50B548-87FE-4884-AF31-EE59FD1F15E5}" presName="LevelTwoTextNode" presStyleLbl="node3" presStyleIdx="5" presStyleCnt="8">
        <dgm:presLayoutVars>
          <dgm:chPref val="3"/>
        </dgm:presLayoutVars>
      </dgm:prSet>
      <dgm:spPr>
        <a:prstGeom prst="roundRect">
          <a:avLst/>
        </a:prstGeom>
      </dgm:spPr>
      <dgm:t>
        <a:bodyPr/>
        <a:lstStyle/>
        <a:p>
          <a:endParaRPr lang="en-GB"/>
        </a:p>
      </dgm:t>
    </dgm:pt>
    <dgm:pt modelId="{F73EBC0E-ED37-420A-A823-1B0F96850E9D}" type="pres">
      <dgm:prSet presAssocID="{FB50B548-87FE-4884-AF31-EE59FD1F15E5}" presName="level3hierChild" presStyleCnt="0"/>
      <dgm:spPr/>
    </dgm:pt>
    <dgm:pt modelId="{36A8BEF7-85B9-4C1B-9A05-159BD68DD98E}" type="pres">
      <dgm:prSet presAssocID="{4CD56C2C-6B28-4153-9BC5-5A5543368BF2}" presName="conn2-1" presStyleLbl="parChTrans1D3" presStyleIdx="6" presStyleCnt="8"/>
      <dgm:spPr/>
      <dgm:t>
        <a:bodyPr/>
        <a:lstStyle/>
        <a:p>
          <a:endParaRPr lang="en-GB"/>
        </a:p>
      </dgm:t>
    </dgm:pt>
    <dgm:pt modelId="{406968B7-9D25-4AED-930D-2E4C21C05914}" type="pres">
      <dgm:prSet presAssocID="{4CD56C2C-6B28-4153-9BC5-5A5543368BF2}" presName="connTx" presStyleLbl="parChTrans1D3" presStyleIdx="6" presStyleCnt="8"/>
      <dgm:spPr/>
      <dgm:t>
        <a:bodyPr/>
        <a:lstStyle/>
        <a:p>
          <a:endParaRPr lang="en-GB"/>
        </a:p>
      </dgm:t>
    </dgm:pt>
    <dgm:pt modelId="{4D3116DA-E749-4D9B-B31D-496DB518F69F}" type="pres">
      <dgm:prSet presAssocID="{3234BEDE-AFB5-4F7B-95BE-6D83E3393F24}" presName="root2" presStyleCnt="0"/>
      <dgm:spPr/>
    </dgm:pt>
    <dgm:pt modelId="{DA7D1885-EB0F-416A-987C-800F695E561A}" type="pres">
      <dgm:prSet presAssocID="{3234BEDE-AFB5-4F7B-95BE-6D83E3393F24}" presName="LevelTwoTextNode" presStyleLbl="node3" presStyleIdx="6" presStyleCnt="8">
        <dgm:presLayoutVars>
          <dgm:chPref val="3"/>
        </dgm:presLayoutVars>
      </dgm:prSet>
      <dgm:spPr>
        <a:prstGeom prst="roundRect">
          <a:avLst/>
        </a:prstGeom>
      </dgm:spPr>
      <dgm:t>
        <a:bodyPr/>
        <a:lstStyle/>
        <a:p>
          <a:endParaRPr lang="en-GB"/>
        </a:p>
      </dgm:t>
    </dgm:pt>
    <dgm:pt modelId="{A02394A9-37D0-4183-B9A5-A919E84B053D}" type="pres">
      <dgm:prSet presAssocID="{3234BEDE-AFB5-4F7B-95BE-6D83E3393F24}" presName="level3hierChild" presStyleCnt="0"/>
      <dgm:spPr/>
    </dgm:pt>
    <dgm:pt modelId="{CBF1082B-AB26-4009-94C1-0F6894E64B45}" type="pres">
      <dgm:prSet presAssocID="{4257D7FC-C7B5-409C-A9BB-7C05D3023340}" presName="conn2-1" presStyleLbl="parChTrans1D2" presStyleIdx="3" presStyleCnt="4"/>
      <dgm:spPr/>
      <dgm:t>
        <a:bodyPr/>
        <a:lstStyle/>
        <a:p>
          <a:endParaRPr lang="en-GB"/>
        </a:p>
      </dgm:t>
    </dgm:pt>
    <dgm:pt modelId="{79DC01C0-FC89-43F2-A015-7FFF31394824}" type="pres">
      <dgm:prSet presAssocID="{4257D7FC-C7B5-409C-A9BB-7C05D3023340}" presName="connTx" presStyleLbl="parChTrans1D2" presStyleIdx="3" presStyleCnt="4"/>
      <dgm:spPr/>
      <dgm:t>
        <a:bodyPr/>
        <a:lstStyle/>
        <a:p>
          <a:endParaRPr lang="en-GB"/>
        </a:p>
      </dgm:t>
    </dgm:pt>
    <dgm:pt modelId="{9D2CEA01-2B2A-4670-A440-85FD0B983316}" type="pres">
      <dgm:prSet presAssocID="{E5BBD7E7-E01E-4EC5-A32C-B6BFB4CED235}" presName="root2" presStyleCnt="0"/>
      <dgm:spPr/>
    </dgm:pt>
    <dgm:pt modelId="{D4DAEB71-1AA7-4037-85FF-293DB3909801}" type="pres">
      <dgm:prSet presAssocID="{E5BBD7E7-E01E-4EC5-A32C-B6BFB4CED235}" presName="LevelTwoTextNode" presStyleLbl="node2" presStyleIdx="3" presStyleCnt="4">
        <dgm:presLayoutVars>
          <dgm:chPref val="3"/>
        </dgm:presLayoutVars>
      </dgm:prSet>
      <dgm:spPr>
        <a:prstGeom prst="roundRect">
          <a:avLst/>
        </a:prstGeom>
      </dgm:spPr>
      <dgm:t>
        <a:bodyPr/>
        <a:lstStyle/>
        <a:p>
          <a:endParaRPr lang="en-GB"/>
        </a:p>
      </dgm:t>
    </dgm:pt>
    <dgm:pt modelId="{56CD7DBA-FDD4-4A2D-846C-77C36CA22BA8}" type="pres">
      <dgm:prSet presAssocID="{E5BBD7E7-E01E-4EC5-A32C-B6BFB4CED235}" presName="level3hierChild" presStyleCnt="0"/>
      <dgm:spPr/>
    </dgm:pt>
    <dgm:pt modelId="{C4EF91C1-5DB8-42FE-B70A-4B5E181C7004}" type="pres">
      <dgm:prSet presAssocID="{1EB99F2D-51B1-4AA6-ABAC-3A4CA90326EE}" presName="conn2-1" presStyleLbl="parChTrans1D3" presStyleIdx="7" presStyleCnt="8"/>
      <dgm:spPr/>
      <dgm:t>
        <a:bodyPr/>
        <a:lstStyle/>
        <a:p>
          <a:endParaRPr lang="en-GB"/>
        </a:p>
      </dgm:t>
    </dgm:pt>
    <dgm:pt modelId="{C814AB0E-062B-45BF-B9D0-56894D49D4E3}" type="pres">
      <dgm:prSet presAssocID="{1EB99F2D-51B1-4AA6-ABAC-3A4CA90326EE}" presName="connTx" presStyleLbl="parChTrans1D3" presStyleIdx="7" presStyleCnt="8"/>
      <dgm:spPr/>
      <dgm:t>
        <a:bodyPr/>
        <a:lstStyle/>
        <a:p>
          <a:endParaRPr lang="en-GB"/>
        </a:p>
      </dgm:t>
    </dgm:pt>
    <dgm:pt modelId="{1EB4B0FB-2A37-4043-800E-EDC6360BC92D}" type="pres">
      <dgm:prSet presAssocID="{927D8B51-6D65-4EDC-9EE9-6DECE0B7280C}" presName="root2" presStyleCnt="0"/>
      <dgm:spPr/>
    </dgm:pt>
    <dgm:pt modelId="{E5C5D141-0126-4DEA-82D7-EDFEE817159E}" type="pres">
      <dgm:prSet presAssocID="{927D8B51-6D65-4EDC-9EE9-6DECE0B7280C}" presName="LevelTwoTextNode" presStyleLbl="node3" presStyleIdx="7" presStyleCnt="8">
        <dgm:presLayoutVars>
          <dgm:chPref val="3"/>
        </dgm:presLayoutVars>
      </dgm:prSet>
      <dgm:spPr>
        <a:prstGeom prst="roundRect">
          <a:avLst/>
        </a:prstGeom>
      </dgm:spPr>
      <dgm:t>
        <a:bodyPr/>
        <a:lstStyle/>
        <a:p>
          <a:endParaRPr lang="en-GB"/>
        </a:p>
      </dgm:t>
    </dgm:pt>
    <dgm:pt modelId="{E52ADBC3-EA57-4404-8F8B-2CBEBAF76669}" type="pres">
      <dgm:prSet presAssocID="{927D8B51-6D65-4EDC-9EE9-6DECE0B7280C}" presName="level3hierChild" presStyleCnt="0"/>
      <dgm:spPr/>
    </dgm:pt>
  </dgm:ptLst>
  <dgm:cxnLst>
    <dgm:cxn modelId="{E1DA74F4-AEF0-4E48-81BB-436CE995AB84}" type="presOf" srcId="{4A3C1F13-BB86-444C-94AF-F2502CFF3A28}" destId="{31701DDF-4BA4-40CD-93CE-A42E291FC80F}" srcOrd="0" destOrd="0" presId="urn:microsoft.com/office/officeart/2008/layout/HorizontalMultiLevelHierarchy"/>
    <dgm:cxn modelId="{1F50FD63-1DCF-4DEC-8CC2-1276C7834182}" type="presOf" srcId="{07628917-1B3D-4CC3-B86F-C5175AADF09D}" destId="{F2A1F6B6-B7FC-49A0-A425-8C98DA81ACE0}" srcOrd="0" destOrd="0" presId="urn:microsoft.com/office/officeart/2008/layout/HorizontalMultiLevelHierarchy"/>
    <dgm:cxn modelId="{CD03DEFC-09FB-484A-AD53-72CA7BBB3812}" type="presOf" srcId="{F97AA74F-F958-4560-8441-1D5963873098}" destId="{E0E8751D-25B0-49F6-8BD6-1AE720FE00F2}" srcOrd="0" destOrd="0" presId="urn:microsoft.com/office/officeart/2008/layout/HorizontalMultiLevelHierarchy"/>
    <dgm:cxn modelId="{1CD5F31E-C21E-4B84-93BB-F979488E446B}" type="presOf" srcId="{EA49D0A6-044A-4586-B00B-2EE21E5B5138}" destId="{95440F24-3AA8-499B-B7D6-91ECBF47812A}" srcOrd="0" destOrd="0" presId="urn:microsoft.com/office/officeart/2008/layout/HorizontalMultiLevelHierarchy"/>
    <dgm:cxn modelId="{C890B62D-CCDD-4D59-B92D-76D728735CDA}" type="presOf" srcId="{5707DE97-D356-453D-8FD8-49099746B0D0}" destId="{97840B70-0E03-4132-82DB-88C558FB9245}" srcOrd="0" destOrd="0" presId="urn:microsoft.com/office/officeart/2008/layout/HorizontalMultiLevelHierarchy"/>
    <dgm:cxn modelId="{5D4C9E0B-CCCA-4620-861E-40859AC2A999}" type="presOf" srcId="{414C4CB7-B59E-4CF8-A30A-3C7250AB4FF8}" destId="{1110CBB3-4B48-487E-9300-6E98CBB10B27}" srcOrd="0" destOrd="0" presId="urn:microsoft.com/office/officeart/2008/layout/HorizontalMultiLevelHierarchy"/>
    <dgm:cxn modelId="{429D767A-DCBD-4989-870C-938CD9DBF8E8}" srcId="{613B9CF7-F2AE-419C-A1FC-A9C2BF02BAD1}" destId="{EB53EA07-0D23-4D1C-97DC-DA59ECACDC3D}" srcOrd="2" destOrd="0" parTransId="{AD44C19A-9547-4792-8875-853767FB9161}" sibTransId="{92BF8E3C-6251-4B63-8CDB-A6FA800AFCFA}"/>
    <dgm:cxn modelId="{D4AD10F5-1F4E-479F-8095-8ECA11050127}" type="presOf" srcId="{4257D7FC-C7B5-409C-A9BB-7C05D3023340}" destId="{CBF1082B-AB26-4009-94C1-0F6894E64B45}" srcOrd="0" destOrd="0" presId="urn:microsoft.com/office/officeart/2008/layout/HorizontalMultiLevelHierarchy"/>
    <dgm:cxn modelId="{2C86B3F6-7EB4-4110-964E-4C06CAD0763A}" srcId="{4A3C1F13-BB86-444C-94AF-F2502CFF3A28}" destId="{613B9CF7-F2AE-419C-A1FC-A9C2BF02BAD1}" srcOrd="1" destOrd="0" parTransId="{C14A612D-C9B2-44BC-9A3D-01513E60E370}" sibTransId="{B825B709-8E58-4A66-A2C3-1552599E3CA2}"/>
    <dgm:cxn modelId="{C6E62012-E299-4A3B-9440-E91C6D9B8154}" type="presOf" srcId="{C14A612D-C9B2-44BC-9A3D-01513E60E370}" destId="{5B56B3CE-BB89-41AB-A135-F2DE8DD8BF26}" srcOrd="0" destOrd="0" presId="urn:microsoft.com/office/officeart/2008/layout/HorizontalMultiLevelHierarchy"/>
    <dgm:cxn modelId="{EEB5601C-DD9A-4343-AA9D-B214D1B53B3D}" srcId="{4A3C1F13-BB86-444C-94AF-F2502CFF3A28}" destId="{E5BBD7E7-E01E-4EC5-A32C-B6BFB4CED235}" srcOrd="3" destOrd="0" parTransId="{4257D7FC-C7B5-409C-A9BB-7C05D3023340}" sibTransId="{C39D76CD-1689-40D6-8408-2A3B2F857368}"/>
    <dgm:cxn modelId="{19A72A83-7177-4B25-9846-1086BFDF6B50}" srcId="{4A3C1F13-BB86-444C-94AF-F2502CFF3A28}" destId="{AE315944-3168-4E0E-A637-AFB91A39AFC1}" srcOrd="0" destOrd="0" parTransId="{F97AA74F-F958-4560-8441-1D5963873098}" sibTransId="{2ADA845C-D6C7-4386-8B11-6B954257106B}"/>
    <dgm:cxn modelId="{9C81054B-2441-48E2-8DF2-7540CBC91925}" type="presOf" srcId="{966D9D59-3225-4998-8AB8-03DDB048ECC1}" destId="{698C40A9-F66D-45B9-83BD-8C24309EC503}" srcOrd="0" destOrd="0" presId="urn:microsoft.com/office/officeart/2008/layout/HorizontalMultiLevelHierarchy"/>
    <dgm:cxn modelId="{B1DF27E8-3F40-4636-9FC2-95F8CD2F41AD}" type="presOf" srcId="{0AC882FD-D75D-4BEE-964D-F43AF44D13E8}" destId="{35DED027-643F-47C2-9971-0E6715391CCD}" srcOrd="0" destOrd="0" presId="urn:microsoft.com/office/officeart/2008/layout/HorizontalMultiLevelHierarchy"/>
    <dgm:cxn modelId="{3AB1A16E-6E44-45EA-B017-9B8C25582CA3}" type="presOf" srcId="{9CF4CE00-CBC8-4CD3-886E-431EF60ED478}" destId="{B8292535-C910-4111-9DD2-6EEB64D9B1E0}" srcOrd="0" destOrd="0" presId="urn:microsoft.com/office/officeart/2008/layout/HorizontalMultiLevelHierarchy"/>
    <dgm:cxn modelId="{4268493E-08C1-4019-8774-558A0CDB7E0D}" type="presOf" srcId="{C14A612D-C9B2-44BC-9A3D-01513E60E370}" destId="{4CA3D8CE-0201-445A-9892-3A65CBF57928}" srcOrd="1" destOrd="0" presId="urn:microsoft.com/office/officeart/2008/layout/HorizontalMultiLevelHierarchy"/>
    <dgm:cxn modelId="{B29DE7E1-72ED-4E09-8423-CE7F4F0CAF22}" type="presOf" srcId="{927D8B51-6D65-4EDC-9EE9-6DECE0B7280C}" destId="{E5C5D141-0126-4DEA-82D7-EDFEE817159E}" srcOrd="0" destOrd="0" presId="urn:microsoft.com/office/officeart/2008/layout/HorizontalMultiLevelHierarchy"/>
    <dgm:cxn modelId="{2CC91119-B583-4C40-BCB4-CA0C7D46A90C}" type="presOf" srcId="{4257D7FC-C7B5-409C-A9BB-7C05D3023340}" destId="{79DC01C0-FC89-43F2-A015-7FFF31394824}" srcOrd="1" destOrd="0" presId="urn:microsoft.com/office/officeart/2008/layout/HorizontalMultiLevelHierarchy"/>
    <dgm:cxn modelId="{58F27204-B8FE-49D1-9E42-73074021655D}" srcId="{4A3C1F13-BB86-444C-94AF-F2502CFF3A28}" destId="{414C4CB7-B59E-4CF8-A30A-3C7250AB4FF8}" srcOrd="2" destOrd="0" parTransId="{1C981A20-985F-4C16-BD85-CD9D37EFF7CE}" sibTransId="{8FC97AC2-50D3-4A71-8069-6D3EADF816FE}"/>
    <dgm:cxn modelId="{5CDDBD72-40D9-42B7-B33C-5BDDA0675AA5}" type="presOf" srcId="{E5BBD7E7-E01E-4EC5-A32C-B6BFB4CED235}" destId="{D4DAEB71-1AA7-4037-85FF-293DB3909801}" srcOrd="0" destOrd="0" presId="urn:microsoft.com/office/officeart/2008/layout/HorizontalMultiLevelHierarchy"/>
    <dgm:cxn modelId="{82C142DC-8D42-4E31-B417-058405CDE69D}" type="presOf" srcId="{4CD56C2C-6B28-4153-9BC5-5A5543368BF2}" destId="{406968B7-9D25-4AED-930D-2E4C21C05914}" srcOrd="1" destOrd="0" presId="urn:microsoft.com/office/officeart/2008/layout/HorizontalMultiLevelHierarchy"/>
    <dgm:cxn modelId="{56DD8737-8452-43FD-85B1-14188921753B}" srcId="{84EAF17B-49DB-443F-898E-06E03ACD2D4E}" destId="{4A3C1F13-BB86-444C-94AF-F2502CFF3A28}" srcOrd="0" destOrd="0" parTransId="{BF16AAE7-FE97-46BA-91BE-03267A86A94E}" sibTransId="{F5AA0923-67BF-4EC0-8C22-AE712B46EE0C}"/>
    <dgm:cxn modelId="{69AB4A3F-8BFD-4193-9093-AEAADDA2D83B}" type="presOf" srcId="{613B9CF7-F2AE-419C-A1FC-A9C2BF02BAD1}" destId="{C95986DA-6B69-43E6-8BED-646E4A63B317}" srcOrd="0" destOrd="0" presId="urn:microsoft.com/office/officeart/2008/layout/HorizontalMultiLevelHierarchy"/>
    <dgm:cxn modelId="{B03809B4-35DF-4ED1-8821-DFA0B5E7FDB9}" type="presOf" srcId="{7FAC3AD3-2DE6-4419-9DA1-09C3ECD5C00B}" destId="{AF5FA9E4-ED3A-4E69-8865-98B187313008}" srcOrd="1" destOrd="0" presId="urn:microsoft.com/office/officeart/2008/layout/HorizontalMultiLevelHierarchy"/>
    <dgm:cxn modelId="{602EB7B0-771C-470B-9EFF-499B7C8B246D}" type="presOf" srcId="{AE315944-3168-4E0E-A637-AFB91A39AFC1}" destId="{CF5CEE62-B934-4D9E-84CB-152EE3946C13}" srcOrd="0" destOrd="0" presId="urn:microsoft.com/office/officeart/2008/layout/HorizontalMultiLevelHierarchy"/>
    <dgm:cxn modelId="{D4B856A7-28F2-40E6-9CE3-E9CB6ABDCE38}" type="presOf" srcId="{AD44C19A-9547-4792-8875-853767FB9161}" destId="{967B7D71-F676-474E-BDBC-3F4F020599E4}" srcOrd="1" destOrd="0" presId="urn:microsoft.com/office/officeart/2008/layout/HorizontalMultiLevelHierarchy"/>
    <dgm:cxn modelId="{C38D65A6-7BCB-4C3B-AE6D-BC4A6C4FEA5A}" type="presOf" srcId="{1C981A20-985F-4C16-BD85-CD9D37EFF7CE}" destId="{BE7B1908-ECAE-4ED5-8DB7-7D59A151A87A}" srcOrd="1" destOrd="0" presId="urn:microsoft.com/office/officeart/2008/layout/HorizontalMultiLevelHierarchy"/>
    <dgm:cxn modelId="{4C1C92DE-188C-485D-A897-35BB584823EB}" type="presOf" srcId="{FB50B548-87FE-4884-AF31-EE59FD1F15E5}" destId="{E79EFC4D-05C3-4A7A-9331-834E6CB1134D}" srcOrd="0" destOrd="0" presId="urn:microsoft.com/office/officeart/2008/layout/HorizontalMultiLevelHierarchy"/>
    <dgm:cxn modelId="{1C705C4E-FEBC-4E9E-BCEB-51853BDCDF3B}" type="presOf" srcId="{E1643E44-4DCA-4BC7-A01A-B12DDBE7D3CF}" destId="{3629C91A-C1EE-43F1-957A-41114723552D}" srcOrd="0" destOrd="0" presId="urn:microsoft.com/office/officeart/2008/layout/HorizontalMultiLevelHierarchy"/>
    <dgm:cxn modelId="{B52E0395-4FB9-448A-AE16-00F7761D94EF}" type="presOf" srcId="{045A56B4-E81B-4E38-B0DA-81A4E887212F}" destId="{576BB80C-775C-4C2D-910C-A34DDF54FB5B}" srcOrd="0" destOrd="0" presId="urn:microsoft.com/office/officeart/2008/layout/HorizontalMultiLevelHierarchy"/>
    <dgm:cxn modelId="{22EECD7A-D010-4B22-AE22-D62148D936F8}" srcId="{613B9CF7-F2AE-419C-A1FC-A9C2BF02BAD1}" destId="{045A56B4-E81B-4E38-B0DA-81A4E887212F}" srcOrd="0" destOrd="0" parTransId="{0AC882FD-D75D-4BEE-964D-F43AF44D13E8}" sibTransId="{EC6A72B5-2B4A-45D1-9596-8D15D9329815}"/>
    <dgm:cxn modelId="{96436E7A-B641-4FD7-9249-1A061F76A87E}" type="presOf" srcId="{0AC882FD-D75D-4BEE-964D-F43AF44D13E8}" destId="{816776FD-76B4-467D-9E97-CB19CCCAEDDB}" srcOrd="1" destOrd="0" presId="urn:microsoft.com/office/officeart/2008/layout/HorizontalMultiLevelHierarchy"/>
    <dgm:cxn modelId="{B4A901C4-48A3-4E11-B059-E5C71F9AF86B}" type="presOf" srcId="{1C981A20-985F-4C16-BD85-CD9D37EFF7CE}" destId="{0B042CAF-2C41-485B-866C-7CDE78BA3BA6}" srcOrd="0" destOrd="0" presId="urn:microsoft.com/office/officeart/2008/layout/HorizontalMultiLevelHierarchy"/>
    <dgm:cxn modelId="{D2209D03-216E-4AE0-B438-C31606C24890}" type="presOf" srcId="{9CF4CE00-CBC8-4CD3-886E-431EF60ED478}" destId="{1C61DBD6-1ED3-4FD0-940F-41438FD817DB}" srcOrd="1" destOrd="0" presId="urn:microsoft.com/office/officeart/2008/layout/HorizontalMultiLevelHierarchy"/>
    <dgm:cxn modelId="{2B13A705-79B8-466A-ABCC-FB2D19D32EFB}" srcId="{414C4CB7-B59E-4CF8-A30A-3C7250AB4FF8}" destId="{FB50B548-87FE-4884-AF31-EE59FD1F15E5}" srcOrd="0" destOrd="0" parTransId="{9CF4CE00-CBC8-4CD3-886E-431EF60ED478}" sibTransId="{54F7F818-FF4F-4F11-A158-FB18693F5FB4}"/>
    <dgm:cxn modelId="{51DCEBAC-746E-4A3D-8930-A4FCFC803B8D}" type="presOf" srcId="{F97AA74F-F958-4560-8441-1D5963873098}" destId="{F957851E-5FA4-483E-8C7B-166EED602DAB}" srcOrd="1" destOrd="0" presId="urn:microsoft.com/office/officeart/2008/layout/HorizontalMultiLevelHierarchy"/>
    <dgm:cxn modelId="{F702E88B-00FA-450C-8CFF-251830AE2DB5}" srcId="{AE315944-3168-4E0E-A637-AFB91A39AFC1}" destId="{5707DE97-D356-453D-8FD8-49099746B0D0}" srcOrd="1" destOrd="0" parTransId="{7FAC3AD3-2DE6-4419-9DA1-09C3ECD5C00B}" sibTransId="{54EBB949-090B-4E30-9D54-74627D55BC48}"/>
    <dgm:cxn modelId="{0889F0EF-4500-430A-B2E1-8F970ACB19B0}" type="presOf" srcId="{84EAF17B-49DB-443F-898E-06E03ACD2D4E}" destId="{7F206B2F-1739-456D-8CAA-5FDAC3B514FF}" srcOrd="0" destOrd="0" presId="urn:microsoft.com/office/officeart/2008/layout/HorizontalMultiLevelHierarchy"/>
    <dgm:cxn modelId="{3EC34E8E-CAB1-4712-B049-E967AFA0E08F}" type="presOf" srcId="{07628917-1B3D-4CC3-B86F-C5175AADF09D}" destId="{2E06F5F7-B402-49A7-9AB2-E215BF516CDB}" srcOrd="1" destOrd="0" presId="urn:microsoft.com/office/officeart/2008/layout/HorizontalMultiLevelHierarchy"/>
    <dgm:cxn modelId="{9621B576-601F-44A5-86D3-296AEAABCB21}" type="presOf" srcId="{3234BEDE-AFB5-4F7B-95BE-6D83E3393F24}" destId="{DA7D1885-EB0F-416A-987C-800F695E561A}" srcOrd="0" destOrd="0" presId="urn:microsoft.com/office/officeart/2008/layout/HorizontalMultiLevelHierarchy"/>
    <dgm:cxn modelId="{4F484210-91D3-4463-9C42-4271645F2F39}" srcId="{414C4CB7-B59E-4CF8-A30A-3C7250AB4FF8}" destId="{3234BEDE-AFB5-4F7B-95BE-6D83E3393F24}" srcOrd="1" destOrd="0" parTransId="{4CD56C2C-6B28-4153-9BC5-5A5543368BF2}" sibTransId="{D7CAA5E6-3404-4C47-A9C5-2222F7E616FE}"/>
    <dgm:cxn modelId="{764948F0-B43C-48D9-9A76-5EA751E9DE70}" type="presOf" srcId="{E1643E44-4DCA-4BC7-A01A-B12DDBE7D3CF}" destId="{3181115D-C26E-4D4E-87E2-0E6E59930CE1}" srcOrd="1" destOrd="0" presId="urn:microsoft.com/office/officeart/2008/layout/HorizontalMultiLevelHierarchy"/>
    <dgm:cxn modelId="{11598B20-FED3-44CA-BBF4-937D0A54DD08}" srcId="{AE315944-3168-4E0E-A637-AFB91A39AFC1}" destId="{966D9D59-3225-4998-8AB8-03DDB048ECC1}" srcOrd="0" destOrd="0" parTransId="{E1643E44-4DCA-4BC7-A01A-B12DDBE7D3CF}" sibTransId="{EC48D8E8-79A7-4AE6-A8DA-AC3DC095048A}"/>
    <dgm:cxn modelId="{C9716635-F87E-4DB4-8C5C-489805C03DFA}" type="presOf" srcId="{7FAC3AD3-2DE6-4419-9DA1-09C3ECD5C00B}" destId="{7AAB4B11-AE3D-4B50-AADC-75DC22DDE25A}" srcOrd="0" destOrd="0" presId="urn:microsoft.com/office/officeart/2008/layout/HorizontalMultiLevelHierarchy"/>
    <dgm:cxn modelId="{E07FE0C2-7D38-4524-BC02-64FC72A52DB2}" srcId="{613B9CF7-F2AE-419C-A1FC-A9C2BF02BAD1}" destId="{EA49D0A6-044A-4586-B00B-2EE21E5B5138}" srcOrd="1" destOrd="0" parTransId="{07628917-1B3D-4CC3-B86F-C5175AADF09D}" sibTransId="{4B26D911-87BE-431D-9C5B-7B5BC1305578}"/>
    <dgm:cxn modelId="{DEBBAF84-E91C-4CB6-8439-CF4E197BC4DA}" type="presOf" srcId="{1EB99F2D-51B1-4AA6-ABAC-3A4CA90326EE}" destId="{C814AB0E-062B-45BF-B9D0-56894D49D4E3}" srcOrd="1" destOrd="0" presId="urn:microsoft.com/office/officeart/2008/layout/HorizontalMultiLevelHierarchy"/>
    <dgm:cxn modelId="{21F11FF6-D2E3-4F7E-A38F-C85CBC2CFBC7}" type="presOf" srcId="{4CD56C2C-6B28-4153-9BC5-5A5543368BF2}" destId="{36A8BEF7-85B9-4C1B-9A05-159BD68DD98E}" srcOrd="0" destOrd="0" presId="urn:microsoft.com/office/officeart/2008/layout/HorizontalMultiLevelHierarchy"/>
    <dgm:cxn modelId="{4675F8E0-E717-445E-94E7-0ABA581E498A}" type="presOf" srcId="{1EB99F2D-51B1-4AA6-ABAC-3A4CA90326EE}" destId="{C4EF91C1-5DB8-42FE-B70A-4B5E181C7004}" srcOrd="0" destOrd="0" presId="urn:microsoft.com/office/officeart/2008/layout/HorizontalMultiLevelHierarchy"/>
    <dgm:cxn modelId="{52A634FC-80DF-4A34-8E3E-E70AC4A4BB1C}" type="presOf" srcId="{AD44C19A-9547-4792-8875-853767FB9161}" destId="{9030041E-1ABA-4FEB-8F18-05465CF8CEDD}" srcOrd="0" destOrd="0" presId="urn:microsoft.com/office/officeart/2008/layout/HorizontalMultiLevelHierarchy"/>
    <dgm:cxn modelId="{348D78F9-66FA-499D-B1C5-34265FAC84A3}" srcId="{E5BBD7E7-E01E-4EC5-A32C-B6BFB4CED235}" destId="{927D8B51-6D65-4EDC-9EE9-6DECE0B7280C}" srcOrd="0" destOrd="0" parTransId="{1EB99F2D-51B1-4AA6-ABAC-3A4CA90326EE}" sibTransId="{619998CF-5C96-4174-A06E-5ED96FF1A219}"/>
    <dgm:cxn modelId="{479E73F9-E043-4780-926B-FA5063329C00}" type="presOf" srcId="{EB53EA07-0D23-4D1C-97DC-DA59ECACDC3D}" destId="{83D12D3C-5D5F-4B3E-96D8-ACA58243AF26}" srcOrd="0" destOrd="0" presId="urn:microsoft.com/office/officeart/2008/layout/HorizontalMultiLevelHierarchy"/>
    <dgm:cxn modelId="{2D94B0F4-BDD6-492F-B8B9-8F5ECB6FC68C}" type="presParOf" srcId="{7F206B2F-1739-456D-8CAA-5FDAC3B514FF}" destId="{EE93EECA-32A5-4AFC-BB8B-C14E5EDCEF2E}" srcOrd="0" destOrd="0" presId="urn:microsoft.com/office/officeart/2008/layout/HorizontalMultiLevelHierarchy"/>
    <dgm:cxn modelId="{9C6E4478-F68B-41BA-8563-D3BF9AF63DA8}" type="presParOf" srcId="{EE93EECA-32A5-4AFC-BB8B-C14E5EDCEF2E}" destId="{31701DDF-4BA4-40CD-93CE-A42E291FC80F}" srcOrd="0" destOrd="0" presId="urn:microsoft.com/office/officeart/2008/layout/HorizontalMultiLevelHierarchy"/>
    <dgm:cxn modelId="{40FB1163-A4D8-49BE-AB6B-78FD131469C0}" type="presParOf" srcId="{EE93EECA-32A5-4AFC-BB8B-C14E5EDCEF2E}" destId="{E5362D07-4858-4A2C-A46A-314E33AF06E1}" srcOrd="1" destOrd="0" presId="urn:microsoft.com/office/officeart/2008/layout/HorizontalMultiLevelHierarchy"/>
    <dgm:cxn modelId="{2DF837E3-2273-48F5-B997-5915719B1183}" type="presParOf" srcId="{E5362D07-4858-4A2C-A46A-314E33AF06E1}" destId="{E0E8751D-25B0-49F6-8BD6-1AE720FE00F2}" srcOrd="0" destOrd="0" presId="urn:microsoft.com/office/officeart/2008/layout/HorizontalMultiLevelHierarchy"/>
    <dgm:cxn modelId="{64AFB15E-C0CC-486C-9D74-3CDDD2FA45B2}" type="presParOf" srcId="{E0E8751D-25B0-49F6-8BD6-1AE720FE00F2}" destId="{F957851E-5FA4-483E-8C7B-166EED602DAB}" srcOrd="0" destOrd="0" presId="urn:microsoft.com/office/officeart/2008/layout/HorizontalMultiLevelHierarchy"/>
    <dgm:cxn modelId="{CE816423-7BD5-47AA-98F4-04037A885053}" type="presParOf" srcId="{E5362D07-4858-4A2C-A46A-314E33AF06E1}" destId="{429AFCD0-3988-422C-849C-35254D695D8B}" srcOrd="1" destOrd="0" presId="urn:microsoft.com/office/officeart/2008/layout/HorizontalMultiLevelHierarchy"/>
    <dgm:cxn modelId="{463B5191-523C-4C78-BECE-86F701229244}" type="presParOf" srcId="{429AFCD0-3988-422C-849C-35254D695D8B}" destId="{CF5CEE62-B934-4D9E-84CB-152EE3946C13}" srcOrd="0" destOrd="0" presId="urn:microsoft.com/office/officeart/2008/layout/HorizontalMultiLevelHierarchy"/>
    <dgm:cxn modelId="{7EA80FFF-01D3-4934-B1B8-298FACF5407D}" type="presParOf" srcId="{429AFCD0-3988-422C-849C-35254D695D8B}" destId="{78ED5003-871A-42F7-84F0-2DF81CADD93B}" srcOrd="1" destOrd="0" presId="urn:microsoft.com/office/officeart/2008/layout/HorizontalMultiLevelHierarchy"/>
    <dgm:cxn modelId="{C44B091D-052B-4A60-B4E7-2E1A3474B79C}" type="presParOf" srcId="{78ED5003-871A-42F7-84F0-2DF81CADD93B}" destId="{3629C91A-C1EE-43F1-957A-41114723552D}" srcOrd="0" destOrd="0" presId="urn:microsoft.com/office/officeart/2008/layout/HorizontalMultiLevelHierarchy"/>
    <dgm:cxn modelId="{CD97DE15-96B3-4137-AE99-AC962822EA44}" type="presParOf" srcId="{3629C91A-C1EE-43F1-957A-41114723552D}" destId="{3181115D-C26E-4D4E-87E2-0E6E59930CE1}" srcOrd="0" destOrd="0" presId="urn:microsoft.com/office/officeart/2008/layout/HorizontalMultiLevelHierarchy"/>
    <dgm:cxn modelId="{F6B2E609-8C2F-43AD-A10A-49B8CD5C0962}" type="presParOf" srcId="{78ED5003-871A-42F7-84F0-2DF81CADD93B}" destId="{AAC576AC-89D2-457F-9263-1EB99907A1DE}" srcOrd="1" destOrd="0" presId="urn:microsoft.com/office/officeart/2008/layout/HorizontalMultiLevelHierarchy"/>
    <dgm:cxn modelId="{49959DDC-D940-49C7-BAB2-1301F979F526}" type="presParOf" srcId="{AAC576AC-89D2-457F-9263-1EB99907A1DE}" destId="{698C40A9-F66D-45B9-83BD-8C24309EC503}" srcOrd="0" destOrd="0" presId="urn:microsoft.com/office/officeart/2008/layout/HorizontalMultiLevelHierarchy"/>
    <dgm:cxn modelId="{9A5CADAB-BA96-45ED-B278-F4049609EA4B}" type="presParOf" srcId="{AAC576AC-89D2-457F-9263-1EB99907A1DE}" destId="{5A75B399-6072-4CDC-A536-A165C0E0ACB9}" srcOrd="1" destOrd="0" presId="urn:microsoft.com/office/officeart/2008/layout/HorizontalMultiLevelHierarchy"/>
    <dgm:cxn modelId="{C95E29B9-785F-4001-A09C-02D72EBDAE13}" type="presParOf" srcId="{78ED5003-871A-42F7-84F0-2DF81CADD93B}" destId="{7AAB4B11-AE3D-4B50-AADC-75DC22DDE25A}" srcOrd="2" destOrd="0" presId="urn:microsoft.com/office/officeart/2008/layout/HorizontalMultiLevelHierarchy"/>
    <dgm:cxn modelId="{146B1A20-9FF4-4A76-A69B-4998CD6A3AE8}" type="presParOf" srcId="{7AAB4B11-AE3D-4B50-AADC-75DC22DDE25A}" destId="{AF5FA9E4-ED3A-4E69-8865-98B187313008}" srcOrd="0" destOrd="0" presId="urn:microsoft.com/office/officeart/2008/layout/HorizontalMultiLevelHierarchy"/>
    <dgm:cxn modelId="{A7E6E5EC-CD84-406C-B5D0-C909F20A6BED}" type="presParOf" srcId="{78ED5003-871A-42F7-84F0-2DF81CADD93B}" destId="{0DC21E62-A87A-4018-9A52-F45B24A5E853}" srcOrd="3" destOrd="0" presId="urn:microsoft.com/office/officeart/2008/layout/HorizontalMultiLevelHierarchy"/>
    <dgm:cxn modelId="{EB5494F3-998F-4C01-A235-B3A58F079CEA}" type="presParOf" srcId="{0DC21E62-A87A-4018-9A52-F45B24A5E853}" destId="{97840B70-0E03-4132-82DB-88C558FB9245}" srcOrd="0" destOrd="0" presId="urn:microsoft.com/office/officeart/2008/layout/HorizontalMultiLevelHierarchy"/>
    <dgm:cxn modelId="{78A8619A-B2FD-4777-9AC7-53F64FDDF94F}" type="presParOf" srcId="{0DC21E62-A87A-4018-9A52-F45B24A5E853}" destId="{39CF140A-278F-468E-A63C-39124E475846}" srcOrd="1" destOrd="0" presId="urn:microsoft.com/office/officeart/2008/layout/HorizontalMultiLevelHierarchy"/>
    <dgm:cxn modelId="{57A91E2B-501D-42F2-A934-6C7223E8FF88}" type="presParOf" srcId="{E5362D07-4858-4A2C-A46A-314E33AF06E1}" destId="{5B56B3CE-BB89-41AB-A135-F2DE8DD8BF26}" srcOrd="2" destOrd="0" presId="urn:microsoft.com/office/officeart/2008/layout/HorizontalMultiLevelHierarchy"/>
    <dgm:cxn modelId="{2E3A37ED-9CC6-49B0-8963-8CE8BE4B8B2A}" type="presParOf" srcId="{5B56B3CE-BB89-41AB-A135-F2DE8DD8BF26}" destId="{4CA3D8CE-0201-445A-9892-3A65CBF57928}" srcOrd="0" destOrd="0" presId="urn:microsoft.com/office/officeart/2008/layout/HorizontalMultiLevelHierarchy"/>
    <dgm:cxn modelId="{BB7895E8-5C51-44BA-953A-C35FD132ED87}" type="presParOf" srcId="{E5362D07-4858-4A2C-A46A-314E33AF06E1}" destId="{E4273442-129B-4B98-A772-86E0A6A4AD43}" srcOrd="3" destOrd="0" presId="urn:microsoft.com/office/officeart/2008/layout/HorizontalMultiLevelHierarchy"/>
    <dgm:cxn modelId="{85B1F161-EE97-4EDD-B963-417C72259A28}" type="presParOf" srcId="{E4273442-129B-4B98-A772-86E0A6A4AD43}" destId="{C95986DA-6B69-43E6-8BED-646E4A63B317}" srcOrd="0" destOrd="0" presId="urn:microsoft.com/office/officeart/2008/layout/HorizontalMultiLevelHierarchy"/>
    <dgm:cxn modelId="{FE3F0C1E-6756-4B9C-98A1-EF38BAA95499}" type="presParOf" srcId="{E4273442-129B-4B98-A772-86E0A6A4AD43}" destId="{0959D2B6-3B53-4D55-A0E5-7DCB40EE8022}" srcOrd="1" destOrd="0" presId="urn:microsoft.com/office/officeart/2008/layout/HorizontalMultiLevelHierarchy"/>
    <dgm:cxn modelId="{A03FC5DA-909E-4F92-9DD3-569C580290DE}" type="presParOf" srcId="{0959D2B6-3B53-4D55-A0E5-7DCB40EE8022}" destId="{35DED027-643F-47C2-9971-0E6715391CCD}" srcOrd="0" destOrd="0" presId="urn:microsoft.com/office/officeart/2008/layout/HorizontalMultiLevelHierarchy"/>
    <dgm:cxn modelId="{972B5E37-AB20-4397-B7FC-A1B6DE24BA49}" type="presParOf" srcId="{35DED027-643F-47C2-9971-0E6715391CCD}" destId="{816776FD-76B4-467D-9E97-CB19CCCAEDDB}" srcOrd="0" destOrd="0" presId="urn:microsoft.com/office/officeart/2008/layout/HorizontalMultiLevelHierarchy"/>
    <dgm:cxn modelId="{9B75C69D-FFB5-443C-BA6A-F1B1B2770E00}" type="presParOf" srcId="{0959D2B6-3B53-4D55-A0E5-7DCB40EE8022}" destId="{85A0AC5E-3C58-4CC6-81C6-F786CD3B2D35}" srcOrd="1" destOrd="0" presId="urn:microsoft.com/office/officeart/2008/layout/HorizontalMultiLevelHierarchy"/>
    <dgm:cxn modelId="{BADF5B51-3592-48C4-9BEC-FDECDE24D3A4}" type="presParOf" srcId="{85A0AC5E-3C58-4CC6-81C6-F786CD3B2D35}" destId="{576BB80C-775C-4C2D-910C-A34DDF54FB5B}" srcOrd="0" destOrd="0" presId="urn:microsoft.com/office/officeart/2008/layout/HorizontalMultiLevelHierarchy"/>
    <dgm:cxn modelId="{8F973384-8D34-40CC-9977-7AD5297C1180}" type="presParOf" srcId="{85A0AC5E-3C58-4CC6-81C6-F786CD3B2D35}" destId="{2E2CDB59-A2BF-42EA-A50C-E2F07CB04326}" srcOrd="1" destOrd="0" presId="urn:microsoft.com/office/officeart/2008/layout/HorizontalMultiLevelHierarchy"/>
    <dgm:cxn modelId="{BB542413-86A2-4EC7-95B0-66338F68F1B7}" type="presParOf" srcId="{0959D2B6-3B53-4D55-A0E5-7DCB40EE8022}" destId="{F2A1F6B6-B7FC-49A0-A425-8C98DA81ACE0}" srcOrd="2" destOrd="0" presId="urn:microsoft.com/office/officeart/2008/layout/HorizontalMultiLevelHierarchy"/>
    <dgm:cxn modelId="{798EEA9F-B7E4-4FB2-A85C-115DAD7F7202}" type="presParOf" srcId="{F2A1F6B6-B7FC-49A0-A425-8C98DA81ACE0}" destId="{2E06F5F7-B402-49A7-9AB2-E215BF516CDB}" srcOrd="0" destOrd="0" presId="urn:microsoft.com/office/officeart/2008/layout/HorizontalMultiLevelHierarchy"/>
    <dgm:cxn modelId="{BA17B53B-9AEE-4477-AF87-0363EBFFB0AB}" type="presParOf" srcId="{0959D2B6-3B53-4D55-A0E5-7DCB40EE8022}" destId="{F37CBECB-6C81-4548-B89F-F23F9D051A9B}" srcOrd="3" destOrd="0" presId="urn:microsoft.com/office/officeart/2008/layout/HorizontalMultiLevelHierarchy"/>
    <dgm:cxn modelId="{8E1A1E77-9CA8-4131-88C4-7A8690C9E118}" type="presParOf" srcId="{F37CBECB-6C81-4548-B89F-F23F9D051A9B}" destId="{95440F24-3AA8-499B-B7D6-91ECBF47812A}" srcOrd="0" destOrd="0" presId="urn:microsoft.com/office/officeart/2008/layout/HorizontalMultiLevelHierarchy"/>
    <dgm:cxn modelId="{41B77374-5A89-4A70-A721-11017BFFF1A0}" type="presParOf" srcId="{F37CBECB-6C81-4548-B89F-F23F9D051A9B}" destId="{4AF4746E-AB7E-4E6C-A227-66F74D072090}" srcOrd="1" destOrd="0" presId="urn:microsoft.com/office/officeart/2008/layout/HorizontalMultiLevelHierarchy"/>
    <dgm:cxn modelId="{D1755ED2-8E77-43DA-97F4-9D7570DA045C}" type="presParOf" srcId="{0959D2B6-3B53-4D55-A0E5-7DCB40EE8022}" destId="{9030041E-1ABA-4FEB-8F18-05465CF8CEDD}" srcOrd="4" destOrd="0" presId="urn:microsoft.com/office/officeart/2008/layout/HorizontalMultiLevelHierarchy"/>
    <dgm:cxn modelId="{9D573FE3-407D-43E0-B26B-3404C62956A5}" type="presParOf" srcId="{9030041E-1ABA-4FEB-8F18-05465CF8CEDD}" destId="{967B7D71-F676-474E-BDBC-3F4F020599E4}" srcOrd="0" destOrd="0" presId="urn:microsoft.com/office/officeart/2008/layout/HorizontalMultiLevelHierarchy"/>
    <dgm:cxn modelId="{E01AA582-03A2-4902-8888-D9C29C42FE24}" type="presParOf" srcId="{0959D2B6-3B53-4D55-A0E5-7DCB40EE8022}" destId="{596948F4-54C6-4230-B89A-6AE12BF8B654}" srcOrd="5" destOrd="0" presId="urn:microsoft.com/office/officeart/2008/layout/HorizontalMultiLevelHierarchy"/>
    <dgm:cxn modelId="{36B8F3B3-8853-4CC9-AF4E-7B60D93AC523}" type="presParOf" srcId="{596948F4-54C6-4230-B89A-6AE12BF8B654}" destId="{83D12D3C-5D5F-4B3E-96D8-ACA58243AF26}" srcOrd="0" destOrd="0" presId="urn:microsoft.com/office/officeart/2008/layout/HorizontalMultiLevelHierarchy"/>
    <dgm:cxn modelId="{DCAF2B08-857D-4094-9465-6A901A940E14}" type="presParOf" srcId="{596948F4-54C6-4230-B89A-6AE12BF8B654}" destId="{CB8B470F-2E1E-46AE-B364-85AE21FD3220}" srcOrd="1" destOrd="0" presId="urn:microsoft.com/office/officeart/2008/layout/HorizontalMultiLevelHierarchy"/>
    <dgm:cxn modelId="{3DFEF49C-BBE6-4FCF-AA5E-0C2D25CDC28D}" type="presParOf" srcId="{E5362D07-4858-4A2C-A46A-314E33AF06E1}" destId="{0B042CAF-2C41-485B-866C-7CDE78BA3BA6}" srcOrd="4" destOrd="0" presId="urn:microsoft.com/office/officeart/2008/layout/HorizontalMultiLevelHierarchy"/>
    <dgm:cxn modelId="{73620C8C-EADB-4095-A31C-696C9CD59F5A}" type="presParOf" srcId="{0B042CAF-2C41-485B-866C-7CDE78BA3BA6}" destId="{BE7B1908-ECAE-4ED5-8DB7-7D59A151A87A}" srcOrd="0" destOrd="0" presId="urn:microsoft.com/office/officeart/2008/layout/HorizontalMultiLevelHierarchy"/>
    <dgm:cxn modelId="{DE9E10C8-0E70-4184-858E-4C5EFCF84543}" type="presParOf" srcId="{E5362D07-4858-4A2C-A46A-314E33AF06E1}" destId="{2027F84B-A616-4E10-B58F-DB41CD982175}" srcOrd="5" destOrd="0" presId="urn:microsoft.com/office/officeart/2008/layout/HorizontalMultiLevelHierarchy"/>
    <dgm:cxn modelId="{AFEDECF7-18E5-4FD1-A068-4139130E64B1}" type="presParOf" srcId="{2027F84B-A616-4E10-B58F-DB41CD982175}" destId="{1110CBB3-4B48-487E-9300-6E98CBB10B27}" srcOrd="0" destOrd="0" presId="urn:microsoft.com/office/officeart/2008/layout/HorizontalMultiLevelHierarchy"/>
    <dgm:cxn modelId="{AB4A57BC-0E74-4178-9AF5-1C35CD7D9352}" type="presParOf" srcId="{2027F84B-A616-4E10-B58F-DB41CD982175}" destId="{2EE7402F-D38D-4F20-A1C9-2C074788D753}" srcOrd="1" destOrd="0" presId="urn:microsoft.com/office/officeart/2008/layout/HorizontalMultiLevelHierarchy"/>
    <dgm:cxn modelId="{100F96D0-F145-42AD-82B2-4463E84ADEAF}" type="presParOf" srcId="{2EE7402F-D38D-4F20-A1C9-2C074788D753}" destId="{B8292535-C910-4111-9DD2-6EEB64D9B1E0}" srcOrd="0" destOrd="0" presId="urn:microsoft.com/office/officeart/2008/layout/HorizontalMultiLevelHierarchy"/>
    <dgm:cxn modelId="{DCFD6842-D031-4517-AC3A-0194DDB39E59}" type="presParOf" srcId="{B8292535-C910-4111-9DD2-6EEB64D9B1E0}" destId="{1C61DBD6-1ED3-4FD0-940F-41438FD817DB}" srcOrd="0" destOrd="0" presId="urn:microsoft.com/office/officeart/2008/layout/HorizontalMultiLevelHierarchy"/>
    <dgm:cxn modelId="{BF5DC318-1DE2-4F11-A7A7-27C77B229127}" type="presParOf" srcId="{2EE7402F-D38D-4F20-A1C9-2C074788D753}" destId="{DE7CE763-3B86-4C08-9FC5-AE2EC0DA55D8}" srcOrd="1" destOrd="0" presId="urn:microsoft.com/office/officeart/2008/layout/HorizontalMultiLevelHierarchy"/>
    <dgm:cxn modelId="{8A3428D9-0E15-4657-A659-3C9AE5764243}" type="presParOf" srcId="{DE7CE763-3B86-4C08-9FC5-AE2EC0DA55D8}" destId="{E79EFC4D-05C3-4A7A-9331-834E6CB1134D}" srcOrd="0" destOrd="0" presId="urn:microsoft.com/office/officeart/2008/layout/HorizontalMultiLevelHierarchy"/>
    <dgm:cxn modelId="{8616D10F-F956-419E-8CDD-C56D070E17AF}" type="presParOf" srcId="{DE7CE763-3B86-4C08-9FC5-AE2EC0DA55D8}" destId="{F73EBC0E-ED37-420A-A823-1B0F96850E9D}" srcOrd="1" destOrd="0" presId="urn:microsoft.com/office/officeart/2008/layout/HorizontalMultiLevelHierarchy"/>
    <dgm:cxn modelId="{B48FB99D-7134-455E-8DD5-4F06A09DC9CF}" type="presParOf" srcId="{2EE7402F-D38D-4F20-A1C9-2C074788D753}" destId="{36A8BEF7-85B9-4C1B-9A05-159BD68DD98E}" srcOrd="2" destOrd="0" presId="urn:microsoft.com/office/officeart/2008/layout/HorizontalMultiLevelHierarchy"/>
    <dgm:cxn modelId="{68CDAAF5-8494-428B-BD0E-D5B4BC43EDF7}" type="presParOf" srcId="{36A8BEF7-85B9-4C1B-9A05-159BD68DD98E}" destId="{406968B7-9D25-4AED-930D-2E4C21C05914}" srcOrd="0" destOrd="0" presId="urn:microsoft.com/office/officeart/2008/layout/HorizontalMultiLevelHierarchy"/>
    <dgm:cxn modelId="{4428B33C-287C-469B-9F4D-4D288F920362}" type="presParOf" srcId="{2EE7402F-D38D-4F20-A1C9-2C074788D753}" destId="{4D3116DA-E749-4D9B-B31D-496DB518F69F}" srcOrd="3" destOrd="0" presId="urn:microsoft.com/office/officeart/2008/layout/HorizontalMultiLevelHierarchy"/>
    <dgm:cxn modelId="{7A009CC1-278F-4C49-AB1F-81DB3836EFEB}" type="presParOf" srcId="{4D3116DA-E749-4D9B-B31D-496DB518F69F}" destId="{DA7D1885-EB0F-416A-987C-800F695E561A}" srcOrd="0" destOrd="0" presId="urn:microsoft.com/office/officeart/2008/layout/HorizontalMultiLevelHierarchy"/>
    <dgm:cxn modelId="{0949BD1B-7746-4DEA-A8BB-8752AF1577D2}" type="presParOf" srcId="{4D3116DA-E749-4D9B-B31D-496DB518F69F}" destId="{A02394A9-37D0-4183-B9A5-A919E84B053D}" srcOrd="1" destOrd="0" presId="urn:microsoft.com/office/officeart/2008/layout/HorizontalMultiLevelHierarchy"/>
    <dgm:cxn modelId="{FD2204BB-2161-4E25-B9A1-DFB5806EFD89}" type="presParOf" srcId="{E5362D07-4858-4A2C-A46A-314E33AF06E1}" destId="{CBF1082B-AB26-4009-94C1-0F6894E64B45}" srcOrd="6" destOrd="0" presId="urn:microsoft.com/office/officeart/2008/layout/HorizontalMultiLevelHierarchy"/>
    <dgm:cxn modelId="{69C0F536-8445-4D67-A410-BFACD5B0F02F}" type="presParOf" srcId="{CBF1082B-AB26-4009-94C1-0F6894E64B45}" destId="{79DC01C0-FC89-43F2-A015-7FFF31394824}" srcOrd="0" destOrd="0" presId="urn:microsoft.com/office/officeart/2008/layout/HorizontalMultiLevelHierarchy"/>
    <dgm:cxn modelId="{623BE3DB-533E-4CCF-84BE-575CFEC795D7}" type="presParOf" srcId="{E5362D07-4858-4A2C-A46A-314E33AF06E1}" destId="{9D2CEA01-2B2A-4670-A440-85FD0B983316}" srcOrd="7" destOrd="0" presId="urn:microsoft.com/office/officeart/2008/layout/HorizontalMultiLevelHierarchy"/>
    <dgm:cxn modelId="{84E3744B-17A7-41DA-A775-6E5EAF9BD400}" type="presParOf" srcId="{9D2CEA01-2B2A-4670-A440-85FD0B983316}" destId="{D4DAEB71-1AA7-4037-85FF-293DB3909801}" srcOrd="0" destOrd="0" presId="urn:microsoft.com/office/officeart/2008/layout/HorizontalMultiLevelHierarchy"/>
    <dgm:cxn modelId="{463F168D-24FA-4796-8B10-AC83D1B6B6EB}" type="presParOf" srcId="{9D2CEA01-2B2A-4670-A440-85FD0B983316}" destId="{56CD7DBA-FDD4-4A2D-846C-77C36CA22BA8}" srcOrd="1" destOrd="0" presId="urn:microsoft.com/office/officeart/2008/layout/HorizontalMultiLevelHierarchy"/>
    <dgm:cxn modelId="{C2D9A9FE-74FD-48EF-BD6C-D10315C0BE2A}" type="presParOf" srcId="{56CD7DBA-FDD4-4A2D-846C-77C36CA22BA8}" destId="{C4EF91C1-5DB8-42FE-B70A-4B5E181C7004}" srcOrd="0" destOrd="0" presId="urn:microsoft.com/office/officeart/2008/layout/HorizontalMultiLevelHierarchy"/>
    <dgm:cxn modelId="{244944A4-21AA-4D6C-B2AA-2B2E85CDF8E6}" type="presParOf" srcId="{C4EF91C1-5DB8-42FE-B70A-4B5E181C7004}" destId="{C814AB0E-062B-45BF-B9D0-56894D49D4E3}" srcOrd="0" destOrd="0" presId="urn:microsoft.com/office/officeart/2008/layout/HorizontalMultiLevelHierarchy"/>
    <dgm:cxn modelId="{53E3D996-0AD8-43E6-BA23-12075A02DA09}" type="presParOf" srcId="{56CD7DBA-FDD4-4A2D-846C-77C36CA22BA8}" destId="{1EB4B0FB-2A37-4043-800E-EDC6360BC92D}" srcOrd="1" destOrd="0" presId="urn:microsoft.com/office/officeart/2008/layout/HorizontalMultiLevelHierarchy"/>
    <dgm:cxn modelId="{EB7173EA-6161-4237-90CF-9A1EC3910437}" type="presParOf" srcId="{1EB4B0FB-2A37-4043-800E-EDC6360BC92D}" destId="{E5C5D141-0126-4DEA-82D7-EDFEE817159E}" srcOrd="0" destOrd="0" presId="urn:microsoft.com/office/officeart/2008/layout/HorizontalMultiLevelHierarchy"/>
    <dgm:cxn modelId="{78A1A583-03AB-4168-B21B-68C5530CEE8C}" type="presParOf" srcId="{1EB4B0FB-2A37-4043-800E-EDC6360BC92D}" destId="{E52ADBC3-EA57-4404-8F8B-2CBEBAF76669}"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870ADB-08ED-48BC-9B7F-8693B5AC7A8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C9DE6A7F-1D3B-4F47-93C8-D844566AEAA4}">
      <dgm:prSet phldrT="[Text]"/>
      <dgm:spPr>
        <a:solidFill>
          <a:schemeClr val="accent1">
            <a:lumMod val="40000"/>
            <a:lumOff val="60000"/>
          </a:schemeClr>
        </a:solidFill>
      </dgm:spPr>
      <dgm:t>
        <a:bodyPr/>
        <a:lstStyle/>
        <a:p>
          <a:r>
            <a:rPr lang="en-GB" dirty="0"/>
            <a:t>Outcome</a:t>
          </a:r>
        </a:p>
        <a:p>
          <a:r>
            <a:rPr lang="en-GB" dirty="0">
              <a:solidFill>
                <a:srgbClr val="002060"/>
              </a:solidFill>
            </a:rPr>
            <a:t>Tells a team whether the changes it is making are helping to achieve the stated aim</a:t>
          </a:r>
          <a:endParaRPr lang="en-GB" dirty="0"/>
        </a:p>
      </dgm:t>
    </dgm:pt>
    <dgm:pt modelId="{5BA7DB7E-CFC5-437A-B551-0BE3EAB19B5A}" type="parTrans" cxnId="{69FE0DEA-D42D-4A6D-A85B-186519E0B290}">
      <dgm:prSet/>
      <dgm:spPr/>
      <dgm:t>
        <a:bodyPr/>
        <a:lstStyle/>
        <a:p>
          <a:endParaRPr lang="en-GB"/>
        </a:p>
      </dgm:t>
    </dgm:pt>
    <dgm:pt modelId="{0BCD8049-A92E-474C-A0B4-903DB5321EF9}" type="sibTrans" cxnId="{69FE0DEA-D42D-4A6D-A85B-186519E0B290}">
      <dgm:prSet/>
      <dgm:spPr/>
      <dgm:t>
        <a:bodyPr/>
        <a:lstStyle/>
        <a:p>
          <a:endParaRPr lang="en-GB"/>
        </a:p>
      </dgm:t>
    </dgm:pt>
    <dgm:pt modelId="{9AFE4CC1-BAC8-4FEA-8634-D9943BFCD105}">
      <dgm:prSet phldrT="[Text]"/>
      <dgm:spPr>
        <a:solidFill>
          <a:srgbClr val="00B0F0"/>
        </a:solidFill>
      </dgm:spPr>
      <dgm:t>
        <a:bodyPr/>
        <a:lstStyle/>
        <a:p>
          <a:r>
            <a:rPr lang="en-GB" dirty="0"/>
            <a:t>Process</a:t>
          </a:r>
        </a:p>
        <a:p>
          <a:r>
            <a:rPr lang="en-GB" dirty="0">
              <a:solidFill>
                <a:srgbClr val="002060"/>
              </a:solidFill>
            </a:rPr>
            <a:t>Tells a team whether a specific process change is having the intended effect</a:t>
          </a:r>
          <a:endParaRPr lang="en-GB" dirty="0"/>
        </a:p>
      </dgm:t>
    </dgm:pt>
    <dgm:pt modelId="{AB3AE949-5CB7-4A35-B796-EEE38FD71E8A}" type="parTrans" cxnId="{9315B738-6527-4B98-862B-5B30BB186FAB}">
      <dgm:prSet/>
      <dgm:spPr/>
      <dgm:t>
        <a:bodyPr/>
        <a:lstStyle/>
        <a:p>
          <a:endParaRPr lang="en-GB"/>
        </a:p>
      </dgm:t>
    </dgm:pt>
    <dgm:pt modelId="{1AEF08FE-F67B-4215-AA0E-473159CAC47A}" type="sibTrans" cxnId="{9315B738-6527-4B98-862B-5B30BB186FAB}">
      <dgm:prSet/>
      <dgm:spPr/>
      <dgm:t>
        <a:bodyPr/>
        <a:lstStyle/>
        <a:p>
          <a:endParaRPr lang="en-GB"/>
        </a:p>
      </dgm:t>
    </dgm:pt>
    <dgm:pt modelId="{0A5A2105-5FB4-4F12-BDCD-7D034B0A7379}">
      <dgm:prSet phldrT="[Text]"/>
      <dgm:spPr>
        <a:solidFill>
          <a:schemeClr val="accent6">
            <a:lumMod val="60000"/>
            <a:lumOff val="40000"/>
          </a:schemeClr>
        </a:solidFill>
      </dgm:spPr>
      <dgm:t>
        <a:bodyPr/>
        <a:lstStyle/>
        <a:p>
          <a:r>
            <a:rPr lang="en-GB" dirty="0"/>
            <a:t>Balancing</a:t>
          </a:r>
        </a:p>
        <a:p>
          <a:r>
            <a:rPr lang="en-GB" dirty="0">
              <a:solidFill>
                <a:srgbClr val="002060"/>
              </a:solidFill>
            </a:rPr>
            <a:t>Makes sure that changes to improve one part of the system are not causing problems in other parts of the system</a:t>
          </a:r>
          <a:endParaRPr lang="en-GB" dirty="0"/>
        </a:p>
      </dgm:t>
    </dgm:pt>
    <dgm:pt modelId="{10C6FD96-6D1B-4AED-A36A-6C56433248BD}" type="parTrans" cxnId="{8F944BFE-655B-4030-92A8-C5DE8701AA10}">
      <dgm:prSet/>
      <dgm:spPr/>
      <dgm:t>
        <a:bodyPr/>
        <a:lstStyle/>
        <a:p>
          <a:endParaRPr lang="en-GB"/>
        </a:p>
      </dgm:t>
    </dgm:pt>
    <dgm:pt modelId="{11796205-DFEA-4544-92AF-34AC107CF73D}" type="sibTrans" cxnId="{8F944BFE-655B-4030-92A8-C5DE8701AA10}">
      <dgm:prSet/>
      <dgm:spPr/>
      <dgm:t>
        <a:bodyPr/>
        <a:lstStyle/>
        <a:p>
          <a:endParaRPr lang="en-GB"/>
        </a:p>
      </dgm:t>
    </dgm:pt>
    <dgm:pt modelId="{DBEC9BE7-7C45-466A-B931-F25BEC35681E}" type="pres">
      <dgm:prSet presAssocID="{9B870ADB-08ED-48BC-9B7F-8693B5AC7A82}" presName="Name0" presStyleCnt="0">
        <dgm:presLayoutVars>
          <dgm:dir/>
          <dgm:resizeHandles val="exact"/>
        </dgm:presLayoutVars>
      </dgm:prSet>
      <dgm:spPr/>
      <dgm:t>
        <a:bodyPr/>
        <a:lstStyle/>
        <a:p>
          <a:endParaRPr lang="en-GB"/>
        </a:p>
      </dgm:t>
    </dgm:pt>
    <dgm:pt modelId="{D6EB4228-0908-4078-82EE-0549A1B1DC8E}" type="pres">
      <dgm:prSet presAssocID="{C9DE6A7F-1D3B-4F47-93C8-D844566AEAA4}" presName="node" presStyleLbl="node1" presStyleIdx="0" presStyleCnt="3">
        <dgm:presLayoutVars>
          <dgm:bulletEnabled val="1"/>
        </dgm:presLayoutVars>
      </dgm:prSet>
      <dgm:spPr/>
      <dgm:t>
        <a:bodyPr/>
        <a:lstStyle/>
        <a:p>
          <a:endParaRPr lang="en-GB"/>
        </a:p>
      </dgm:t>
    </dgm:pt>
    <dgm:pt modelId="{54510AA6-E46F-480E-8C78-06C481FBE0F9}" type="pres">
      <dgm:prSet presAssocID="{0BCD8049-A92E-474C-A0B4-903DB5321EF9}" presName="sibTrans" presStyleCnt="0"/>
      <dgm:spPr/>
    </dgm:pt>
    <dgm:pt modelId="{5EC60768-4506-471E-8183-931307910774}" type="pres">
      <dgm:prSet presAssocID="{9AFE4CC1-BAC8-4FEA-8634-D9943BFCD105}" presName="node" presStyleLbl="node1" presStyleIdx="1" presStyleCnt="3">
        <dgm:presLayoutVars>
          <dgm:bulletEnabled val="1"/>
        </dgm:presLayoutVars>
      </dgm:prSet>
      <dgm:spPr/>
      <dgm:t>
        <a:bodyPr/>
        <a:lstStyle/>
        <a:p>
          <a:endParaRPr lang="en-GB"/>
        </a:p>
      </dgm:t>
    </dgm:pt>
    <dgm:pt modelId="{EC6EC8FB-54A6-43F5-8C3F-8980F0C2E9F9}" type="pres">
      <dgm:prSet presAssocID="{1AEF08FE-F67B-4215-AA0E-473159CAC47A}" presName="sibTrans" presStyleCnt="0"/>
      <dgm:spPr/>
    </dgm:pt>
    <dgm:pt modelId="{D2E8368B-D6C3-4CBA-B355-688CDDAB74EA}" type="pres">
      <dgm:prSet presAssocID="{0A5A2105-5FB4-4F12-BDCD-7D034B0A7379}" presName="node" presStyleLbl="node1" presStyleIdx="2" presStyleCnt="3">
        <dgm:presLayoutVars>
          <dgm:bulletEnabled val="1"/>
        </dgm:presLayoutVars>
      </dgm:prSet>
      <dgm:spPr/>
      <dgm:t>
        <a:bodyPr/>
        <a:lstStyle/>
        <a:p>
          <a:endParaRPr lang="en-GB"/>
        </a:p>
      </dgm:t>
    </dgm:pt>
  </dgm:ptLst>
  <dgm:cxnLst>
    <dgm:cxn modelId="{9315B738-6527-4B98-862B-5B30BB186FAB}" srcId="{9B870ADB-08ED-48BC-9B7F-8693B5AC7A82}" destId="{9AFE4CC1-BAC8-4FEA-8634-D9943BFCD105}" srcOrd="1" destOrd="0" parTransId="{AB3AE949-5CB7-4A35-B796-EEE38FD71E8A}" sibTransId="{1AEF08FE-F67B-4215-AA0E-473159CAC47A}"/>
    <dgm:cxn modelId="{9A4FA0C7-AC0B-41CB-93E0-66223541012B}" type="presOf" srcId="{9B870ADB-08ED-48BC-9B7F-8693B5AC7A82}" destId="{DBEC9BE7-7C45-466A-B931-F25BEC35681E}" srcOrd="0" destOrd="0" presId="urn:microsoft.com/office/officeart/2005/8/layout/hList6"/>
    <dgm:cxn modelId="{69FE0DEA-D42D-4A6D-A85B-186519E0B290}" srcId="{9B870ADB-08ED-48BC-9B7F-8693B5AC7A82}" destId="{C9DE6A7F-1D3B-4F47-93C8-D844566AEAA4}" srcOrd="0" destOrd="0" parTransId="{5BA7DB7E-CFC5-437A-B551-0BE3EAB19B5A}" sibTransId="{0BCD8049-A92E-474C-A0B4-903DB5321EF9}"/>
    <dgm:cxn modelId="{E87CE59D-6C7D-4781-94C2-C6B9124FD1AA}" type="presOf" srcId="{C9DE6A7F-1D3B-4F47-93C8-D844566AEAA4}" destId="{D6EB4228-0908-4078-82EE-0549A1B1DC8E}" srcOrd="0" destOrd="0" presId="urn:microsoft.com/office/officeart/2005/8/layout/hList6"/>
    <dgm:cxn modelId="{8F944BFE-655B-4030-92A8-C5DE8701AA10}" srcId="{9B870ADB-08ED-48BC-9B7F-8693B5AC7A82}" destId="{0A5A2105-5FB4-4F12-BDCD-7D034B0A7379}" srcOrd="2" destOrd="0" parTransId="{10C6FD96-6D1B-4AED-A36A-6C56433248BD}" sibTransId="{11796205-DFEA-4544-92AF-34AC107CF73D}"/>
    <dgm:cxn modelId="{201BA642-67DC-4643-9F3D-BD297CB84142}" type="presOf" srcId="{0A5A2105-5FB4-4F12-BDCD-7D034B0A7379}" destId="{D2E8368B-D6C3-4CBA-B355-688CDDAB74EA}" srcOrd="0" destOrd="0" presId="urn:microsoft.com/office/officeart/2005/8/layout/hList6"/>
    <dgm:cxn modelId="{117B83F6-0E34-4A98-8C9F-889D107BFAFF}" type="presOf" srcId="{9AFE4CC1-BAC8-4FEA-8634-D9943BFCD105}" destId="{5EC60768-4506-471E-8183-931307910774}" srcOrd="0" destOrd="0" presId="urn:microsoft.com/office/officeart/2005/8/layout/hList6"/>
    <dgm:cxn modelId="{8F7FAA55-06FE-4C4B-B77A-BEBD33E8993F}" type="presParOf" srcId="{DBEC9BE7-7C45-466A-B931-F25BEC35681E}" destId="{D6EB4228-0908-4078-82EE-0549A1B1DC8E}" srcOrd="0" destOrd="0" presId="urn:microsoft.com/office/officeart/2005/8/layout/hList6"/>
    <dgm:cxn modelId="{18551BCB-D30B-4B9D-AE34-C97825142177}" type="presParOf" srcId="{DBEC9BE7-7C45-466A-B931-F25BEC35681E}" destId="{54510AA6-E46F-480E-8C78-06C481FBE0F9}" srcOrd="1" destOrd="0" presId="urn:microsoft.com/office/officeart/2005/8/layout/hList6"/>
    <dgm:cxn modelId="{AD9A029D-E6DD-46E6-B1B3-4D9AB04ED462}" type="presParOf" srcId="{DBEC9BE7-7C45-466A-B931-F25BEC35681E}" destId="{5EC60768-4506-471E-8183-931307910774}" srcOrd="2" destOrd="0" presId="urn:microsoft.com/office/officeart/2005/8/layout/hList6"/>
    <dgm:cxn modelId="{C173A43D-AD9B-4C0F-A37E-5CA7484CBB3D}" type="presParOf" srcId="{DBEC9BE7-7C45-466A-B931-F25BEC35681E}" destId="{EC6EC8FB-54A6-43F5-8C3F-8980F0C2E9F9}" srcOrd="3" destOrd="0" presId="urn:microsoft.com/office/officeart/2005/8/layout/hList6"/>
    <dgm:cxn modelId="{3EE41A03-4C08-46DA-AFC5-AED50068048F}" type="presParOf" srcId="{DBEC9BE7-7C45-466A-B931-F25BEC35681E}" destId="{D2E8368B-D6C3-4CBA-B355-688CDDAB74EA}" srcOrd="4" destOrd="0" presId="urn:microsoft.com/office/officeart/2005/8/layout/h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403479-482E-43EF-83CF-AB63F828E9C8}">
      <dsp:nvSpPr>
        <dsp:cNvPr id="0" name=""/>
        <dsp:cNvSpPr/>
      </dsp:nvSpPr>
      <dsp:spPr>
        <a:xfrm>
          <a:off x="0" y="370894"/>
          <a:ext cx="5001767" cy="3126104"/>
        </a:xfrm>
        <a:prstGeom prst="swooshArrow">
          <a:avLst>
            <a:gd name="adj1" fmla="val 25000"/>
            <a:gd name="adj2" fmla="val 25000"/>
          </a:avLst>
        </a:prstGeom>
        <a:solidFill>
          <a:srgbClr val="92D050"/>
        </a:solidFill>
        <a:ln>
          <a:solidFill>
            <a:schemeClr val="tx1">
              <a:lumMod val="95000"/>
              <a:lumOff val="5000"/>
            </a:schemeClr>
          </a:solidFill>
        </a:ln>
        <a:effectLst/>
      </dsp:spPr>
      <dsp:style>
        <a:lnRef idx="0">
          <a:scrgbClr r="0" g="0" b="0"/>
        </a:lnRef>
        <a:fillRef idx="1">
          <a:scrgbClr r="0" g="0" b="0"/>
        </a:fillRef>
        <a:effectRef idx="0">
          <a:scrgbClr r="0" g="0" b="0"/>
        </a:effectRef>
        <a:fontRef idx="minor"/>
      </dsp:style>
    </dsp:sp>
    <dsp:sp modelId="{97707BF3-4EB6-4471-A536-8285ABAE9FC7}">
      <dsp:nvSpPr>
        <dsp:cNvPr id="0" name=""/>
        <dsp:cNvSpPr/>
      </dsp:nvSpPr>
      <dsp:spPr>
        <a:xfrm>
          <a:off x="635224" y="2528532"/>
          <a:ext cx="130045" cy="130045"/>
        </a:xfrm>
        <a:prstGeom prst="ellipse">
          <a:avLst/>
        </a:prstGeom>
        <a:solidFill>
          <a:schemeClr val="tx1">
            <a:lumMod val="75000"/>
            <a:lumOff val="2500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4EF4B2CB-0412-48AC-A807-9B1B084BB35B}">
      <dsp:nvSpPr>
        <dsp:cNvPr id="0" name=""/>
        <dsp:cNvSpPr/>
      </dsp:nvSpPr>
      <dsp:spPr>
        <a:xfrm>
          <a:off x="664143" y="2716830"/>
          <a:ext cx="1165411" cy="9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09" tIns="0" rIns="0" bIns="0" numCol="1" spcCol="1270" anchor="t" anchorCtr="0">
          <a:noAutofit/>
        </a:bodyPr>
        <a:lstStyle/>
        <a:p>
          <a:pPr lvl="0" algn="l" defTabSz="711200">
            <a:lnSpc>
              <a:spcPct val="90000"/>
            </a:lnSpc>
            <a:spcBef>
              <a:spcPct val="0"/>
            </a:spcBef>
            <a:spcAft>
              <a:spcPct val="35000"/>
            </a:spcAft>
          </a:pPr>
          <a:r>
            <a:rPr lang="en-GB" sz="1600" kern="1200" dirty="0">
              <a:solidFill>
                <a:srgbClr val="002060"/>
              </a:solidFill>
              <a:latin typeface="Arial" pitchFamily="34" charset="0"/>
              <a:cs typeface="Arial" pitchFamily="34" charset="0"/>
            </a:rPr>
            <a:t>Scottish Patient Safety Programme 2007</a:t>
          </a:r>
        </a:p>
      </dsp:txBody>
      <dsp:txXfrm>
        <a:off x="664143" y="2716830"/>
        <a:ext cx="1165411" cy="903444"/>
      </dsp:txXfrm>
    </dsp:sp>
    <dsp:sp modelId="{76267D88-4D60-4E9E-85E6-0E4146F56F9D}">
      <dsp:nvSpPr>
        <dsp:cNvPr id="0" name=""/>
        <dsp:cNvSpPr/>
      </dsp:nvSpPr>
      <dsp:spPr>
        <a:xfrm>
          <a:off x="2203301" y="1527479"/>
          <a:ext cx="235083" cy="235083"/>
        </a:xfrm>
        <a:prstGeom prst="ellipse">
          <a:avLst/>
        </a:prstGeom>
        <a:solidFill>
          <a:schemeClr val="tx1">
            <a:lumMod val="75000"/>
            <a:lumOff val="2500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1945E560-AB36-4D40-9253-1193F391A2D7}">
      <dsp:nvSpPr>
        <dsp:cNvPr id="0" name=""/>
        <dsp:cNvSpPr/>
      </dsp:nvSpPr>
      <dsp:spPr>
        <a:xfrm>
          <a:off x="1853489" y="2157138"/>
          <a:ext cx="1363766" cy="8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66" tIns="0" rIns="0" bIns="0" numCol="1" spcCol="1270" anchor="t" anchorCtr="0">
          <a:noAutofit/>
        </a:bodyPr>
        <a:lstStyle/>
        <a:p>
          <a:pPr lvl="0" algn="l" defTabSz="711200">
            <a:lnSpc>
              <a:spcPct val="90000"/>
            </a:lnSpc>
            <a:spcBef>
              <a:spcPct val="0"/>
            </a:spcBef>
            <a:spcAft>
              <a:spcPct val="35000"/>
            </a:spcAft>
          </a:pPr>
          <a:r>
            <a:rPr lang="en-GB" sz="1600" kern="1200" dirty="0">
              <a:solidFill>
                <a:srgbClr val="002060"/>
              </a:solidFill>
              <a:latin typeface="Arial" pitchFamily="34" charset="0"/>
              <a:cs typeface="Arial" pitchFamily="34" charset="0"/>
            </a:rPr>
            <a:t>Improvement Route Map for Health &amp; Social Care services 2011</a:t>
          </a:r>
        </a:p>
      </dsp:txBody>
      <dsp:txXfrm>
        <a:off x="1853489" y="2157138"/>
        <a:ext cx="1363766" cy="839875"/>
      </dsp:txXfrm>
    </dsp:sp>
    <dsp:sp modelId="{B08793D9-EBE6-406C-B47F-12A1DBF2B528}">
      <dsp:nvSpPr>
        <dsp:cNvPr id="0" name=""/>
        <dsp:cNvSpPr/>
      </dsp:nvSpPr>
      <dsp:spPr>
        <a:xfrm>
          <a:off x="3602533" y="1107709"/>
          <a:ext cx="325114" cy="325114"/>
        </a:xfrm>
        <a:prstGeom prst="ellipse">
          <a:avLst/>
        </a:prstGeom>
        <a:solidFill>
          <a:schemeClr val="tx1">
            <a:lumMod val="75000"/>
            <a:lumOff val="2500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3DAA7A2D-155C-44D2-844F-789B848FB913}">
      <dsp:nvSpPr>
        <dsp:cNvPr id="0" name=""/>
        <dsp:cNvSpPr/>
      </dsp:nvSpPr>
      <dsp:spPr>
        <a:xfrm>
          <a:off x="3392649" y="1947242"/>
          <a:ext cx="1420498" cy="8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2" tIns="0" rIns="0" bIns="0" numCol="1" spcCol="1270" anchor="t" anchorCtr="0">
          <a:noAutofit/>
        </a:bodyPr>
        <a:lstStyle/>
        <a:p>
          <a:pPr lvl="0" algn="l" defTabSz="711200">
            <a:lnSpc>
              <a:spcPct val="90000"/>
            </a:lnSpc>
            <a:spcBef>
              <a:spcPct val="0"/>
            </a:spcBef>
            <a:spcAft>
              <a:spcPct val="35000"/>
            </a:spcAft>
          </a:pPr>
          <a:r>
            <a:rPr lang="en-GB" sz="1600" kern="1200" dirty="0">
              <a:solidFill>
                <a:srgbClr val="002060"/>
              </a:solidFill>
              <a:latin typeface="Arial" pitchFamily="34" charset="0"/>
              <a:cs typeface="Arial" pitchFamily="34" charset="0"/>
            </a:rPr>
            <a:t>Improvement Framework for Scotland’s public services 2013</a:t>
          </a:r>
        </a:p>
      </dsp:txBody>
      <dsp:txXfrm>
        <a:off x="3392649" y="1947242"/>
        <a:ext cx="1420498" cy="8269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E6E9E4-565A-47AC-90A1-6AD213A66A63}">
      <dsp:nvSpPr>
        <dsp:cNvPr id="0" name=""/>
        <dsp:cNvSpPr/>
      </dsp:nvSpPr>
      <dsp:spPr>
        <a:xfrm>
          <a:off x="1410760" y="0"/>
          <a:ext cx="4570476" cy="4570476"/>
        </a:xfrm>
        <a:prstGeom prst="ellipse">
          <a:avLst/>
        </a:prstGeom>
        <a:solidFill>
          <a:schemeClr val="accent1">
            <a:lumMod val="20000"/>
            <a:lumOff val="80000"/>
          </a:schemeClr>
        </a:solidFill>
        <a:ln w="31750">
          <a:solidFill>
            <a:schemeClr val="tx1"/>
          </a:solid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2EE47BC6-9CF3-4941-B4BD-B7E5E80BD0F3}">
      <dsp:nvSpPr>
        <dsp:cNvPr id="0" name=""/>
        <dsp:cNvSpPr/>
      </dsp:nvSpPr>
      <dsp:spPr>
        <a:xfrm>
          <a:off x="643453" y="257604"/>
          <a:ext cx="3158225" cy="1736729"/>
        </a:xfrm>
        <a:prstGeom prst="roundRect">
          <a:avLst/>
        </a:prstGeom>
        <a:solidFill>
          <a:schemeClr val="accent5">
            <a:hueOff val="0"/>
            <a:satOff val="0"/>
            <a:lumOff val="0"/>
            <a:alphaOff val="0"/>
          </a:schemeClr>
        </a:solidFill>
        <a:ln>
          <a:solidFill>
            <a:schemeClr val="tx1"/>
          </a:solidFill>
        </a:ln>
        <a:effectLst>
          <a:outerShdw blurRad="50800" dist="50800" dir="5400000" algn="ctr" rotWithShape="0">
            <a:schemeClr val="tx1"/>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GB" sz="1800" b="1" kern="1200" dirty="0">
              <a:solidFill>
                <a:schemeClr val="bg1"/>
              </a:solidFill>
              <a:latin typeface="Arial" panose="020B0604020202020204" pitchFamily="34" charset="0"/>
              <a:cs typeface="Arial" panose="020B0604020202020204" pitchFamily="34" charset="0"/>
            </a:rPr>
            <a:t>Cycle of improvement involving data collection, problem definition &amp; diagnosis, generation &amp; selection of potential changes, implementation &amp; evaluation of these changes</a:t>
          </a:r>
        </a:p>
      </dsp:txBody>
      <dsp:txXfrm>
        <a:off x="643453" y="257604"/>
        <a:ext cx="3158225" cy="1736729"/>
      </dsp:txXfrm>
    </dsp:sp>
    <dsp:sp modelId="{FC3C88FC-B60B-42E0-8869-4A9523E78C5A}">
      <dsp:nvSpPr>
        <dsp:cNvPr id="0" name=""/>
        <dsp:cNvSpPr/>
      </dsp:nvSpPr>
      <dsp:spPr>
        <a:xfrm>
          <a:off x="3803636" y="434195"/>
          <a:ext cx="3236797" cy="1736747"/>
        </a:xfrm>
        <a:prstGeom prst="roundRect">
          <a:avLst/>
        </a:prstGeom>
        <a:solidFill>
          <a:schemeClr val="accent5">
            <a:hueOff val="-4986978"/>
            <a:satOff val="-13679"/>
            <a:lumOff val="4771"/>
            <a:alphaOff val="0"/>
          </a:schemeClr>
        </a:solidFill>
        <a:ln>
          <a:solidFill>
            <a:schemeClr val="tx1"/>
          </a:solidFill>
        </a:ln>
        <a:effectLst>
          <a:outerShdw blurRad="50800" dist="50800" dir="5400000" algn="ctr" rotWithShape="0">
            <a:schemeClr val="tx1"/>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GB" sz="1800" b="1" kern="1200" dirty="0">
              <a:solidFill>
                <a:schemeClr val="bg1"/>
              </a:solidFill>
              <a:latin typeface="Arial" panose="020B0604020202020204" pitchFamily="34" charset="0"/>
              <a:cs typeface="Arial" panose="020B0604020202020204" pitchFamily="34" charset="0"/>
            </a:rPr>
            <a:t>Set of tools &amp; techniques that support implementation of changes</a:t>
          </a:r>
        </a:p>
      </dsp:txBody>
      <dsp:txXfrm>
        <a:off x="3803636" y="434195"/>
        <a:ext cx="3236797" cy="1736747"/>
      </dsp:txXfrm>
    </dsp:sp>
    <dsp:sp modelId="{B12C5E15-7B45-44B7-A1CF-0DDCFAC97CCC}">
      <dsp:nvSpPr>
        <dsp:cNvPr id="0" name=""/>
        <dsp:cNvSpPr/>
      </dsp:nvSpPr>
      <dsp:spPr>
        <a:xfrm>
          <a:off x="217278" y="2247986"/>
          <a:ext cx="3035376" cy="1576768"/>
        </a:xfrm>
        <a:prstGeom prst="roundRect">
          <a:avLst/>
        </a:prstGeom>
        <a:solidFill>
          <a:schemeClr val="accent5">
            <a:hueOff val="-9973956"/>
            <a:satOff val="-27359"/>
            <a:lumOff val="9542"/>
            <a:alphaOff val="0"/>
          </a:schemeClr>
        </a:solidFill>
        <a:ln>
          <a:solidFill>
            <a:schemeClr val="tx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GB" sz="1800" b="1" kern="1200" dirty="0">
              <a:solidFill>
                <a:schemeClr val="tx1"/>
              </a:solidFill>
              <a:latin typeface="Arial" panose="020B0604020202020204" pitchFamily="34" charset="0"/>
              <a:cs typeface="Arial" panose="020B0604020202020204" pitchFamily="34" charset="0"/>
            </a:rPr>
            <a:t>Recognition of importance of organisational context &amp; senior clinical &amp; management leadership</a:t>
          </a:r>
        </a:p>
      </dsp:txBody>
      <dsp:txXfrm>
        <a:off x="217278" y="2247986"/>
        <a:ext cx="3035376" cy="1576768"/>
      </dsp:txXfrm>
    </dsp:sp>
    <dsp:sp modelId="{39FB9E11-5835-48B6-BDFA-CFE3EF671F44}">
      <dsp:nvSpPr>
        <dsp:cNvPr id="0" name=""/>
        <dsp:cNvSpPr/>
      </dsp:nvSpPr>
      <dsp:spPr>
        <a:xfrm>
          <a:off x="3720385" y="2247772"/>
          <a:ext cx="3312054" cy="1576768"/>
        </a:xfrm>
        <a:prstGeom prst="roundRect">
          <a:avLst/>
        </a:prstGeom>
        <a:solidFill>
          <a:schemeClr val="accent5">
            <a:hueOff val="-14960934"/>
            <a:satOff val="-41038"/>
            <a:lumOff val="14313"/>
            <a:alphaOff val="0"/>
          </a:schemeClr>
        </a:solidFill>
        <a:ln>
          <a:solidFill>
            <a:schemeClr val="tx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GB" sz="1800" b="1" kern="1200" baseline="0" dirty="0">
              <a:solidFill>
                <a:schemeClr val="tx1"/>
              </a:solidFill>
              <a:latin typeface="Arial" panose="020B0604020202020204" pitchFamily="34" charset="0"/>
              <a:cs typeface="Arial" panose="020B0604020202020204" pitchFamily="34" charset="0"/>
            </a:rPr>
            <a:t>Recognition of central importance of engaging those </a:t>
          </a:r>
          <a:r>
            <a:rPr lang="en-GB" sz="1800" b="1" kern="1200" baseline="0" dirty="0">
              <a:solidFill>
                <a:schemeClr val="tx1"/>
              </a:solidFill>
              <a:effectLst/>
              <a:latin typeface="Arial" panose="020B0604020202020204" pitchFamily="34" charset="0"/>
              <a:cs typeface="Arial" panose="020B0604020202020204" pitchFamily="34" charset="0"/>
            </a:rPr>
            <a:t>who</a:t>
          </a:r>
          <a:r>
            <a:rPr lang="en-GB" sz="1800" b="1" kern="1200" baseline="0" dirty="0">
              <a:solidFill>
                <a:schemeClr val="tx1"/>
              </a:solidFill>
              <a:latin typeface="Arial" panose="020B0604020202020204" pitchFamily="34" charset="0"/>
              <a:cs typeface="Arial" panose="020B0604020202020204" pitchFamily="34" charset="0"/>
            </a:rPr>
            <a:t> deliver the service in improvement of that service</a:t>
          </a:r>
        </a:p>
      </dsp:txBody>
      <dsp:txXfrm>
        <a:off x="3720385" y="2247772"/>
        <a:ext cx="3312054" cy="15767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EF91C1-5DB8-42FE-B70A-4B5E181C7004}">
      <dsp:nvSpPr>
        <dsp:cNvPr id="0" name=""/>
        <dsp:cNvSpPr/>
      </dsp:nvSpPr>
      <dsp:spPr>
        <a:xfrm>
          <a:off x="2670753" y="3129204"/>
          <a:ext cx="214703" cy="91440"/>
        </a:xfrm>
        <a:custGeom>
          <a:avLst/>
          <a:gdLst/>
          <a:ahLst/>
          <a:cxnLst/>
          <a:rect l="0" t="0" r="0" b="0"/>
          <a:pathLst>
            <a:path>
              <a:moveTo>
                <a:pt x="0" y="45720"/>
              </a:moveTo>
              <a:lnTo>
                <a:pt x="214703"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2737" y="3169556"/>
        <a:ext cx="10735" cy="10735"/>
      </dsp:txXfrm>
    </dsp:sp>
    <dsp:sp modelId="{CBF1082B-AB26-4009-94C1-0F6894E64B45}">
      <dsp:nvSpPr>
        <dsp:cNvPr id="0" name=""/>
        <dsp:cNvSpPr/>
      </dsp:nvSpPr>
      <dsp:spPr>
        <a:xfrm>
          <a:off x="1070802" y="1798202"/>
          <a:ext cx="526430" cy="1376722"/>
        </a:xfrm>
        <a:custGeom>
          <a:avLst/>
          <a:gdLst/>
          <a:ahLst/>
          <a:cxnLst/>
          <a:rect l="0" t="0" r="0" b="0"/>
          <a:pathLst>
            <a:path>
              <a:moveTo>
                <a:pt x="0" y="0"/>
              </a:moveTo>
              <a:lnTo>
                <a:pt x="263215" y="0"/>
              </a:lnTo>
              <a:lnTo>
                <a:pt x="263215" y="1376722"/>
              </a:lnTo>
              <a:lnTo>
                <a:pt x="526430" y="137672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97169" y="2449714"/>
        <a:ext cx="73696" cy="73696"/>
      </dsp:txXfrm>
    </dsp:sp>
    <dsp:sp modelId="{36A8BEF7-85B9-4C1B-9A05-159BD68DD98E}">
      <dsp:nvSpPr>
        <dsp:cNvPr id="0" name=""/>
        <dsp:cNvSpPr/>
      </dsp:nvSpPr>
      <dsp:spPr>
        <a:xfrm>
          <a:off x="2670753" y="2561250"/>
          <a:ext cx="214703" cy="204557"/>
        </a:xfrm>
        <a:custGeom>
          <a:avLst/>
          <a:gdLst/>
          <a:ahLst/>
          <a:cxnLst/>
          <a:rect l="0" t="0" r="0" b="0"/>
          <a:pathLst>
            <a:path>
              <a:moveTo>
                <a:pt x="0" y="0"/>
              </a:moveTo>
              <a:lnTo>
                <a:pt x="107351" y="0"/>
              </a:lnTo>
              <a:lnTo>
                <a:pt x="107351" y="204557"/>
              </a:lnTo>
              <a:lnTo>
                <a:pt x="214703" y="204557"/>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0691" y="2656115"/>
        <a:ext cx="14827" cy="14827"/>
      </dsp:txXfrm>
    </dsp:sp>
    <dsp:sp modelId="{B8292535-C910-4111-9DD2-6EEB64D9B1E0}">
      <dsp:nvSpPr>
        <dsp:cNvPr id="0" name=""/>
        <dsp:cNvSpPr/>
      </dsp:nvSpPr>
      <dsp:spPr>
        <a:xfrm>
          <a:off x="2670753" y="2356692"/>
          <a:ext cx="214703" cy="204557"/>
        </a:xfrm>
        <a:custGeom>
          <a:avLst/>
          <a:gdLst/>
          <a:ahLst/>
          <a:cxnLst/>
          <a:rect l="0" t="0" r="0" b="0"/>
          <a:pathLst>
            <a:path>
              <a:moveTo>
                <a:pt x="0" y="204557"/>
              </a:moveTo>
              <a:lnTo>
                <a:pt x="107351" y="204557"/>
              </a:lnTo>
              <a:lnTo>
                <a:pt x="107351" y="0"/>
              </a:lnTo>
              <a:lnTo>
                <a:pt x="214703"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0691" y="2451557"/>
        <a:ext cx="14827" cy="14827"/>
      </dsp:txXfrm>
    </dsp:sp>
    <dsp:sp modelId="{0B042CAF-2C41-485B-866C-7CDE78BA3BA6}">
      <dsp:nvSpPr>
        <dsp:cNvPr id="0" name=""/>
        <dsp:cNvSpPr/>
      </dsp:nvSpPr>
      <dsp:spPr>
        <a:xfrm>
          <a:off x="1070802" y="1798202"/>
          <a:ext cx="526430" cy="763048"/>
        </a:xfrm>
        <a:custGeom>
          <a:avLst/>
          <a:gdLst/>
          <a:ahLst/>
          <a:cxnLst/>
          <a:rect l="0" t="0" r="0" b="0"/>
          <a:pathLst>
            <a:path>
              <a:moveTo>
                <a:pt x="0" y="0"/>
              </a:moveTo>
              <a:lnTo>
                <a:pt x="263215" y="0"/>
              </a:lnTo>
              <a:lnTo>
                <a:pt x="263215" y="763048"/>
              </a:lnTo>
              <a:lnTo>
                <a:pt x="526430" y="763048"/>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310842" y="2156550"/>
        <a:ext cx="46351" cy="46351"/>
      </dsp:txXfrm>
    </dsp:sp>
    <dsp:sp modelId="{9030041E-1ABA-4FEB-8F18-05465CF8CEDD}">
      <dsp:nvSpPr>
        <dsp:cNvPr id="0" name=""/>
        <dsp:cNvSpPr/>
      </dsp:nvSpPr>
      <dsp:spPr>
        <a:xfrm>
          <a:off x="2670753" y="1538461"/>
          <a:ext cx="214703" cy="409115"/>
        </a:xfrm>
        <a:custGeom>
          <a:avLst/>
          <a:gdLst/>
          <a:ahLst/>
          <a:cxnLst/>
          <a:rect l="0" t="0" r="0" b="0"/>
          <a:pathLst>
            <a:path>
              <a:moveTo>
                <a:pt x="0" y="0"/>
              </a:moveTo>
              <a:lnTo>
                <a:pt x="107351" y="0"/>
              </a:lnTo>
              <a:lnTo>
                <a:pt x="107351" y="409115"/>
              </a:lnTo>
              <a:lnTo>
                <a:pt x="214703" y="409115"/>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66554" y="1731468"/>
        <a:ext cx="23101" cy="23101"/>
      </dsp:txXfrm>
    </dsp:sp>
    <dsp:sp modelId="{F2A1F6B6-B7FC-49A0-A425-8C98DA81ACE0}">
      <dsp:nvSpPr>
        <dsp:cNvPr id="0" name=""/>
        <dsp:cNvSpPr/>
      </dsp:nvSpPr>
      <dsp:spPr>
        <a:xfrm>
          <a:off x="2670753" y="1492741"/>
          <a:ext cx="214703" cy="91440"/>
        </a:xfrm>
        <a:custGeom>
          <a:avLst/>
          <a:gdLst/>
          <a:ahLst/>
          <a:cxnLst/>
          <a:rect l="0" t="0" r="0" b="0"/>
          <a:pathLst>
            <a:path>
              <a:moveTo>
                <a:pt x="0" y="45720"/>
              </a:moveTo>
              <a:lnTo>
                <a:pt x="214703"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2737" y="1533093"/>
        <a:ext cx="10735" cy="10735"/>
      </dsp:txXfrm>
    </dsp:sp>
    <dsp:sp modelId="{35DED027-643F-47C2-9971-0E6715391CCD}">
      <dsp:nvSpPr>
        <dsp:cNvPr id="0" name=""/>
        <dsp:cNvSpPr/>
      </dsp:nvSpPr>
      <dsp:spPr>
        <a:xfrm>
          <a:off x="2670753" y="1129345"/>
          <a:ext cx="214703" cy="409115"/>
        </a:xfrm>
        <a:custGeom>
          <a:avLst/>
          <a:gdLst/>
          <a:ahLst/>
          <a:cxnLst/>
          <a:rect l="0" t="0" r="0" b="0"/>
          <a:pathLst>
            <a:path>
              <a:moveTo>
                <a:pt x="0" y="409115"/>
              </a:moveTo>
              <a:lnTo>
                <a:pt x="107351" y="409115"/>
              </a:lnTo>
              <a:lnTo>
                <a:pt x="107351" y="0"/>
              </a:lnTo>
              <a:lnTo>
                <a:pt x="214703"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66554" y="1322352"/>
        <a:ext cx="23101" cy="23101"/>
      </dsp:txXfrm>
    </dsp:sp>
    <dsp:sp modelId="{5B56B3CE-BB89-41AB-A135-F2DE8DD8BF26}">
      <dsp:nvSpPr>
        <dsp:cNvPr id="0" name=""/>
        <dsp:cNvSpPr/>
      </dsp:nvSpPr>
      <dsp:spPr>
        <a:xfrm>
          <a:off x="1070802" y="1538461"/>
          <a:ext cx="526430" cy="259741"/>
        </a:xfrm>
        <a:custGeom>
          <a:avLst/>
          <a:gdLst/>
          <a:ahLst/>
          <a:cxnLst/>
          <a:rect l="0" t="0" r="0" b="0"/>
          <a:pathLst>
            <a:path>
              <a:moveTo>
                <a:pt x="0" y="259741"/>
              </a:moveTo>
              <a:lnTo>
                <a:pt x="263215" y="259741"/>
              </a:lnTo>
              <a:lnTo>
                <a:pt x="263215" y="0"/>
              </a:lnTo>
              <a:lnTo>
                <a:pt x="526430"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319342" y="1653656"/>
        <a:ext cx="29351" cy="29351"/>
      </dsp:txXfrm>
    </dsp:sp>
    <dsp:sp modelId="{7AAB4B11-AE3D-4B50-AADC-75DC22DDE25A}">
      <dsp:nvSpPr>
        <dsp:cNvPr id="0" name=""/>
        <dsp:cNvSpPr/>
      </dsp:nvSpPr>
      <dsp:spPr>
        <a:xfrm>
          <a:off x="2670753" y="515671"/>
          <a:ext cx="214703" cy="204557"/>
        </a:xfrm>
        <a:custGeom>
          <a:avLst/>
          <a:gdLst/>
          <a:ahLst/>
          <a:cxnLst/>
          <a:rect l="0" t="0" r="0" b="0"/>
          <a:pathLst>
            <a:path>
              <a:moveTo>
                <a:pt x="0" y="0"/>
              </a:moveTo>
              <a:lnTo>
                <a:pt x="107351" y="0"/>
              </a:lnTo>
              <a:lnTo>
                <a:pt x="107351" y="204557"/>
              </a:lnTo>
              <a:lnTo>
                <a:pt x="214703" y="204557"/>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0691" y="610536"/>
        <a:ext cx="14827" cy="14827"/>
      </dsp:txXfrm>
    </dsp:sp>
    <dsp:sp modelId="{3629C91A-C1EE-43F1-957A-41114723552D}">
      <dsp:nvSpPr>
        <dsp:cNvPr id="0" name=""/>
        <dsp:cNvSpPr/>
      </dsp:nvSpPr>
      <dsp:spPr>
        <a:xfrm>
          <a:off x="2670753" y="311113"/>
          <a:ext cx="214703" cy="204557"/>
        </a:xfrm>
        <a:custGeom>
          <a:avLst/>
          <a:gdLst/>
          <a:ahLst/>
          <a:cxnLst/>
          <a:rect l="0" t="0" r="0" b="0"/>
          <a:pathLst>
            <a:path>
              <a:moveTo>
                <a:pt x="0" y="204557"/>
              </a:moveTo>
              <a:lnTo>
                <a:pt x="107351" y="204557"/>
              </a:lnTo>
              <a:lnTo>
                <a:pt x="107351" y="0"/>
              </a:lnTo>
              <a:lnTo>
                <a:pt x="214703"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0691" y="405978"/>
        <a:ext cx="14827" cy="14827"/>
      </dsp:txXfrm>
    </dsp:sp>
    <dsp:sp modelId="{E0E8751D-25B0-49F6-8BD6-1AE720FE00F2}">
      <dsp:nvSpPr>
        <dsp:cNvPr id="0" name=""/>
        <dsp:cNvSpPr/>
      </dsp:nvSpPr>
      <dsp:spPr>
        <a:xfrm>
          <a:off x="1070802" y="515671"/>
          <a:ext cx="526430" cy="1282530"/>
        </a:xfrm>
        <a:custGeom>
          <a:avLst/>
          <a:gdLst/>
          <a:ahLst/>
          <a:cxnLst/>
          <a:rect l="0" t="0" r="0" b="0"/>
          <a:pathLst>
            <a:path>
              <a:moveTo>
                <a:pt x="0" y="1282530"/>
              </a:moveTo>
              <a:lnTo>
                <a:pt x="263215" y="1282530"/>
              </a:lnTo>
              <a:lnTo>
                <a:pt x="263215" y="0"/>
              </a:lnTo>
              <a:lnTo>
                <a:pt x="526430"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99358" y="1122277"/>
        <a:ext cx="69318" cy="69318"/>
      </dsp:txXfrm>
    </dsp:sp>
    <dsp:sp modelId="{31701DDF-4BA4-40CD-93CE-A42E291FC80F}">
      <dsp:nvSpPr>
        <dsp:cNvPr id="0" name=""/>
        <dsp:cNvSpPr/>
      </dsp:nvSpPr>
      <dsp:spPr>
        <a:xfrm flipH="1">
          <a:off x="0" y="1107799"/>
          <a:ext cx="760800" cy="1380805"/>
        </a:xfrm>
        <a:prstGeom prst="roundRect">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solidFill>
                <a:schemeClr val="tx1"/>
              </a:solidFill>
            </a:rPr>
            <a:t>Aim</a:t>
          </a:r>
        </a:p>
      </dsp:txBody>
      <dsp:txXfrm flipH="1">
        <a:off x="0" y="1107799"/>
        <a:ext cx="760800" cy="1380805"/>
      </dsp:txXfrm>
    </dsp:sp>
    <dsp:sp modelId="{CF5CEE62-B934-4D9E-84CB-152EE3946C13}">
      <dsp:nvSpPr>
        <dsp:cNvPr id="0" name=""/>
        <dsp:cNvSpPr/>
      </dsp:nvSpPr>
      <dsp:spPr>
        <a:xfrm>
          <a:off x="1597233" y="352025"/>
          <a:ext cx="1073519" cy="327292"/>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chemeClr val="tx1"/>
              </a:solidFill>
            </a:rPr>
            <a:t>Primary driver </a:t>
          </a:r>
        </a:p>
      </dsp:txBody>
      <dsp:txXfrm>
        <a:off x="1597233" y="352025"/>
        <a:ext cx="1073519" cy="327292"/>
      </dsp:txXfrm>
    </dsp:sp>
    <dsp:sp modelId="{698C40A9-F66D-45B9-83BD-8C24309EC503}">
      <dsp:nvSpPr>
        <dsp:cNvPr id="0" name=""/>
        <dsp:cNvSpPr/>
      </dsp:nvSpPr>
      <dsp:spPr>
        <a:xfrm>
          <a:off x="2885457" y="147467"/>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147467"/>
        <a:ext cx="1073519" cy="327292"/>
      </dsp:txXfrm>
    </dsp:sp>
    <dsp:sp modelId="{97840B70-0E03-4132-82DB-88C558FB9245}">
      <dsp:nvSpPr>
        <dsp:cNvPr id="0" name=""/>
        <dsp:cNvSpPr/>
      </dsp:nvSpPr>
      <dsp:spPr>
        <a:xfrm>
          <a:off x="2885457" y="556583"/>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556583"/>
        <a:ext cx="1073519" cy="327292"/>
      </dsp:txXfrm>
    </dsp:sp>
    <dsp:sp modelId="{C95986DA-6B69-43E6-8BED-646E4A63B317}">
      <dsp:nvSpPr>
        <dsp:cNvPr id="0" name=""/>
        <dsp:cNvSpPr/>
      </dsp:nvSpPr>
      <dsp:spPr>
        <a:xfrm>
          <a:off x="1597233" y="1374814"/>
          <a:ext cx="1073519" cy="327292"/>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chemeClr val="tx1"/>
              </a:solidFill>
            </a:rPr>
            <a:t>Primary driver </a:t>
          </a:r>
        </a:p>
      </dsp:txBody>
      <dsp:txXfrm>
        <a:off x="1597233" y="1374814"/>
        <a:ext cx="1073519" cy="327292"/>
      </dsp:txXfrm>
    </dsp:sp>
    <dsp:sp modelId="{576BB80C-775C-4C2D-910C-A34DDF54FB5B}">
      <dsp:nvSpPr>
        <dsp:cNvPr id="0" name=""/>
        <dsp:cNvSpPr/>
      </dsp:nvSpPr>
      <dsp:spPr>
        <a:xfrm>
          <a:off x="2885457" y="965698"/>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965698"/>
        <a:ext cx="1073519" cy="327292"/>
      </dsp:txXfrm>
    </dsp:sp>
    <dsp:sp modelId="{95440F24-3AA8-499B-B7D6-91ECBF47812A}">
      <dsp:nvSpPr>
        <dsp:cNvPr id="0" name=""/>
        <dsp:cNvSpPr/>
      </dsp:nvSpPr>
      <dsp:spPr>
        <a:xfrm>
          <a:off x="2885457" y="1374814"/>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1374814"/>
        <a:ext cx="1073519" cy="327292"/>
      </dsp:txXfrm>
    </dsp:sp>
    <dsp:sp modelId="{83D12D3C-5D5F-4B3E-96D8-ACA58243AF26}">
      <dsp:nvSpPr>
        <dsp:cNvPr id="0" name=""/>
        <dsp:cNvSpPr/>
      </dsp:nvSpPr>
      <dsp:spPr>
        <a:xfrm>
          <a:off x="2885457" y="1783930"/>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1783930"/>
        <a:ext cx="1073519" cy="327292"/>
      </dsp:txXfrm>
    </dsp:sp>
    <dsp:sp modelId="{1110CBB3-4B48-487E-9300-6E98CBB10B27}">
      <dsp:nvSpPr>
        <dsp:cNvPr id="0" name=""/>
        <dsp:cNvSpPr/>
      </dsp:nvSpPr>
      <dsp:spPr>
        <a:xfrm>
          <a:off x="1597233" y="2397604"/>
          <a:ext cx="1073519" cy="327292"/>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chemeClr val="tx1"/>
              </a:solidFill>
            </a:rPr>
            <a:t>Primary driver </a:t>
          </a:r>
        </a:p>
      </dsp:txBody>
      <dsp:txXfrm>
        <a:off x="1597233" y="2397604"/>
        <a:ext cx="1073519" cy="327292"/>
      </dsp:txXfrm>
    </dsp:sp>
    <dsp:sp modelId="{E79EFC4D-05C3-4A7A-9331-834E6CB1134D}">
      <dsp:nvSpPr>
        <dsp:cNvPr id="0" name=""/>
        <dsp:cNvSpPr/>
      </dsp:nvSpPr>
      <dsp:spPr>
        <a:xfrm>
          <a:off x="2885457" y="2193046"/>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2193046"/>
        <a:ext cx="1073519" cy="327292"/>
      </dsp:txXfrm>
    </dsp:sp>
    <dsp:sp modelId="{DA7D1885-EB0F-416A-987C-800F695E561A}">
      <dsp:nvSpPr>
        <dsp:cNvPr id="0" name=""/>
        <dsp:cNvSpPr/>
      </dsp:nvSpPr>
      <dsp:spPr>
        <a:xfrm>
          <a:off x="2885457" y="2602162"/>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2602162"/>
        <a:ext cx="1073519" cy="327292"/>
      </dsp:txXfrm>
    </dsp:sp>
    <dsp:sp modelId="{D4DAEB71-1AA7-4037-85FF-293DB3909801}">
      <dsp:nvSpPr>
        <dsp:cNvPr id="0" name=""/>
        <dsp:cNvSpPr/>
      </dsp:nvSpPr>
      <dsp:spPr>
        <a:xfrm>
          <a:off x="1597233" y="3011278"/>
          <a:ext cx="1073519" cy="327292"/>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chemeClr val="tx1"/>
              </a:solidFill>
            </a:rPr>
            <a:t>Primary driver </a:t>
          </a:r>
        </a:p>
      </dsp:txBody>
      <dsp:txXfrm>
        <a:off x="1597233" y="3011278"/>
        <a:ext cx="1073519" cy="327292"/>
      </dsp:txXfrm>
    </dsp:sp>
    <dsp:sp modelId="{E5C5D141-0126-4DEA-82D7-EDFEE817159E}">
      <dsp:nvSpPr>
        <dsp:cNvPr id="0" name=""/>
        <dsp:cNvSpPr/>
      </dsp:nvSpPr>
      <dsp:spPr>
        <a:xfrm>
          <a:off x="2885457" y="3011278"/>
          <a:ext cx="1073519" cy="32729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Secondary driver</a:t>
          </a:r>
        </a:p>
      </dsp:txBody>
      <dsp:txXfrm>
        <a:off x="2885457" y="3011278"/>
        <a:ext cx="1073519" cy="3272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6/4/2019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qualitysafety.bmj.com/content/24/4/250#ref-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qualitysafety.bmj.com/content/24/4/250#ref-1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1</a:t>
            </a:fld>
            <a:endParaRPr lang="en-US" dirty="0"/>
          </a:p>
        </p:txBody>
      </p:sp>
    </p:spTree>
    <p:extLst>
      <p:ext uri="{BB962C8B-B14F-4D97-AF65-F5344CB8AC3E}">
        <p14:creationId xmlns="" xmlns:p14="http://schemas.microsoft.com/office/powerpoint/2010/main" val="180567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Slide is animated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Things to consider before writing the project aim statement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Outline why the area for improvement you are focussing on is important. What problem will it solve and what is the impact of doing nothing? </a:t>
            </a:r>
          </a:p>
          <a:p>
            <a:pPr lvl="0"/>
            <a:r>
              <a:rPr lang="en-GB" sz="1200" kern="1200" dirty="0">
                <a:solidFill>
                  <a:schemeClr val="tx1"/>
                </a:solidFill>
                <a:effectLst/>
                <a:latin typeface="+mn-lt"/>
                <a:ea typeface="+mn-ea"/>
                <a:cs typeface="+mn-cs"/>
              </a:rPr>
              <a:t>How do you know this is a problem and what is your starting position (e.g. what baseline data do you have that tells you how your system and processes are currently working?). </a:t>
            </a:r>
          </a:p>
          <a:p>
            <a:pPr lvl="0"/>
            <a:r>
              <a:rPr lang="en-GB" sz="1200" kern="1200" dirty="0">
                <a:solidFill>
                  <a:schemeClr val="tx1"/>
                </a:solidFill>
                <a:effectLst/>
                <a:latin typeface="+mn-lt"/>
                <a:ea typeface="+mn-ea"/>
                <a:cs typeface="+mn-cs"/>
              </a:rPr>
              <a:t>How big a gap is there between where you are and where you want to be? </a:t>
            </a:r>
          </a:p>
          <a:p>
            <a:pPr lvl="0"/>
            <a:r>
              <a:rPr lang="en-GB" sz="1200" kern="1200" dirty="0">
                <a:solidFill>
                  <a:schemeClr val="tx1"/>
                </a:solidFill>
                <a:effectLst/>
                <a:latin typeface="+mn-lt"/>
                <a:ea typeface="+mn-ea"/>
                <a:cs typeface="+mn-cs"/>
              </a:rPr>
              <a:t>Who, specifically, will be affected by the success or failure of this project (children impacted by your services, staff,  patients, community, etc.)?  </a:t>
            </a:r>
          </a:p>
          <a:p>
            <a:pPr lvl="0"/>
            <a:r>
              <a:rPr lang="en-GB" sz="1200" kern="1200" dirty="0">
                <a:solidFill>
                  <a:schemeClr val="tx1"/>
                </a:solidFill>
                <a:effectLst/>
                <a:latin typeface="+mn-lt"/>
                <a:ea typeface="+mn-ea"/>
                <a:cs typeface="+mn-cs"/>
              </a:rPr>
              <a:t>How many people/how large an area will be affected by your project?</a:t>
            </a:r>
          </a:p>
          <a:p>
            <a:pPr lvl="0"/>
            <a:r>
              <a:rPr lang="en-GB" sz="1200" kern="1200" dirty="0">
                <a:solidFill>
                  <a:schemeClr val="tx1"/>
                </a:solidFill>
                <a:effectLst/>
                <a:latin typeface="+mn-lt"/>
                <a:ea typeface="+mn-ea"/>
                <a:cs typeface="+mn-cs"/>
              </a:rPr>
              <a:t>How does it fit into the strategic vision of your organisation? </a:t>
            </a:r>
          </a:p>
          <a:p>
            <a:pPr lvl="0"/>
            <a:r>
              <a:rPr lang="en-GB" sz="1200" kern="1200" dirty="0">
                <a:solidFill>
                  <a:schemeClr val="tx1"/>
                </a:solidFill>
                <a:effectLst/>
                <a:latin typeface="+mn-lt"/>
                <a:ea typeface="+mn-ea"/>
                <a:cs typeface="+mn-cs"/>
              </a:rPr>
              <a:t>What is the expected impact (outcomes, benefits, cost)</a:t>
            </a:r>
          </a:p>
          <a:p>
            <a:pPr lvl="0"/>
            <a:r>
              <a:rPr lang="en-GB" sz="1200" kern="1200" dirty="0">
                <a:solidFill>
                  <a:schemeClr val="tx1"/>
                </a:solidFill>
                <a:effectLst/>
                <a:latin typeface="+mn-lt"/>
                <a:ea typeface="+mn-ea"/>
                <a:cs typeface="+mn-cs"/>
              </a:rPr>
              <a:t>Why do you believe the timescale you have set is realistic?</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10</a:t>
            </a:fld>
            <a:endParaRPr lang="en-GB"/>
          </a:p>
        </p:txBody>
      </p:sp>
    </p:spTree>
    <p:extLst>
      <p:ext uri="{BB962C8B-B14F-4D97-AF65-F5344CB8AC3E}">
        <p14:creationId xmlns="" xmlns:p14="http://schemas.microsoft.com/office/powerpoint/2010/main" val="248612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toolbox has many things in it, some you use all the time, some you use occasionally and some you have never used yet but know it is there.</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11</a:t>
            </a:fld>
            <a:endParaRPr lang="en-GB"/>
          </a:p>
        </p:txBody>
      </p:sp>
    </p:spTree>
    <p:extLst>
      <p:ext uri="{BB962C8B-B14F-4D97-AF65-F5344CB8AC3E}">
        <p14:creationId xmlns="" xmlns:p14="http://schemas.microsoft.com/office/powerpoint/2010/main" val="228318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Question 3</a:t>
            </a:r>
          </a:p>
        </p:txBody>
      </p:sp>
      <p:sp>
        <p:nvSpPr>
          <p:cNvPr id="147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8CE1AD5-E337-4321-A21C-B6287CC4A5BD}" type="slidenum">
              <a:rPr lang="en-GB" altLang="en-US" smtClean="0">
                <a:solidFill>
                  <a:srgbClr val="000000"/>
                </a:solidFill>
                <a:latin typeface="Calibri" pitchFamily="34" charset="0"/>
              </a:rPr>
              <a:pPr/>
              <a:t>12</a:t>
            </a:fld>
            <a:endParaRPr lang="en-GB" altLang="en-US">
              <a:solidFill>
                <a:srgbClr val="000000"/>
              </a:solidFill>
              <a:latin typeface="Calibri" pitchFamily="34" charset="0"/>
            </a:endParaRPr>
          </a:p>
        </p:txBody>
      </p:sp>
    </p:spTree>
    <p:extLst>
      <p:ext uri="{BB962C8B-B14F-4D97-AF65-F5344CB8AC3E}">
        <p14:creationId xmlns="" xmlns:p14="http://schemas.microsoft.com/office/powerpoint/2010/main" val="202444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solidFill>
                  <a:srgbClr val="00266D"/>
                </a:solidFill>
                <a:ea typeface="ＭＳ Ｐゴシック" pitchFamily="34" charset="-128"/>
                <a:cs typeface="Tahoma" pitchFamily="34" charset="0"/>
              </a:rPr>
              <a:t>From the organisation’s perspective</a:t>
            </a:r>
          </a:p>
          <a:p>
            <a:pPr eaLnBrk="1" hangingPunct="1">
              <a:spcBef>
                <a:spcPct val="0"/>
              </a:spcBef>
            </a:pPr>
            <a:endParaRPr lang="en-GB" altLang="en-US" dirty="0">
              <a:solidFill>
                <a:srgbClr val="00266D"/>
              </a:solidFill>
              <a:ea typeface="ＭＳ Ｐゴシック" pitchFamily="34" charset="-128"/>
              <a:cs typeface="Tahoma" pitchFamily="34" charset="0"/>
            </a:endParaRPr>
          </a:p>
          <a:p>
            <a:pPr eaLnBrk="1" hangingPunct="1">
              <a:spcBef>
                <a:spcPct val="0"/>
              </a:spcBef>
            </a:pPr>
            <a:r>
              <a:rPr lang="en-GB" altLang="en-US" dirty="0">
                <a:solidFill>
                  <a:srgbClr val="00266D"/>
                </a:solidFill>
                <a:ea typeface="ＭＳ Ｐゴシック" pitchFamily="34" charset="-128"/>
                <a:cs typeface="Tahoma" pitchFamily="34" charset="0"/>
              </a:rPr>
              <a:t>Of course there are some activities in the</a:t>
            </a:r>
            <a:r>
              <a:rPr lang="en-GB" altLang="en-US" baseline="0" dirty="0">
                <a:solidFill>
                  <a:srgbClr val="00266D"/>
                </a:solidFill>
                <a:ea typeface="ＭＳ Ｐゴシック" pitchFamily="34" charset="-128"/>
                <a:cs typeface="Tahoma" pitchFamily="34" charset="0"/>
              </a:rPr>
              <a:t> </a:t>
            </a:r>
            <a:r>
              <a:rPr lang="en-GB" altLang="en-US" dirty="0">
                <a:solidFill>
                  <a:srgbClr val="00266D"/>
                </a:solidFill>
                <a:ea typeface="ＭＳ Ｐゴシック" pitchFamily="34" charset="-128"/>
                <a:cs typeface="Tahoma" pitchFamily="34" charset="0"/>
              </a:rPr>
              <a:t>systems we work in that are not directly experienced by service users that we cannot eliminate completely.  Those can also be targets for change – to reduce wastes relating to those steps.</a:t>
            </a:r>
          </a:p>
          <a:p>
            <a:pPr eaLnBrk="1" hangingPunct="1">
              <a:spcBef>
                <a:spcPct val="0"/>
              </a:spcBef>
            </a:pPr>
            <a:endParaRPr lang="en-GB" altLang="en-US" dirty="0">
              <a:solidFill>
                <a:srgbClr val="00266D"/>
              </a:solidFill>
              <a:ea typeface="ＭＳ Ｐゴシック" pitchFamily="34" charset="-128"/>
              <a:cs typeface="Tahoma" pitchFamily="34" charset="0"/>
            </a:endParaRPr>
          </a:p>
        </p:txBody>
      </p:sp>
      <p:sp>
        <p:nvSpPr>
          <p:cNvPr id="138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24704C0-1845-41E7-BFE1-F0CE13769E04}" type="slidenum">
              <a:rPr lang="en-GB" altLang="en-US" smtClean="0">
                <a:solidFill>
                  <a:srgbClr val="000000"/>
                </a:solidFill>
                <a:cs typeface="Arial" pitchFamily="34" charset="0"/>
              </a:rPr>
              <a:pPr/>
              <a:t>13</a:t>
            </a:fld>
            <a:endParaRPr lang="en-GB" altLang="en-US">
              <a:solidFill>
                <a:srgbClr val="000000"/>
              </a:solidFill>
              <a:cs typeface="Arial" pitchFamily="34" charset="0"/>
            </a:endParaRPr>
          </a:p>
        </p:txBody>
      </p:sp>
    </p:spTree>
    <p:extLst>
      <p:ext uri="{BB962C8B-B14F-4D97-AF65-F5344CB8AC3E}">
        <p14:creationId xmlns="" xmlns:p14="http://schemas.microsoft.com/office/powerpoint/2010/main" val="421146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GB" altLang="en-US" dirty="0">
                <a:ea typeface="ＭＳ Ｐゴシック" pitchFamily="34" charset="-128"/>
              </a:rPr>
              <a:t>On</a:t>
            </a:r>
            <a:r>
              <a:rPr lang="en-GB" altLang="en-US" baseline="0" dirty="0">
                <a:ea typeface="ＭＳ Ｐゴシック" pitchFamily="34" charset="-128"/>
              </a:rPr>
              <a:t> waste:</a:t>
            </a:r>
            <a:endParaRPr lang="en-GB" altLang="en-US" dirty="0">
              <a:ea typeface="ＭＳ Ｐゴシック" pitchFamily="34" charset="-128"/>
            </a:endParaRPr>
          </a:p>
          <a:p>
            <a:pPr eaLnBrk="1" hangingPunct="1">
              <a:spcBef>
                <a:spcPct val="20000"/>
              </a:spcBef>
            </a:pPr>
            <a:endParaRPr lang="en-GB" altLang="en-US" dirty="0">
              <a:ea typeface="ＭＳ Ｐゴシック" pitchFamily="34" charset="-128"/>
            </a:endParaRPr>
          </a:p>
          <a:p>
            <a:pPr eaLnBrk="1" hangingPunct="1">
              <a:spcBef>
                <a:spcPct val="20000"/>
              </a:spcBef>
            </a:pPr>
            <a:r>
              <a:rPr lang="en-GB" altLang="en-US" dirty="0">
                <a:ea typeface="ＭＳ Ｐゴシック" pitchFamily="34" charset="-128"/>
              </a:rPr>
              <a:t>Aim to minimise/eliminate waste</a:t>
            </a:r>
          </a:p>
          <a:p>
            <a:pPr eaLnBrk="1" hangingPunct="1">
              <a:spcBef>
                <a:spcPct val="20000"/>
              </a:spcBef>
            </a:pPr>
            <a:endParaRPr lang="en-GB" altLang="en-US" dirty="0">
              <a:ea typeface="ＭＳ Ｐゴシック" pitchFamily="34" charset="-128"/>
            </a:endParaRPr>
          </a:p>
          <a:p>
            <a:pPr eaLnBrk="1" hangingPunct="1">
              <a:spcBef>
                <a:spcPct val="20000"/>
              </a:spcBef>
            </a:pPr>
            <a:r>
              <a:rPr lang="en-GB" altLang="en-US" dirty="0">
                <a:ea typeface="ＭＳ Ｐゴシック" pitchFamily="34" charset="-128"/>
              </a:rPr>
              <a:t>These are areas</a:t>
            </a:r>
            <a:r>
              <a:rPr lang="en-GB" altLang="en-US" baseline="0" dirty="0">
                <a:ea typeface="ＭＳ Ｐゴシック" pitchFamily="34" charset="-128"/>
              </a:rPr>
              <a:t> of waste that we need to consider</a:t>
            </a:r>
          </a:p>
          <a:p>
            <a:pPr eaLnBrk="1" hangingPunct="1">
              <a:spcBef>
                <a:spcPct val="20000"/>
              </a:spcBef>
            </a:pPr>
            <a:endParaRPr lang="en-GB" altLang="en-US" baseline="0" dirty="0">
              <a:ea typeface="ＭＳ Ｐゴシック" pitchFamily="34" charset="-128"/>
            </a:endParaRPr>
          </a:p>
          <a:p>
            <a:pPr eaLnBrk="1" hangingPunct="1">
              <a:spcBef>
                <a:spcPct val="20000"/>
              </a:spcBef>
            </a:pPr>
            <a:r>
              <a:rPr lang="en-GB" altLang="en-US" baseline="0" dirty="0">
                <a:ea typeface="ＭＳ Ｐゴシック" pitchFamily="34" charset="-128"/>
              </a:rPr>
              <a:t>Some examples: (don’t give the same example here that’s used in the next activity – ok to use the underlined example).</a:t>
            </a:r>
          </a:p>
          <a:p>
            <a:pPr eaLnBrk="1" hangingPunct="1">
              <a:spcBef>
                <a:spcPct val="20000"/>
              </a:spcBef>
            </a:pPr>
            <a:endParaRPr lang="en-GB" altLang="en-US" baseline="0" dirty="0">
              <a:ea typeface="ＭＳ Ｐゴシック"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cs typeface="Tahoma" panose="020B0604030504040204" pitchFamily="34" charset="0"/>
              </a:rPr>
              <a:t>Transportation </a:t>
            </a:r>
          </a:p>
          <a:p>
            <a:pPr eaLnBrk="1" hangingPunct="1">
              <a:spcBef>
                <a:spcPct val="20000"/>
              </a:spcBef>
              <a:buFontTx/>
              <a:buChar char="•"/>
            </a:pPr>
            <a:r>
              <a:rPr lang="en-GB" altLang="en-US" u="sng" dirty="0">
                <a:ea typeface="ＭＳ Ｐゴシック" panose="020B0600070205080204" pitchFamily="34" charset="-128"/>
              </a:rPr>
              <a:t>Moving a patient to an inpatient bed for review at post-op ward round and then to another ward for discharge</a:t>
            </a:r>
          </a:p>
          <a:p>
            <a:pPr eaLnBrk="1" hangingPunct="1">
              <a:spcBef>
                <a:spcPct val="20000"/>
              </a:spcBef>
              <a:buFontTx/>
              <a:buChar char="•"/>
            </a:pPr>
            <a:r>
              <a:rPr lang="en-GB" altLang="en-US" dirty="0">
                <a:ea typeface="ＭＳ Ｐゴシック" panose="020B0600070205080204" pitchFamily="34" charset="-128"/>
              </a:rPr>
              <a:t>Moving a patient for tests or to see the physiotherapist.  </a:t>
            </a:r>
          </a:p>
          <a:p>
            <a:pPr eaLnBrk="1" hangingPunct="1">
              <a:spcBef>
                <a:spcPct val="20000"/>
              </a:spcBef>
              <a:buFontTx/>
              <a:buChar char="•"/>
            </a:pPr>
            <a:r>
              <a:rPr lang="en-GB" altLang="en-US" u="sng" dirty="0">
                <a:ea typeface="ＭＳ Ｐゴシック" panose="020B0600070205080204" pitchFamily="34" charset="-128"/>
              </a:rPr>
              <a:t>Moving ‘stuff’ – any kind of equipment, medication </a:t>
            </a:r>
            <a:r>
              <a:rPr lang="en-GB" altLang="en-US" u="sng" dirty="0" err="1">
                <a:ea typeface="ＭＳ Ｐゴシック" panose="020B0600070205080204" pitchFamily="34" charset="-128"/>
              </a:rPr>
              <a:t>etc</a:t>
            </a:r>
            <a:r>
              <a:rPr lang="en-GB" altLang="en-US" u="sng" dirty="0">
                <a:ea typeface="ＭＳ Ｐゴシック" panose="020B0600070205080204" pitchFamily="34" charset="-128"/>
              </a:rPr>
              <a:t> </a:t>
            </a:r>
            <a:r>
              <a:rPr lang="en-GB" altLang="en-US" u="sng" dirty="0" err="1">
                <a:ea typeface="ＭＳ Ｐゴシック" panose="020B0600070205080204" pitchFamily="34" charset="-128"/>
              </a:rPr>
              <a:t>eg</a:t>
            </a:r>
            <a:r>
              <a:rPr lang="en-GB" altLang="en-US" u="sng" dirty="0">
                <a:ea typeface="ＭＳ Ｐゴシック" panose="020B0600070205080204" pitchFamily="34" charset="-128"/>
              </a:rPr>
              <a:t> patient records </a:t>
            </a:r>
            <a:r>
              <a:rPr lang="en-GB" altLang="en-US" dirty="0">
                <a:ea typeface="ＭＳ Ｐゴシック" panose="020B0600070205080204" pitchFamily="34" charset="-128"/>
              </a:rPr>
              <a:t>from one place to another, information leaflets, paper for printers.</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Inventory (</a:t>
            </a:r>
            <a:r>
              <a:rPr lang="en-GB" altLang="en-US" u="sng" dirty="0" err="1">
                <a:solidFill>
                  <a:srgbClr val="00266D"/>
                </a:solidFill>
                <a:ea typeface="ＭＳ Ｐゴシック" panose="020B0600070205080204" pitchFamily="34" charset="-128"/>
              </a:rPr>
              <a:t>ie</a:t>
            </a:r>
            <a:r>
              <a:rPr lang="en-GB" altLang="en-US" u="sng" dirty="0">
                <a:solidFill>
                  <a:srgbClr val="00266D"/>
                </a:solidFill>
                <a:ea typeface="ＭＳ Ｐゴシック" panose="020B0600070205080204" pitchFamily="34" charset="-128"/>
              </a:rPr>
              <a:t> stock)</a:t>
            </a:r>
          </a:p>
          <a:p>
            <a:pPr eaLnBrk="1" hangingPunct="1">
              <a:spcBef>
                <a:spcPct val="20000"/>
              </a:spcBef>
              <a:buFontTx/>
              <a:buChar char="•"/>
            </a:pPr>
            <a:r>
              <a:rPr lang="en-GB" altLang="en-US" dirty="0">
                <a:ea typeface="ＭＳ Ｐゴシック" panose="020B0600070205080204" pitchFamily="34" charset="-128"/>
              </a:rPr>
              <a:t>Using inpatient beds for patients who are waiting for tests but could be discharged safely</a:t>
            </a:r>
          </a:p>
          <a:p>
            <a:pPr eaLnBrk="1" hangingPunct="1">
              <a:spcBef>
                <a:spcPct val="20000"/>
              </a:spcBef>
              <a:buFontTx/>
              <a:buChar char="•"/>
            </a:pPr>
            <a:r>
              <a:rPr lang="en-GB" altLang="en-US" dirty="0">
                <a:ea typeface="ＭＳ Ｐゴシック" panose="020B0600070205080204" pitchFamily="34" charset="-128"/>
              </a:rPr>
              <a:t>Ordering excess material because the supply is unreliable</a:t>
            </a:r>
          </a:p>
          <a:p>
            <a:pPr eaLnBrk="1" hangingPunct="1">
              <a:spcBef>
                <a:spcPct val="20000"/>
              </a:spcBef>
              <a:buFontTx/>
              <a:buChar char="•"/>
            </a:pPr>
            <a:r>
              <a:rPr lang="en-GB" altLang="en-US" u="sng" dirty="0">
                <a:ea typeface="ＭＳ Ｐゴシック" panose="020B0600070205080204" pitchFamily="34" charset="-128"/>
              </a:rPr>
              <a:t>Retaining material beyond its useful life </a:t>
            </a:r>
            <a:r>
              <a:rPr lang="en-GB" altLang="en-US" u="sng" dirty="0" err="1">
                <a:ea typeface="ＭＳ Ｐゴシック" panose="020B0600070205080204" pitchFamily="34" charset="-128"/>
              </a:rPr>
              <a:t>eg</a:t>
            </a:r>
            <a:r>
              <a:rPr lang="en-GB" altLang="en-US" u="sng" dirty="0">
                <a:ea typeface="ＭＳ Ｐゴシック" panose="020B0600070205080204" pitchFamily="34" charset="-128"/>
              </a:rPr>
              <a:t> an audiology unit may have 6000 moulds, many of which are useless because they shrink over time. </a:t>
            </a:r>
          </a:p>
          <a:p>
            <a:pPr eaLnBrk="1" hangingPunct="1">
              <a:spcBef>
                <a:spcPct val="20000"/>
              </a:spcBef>
              <a:buFontTx/>
              <a:buChar char="•"/>
            </a:pPr>
            <a:endParaRPr lang="en-GB" altLang="en-US" u="sng"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Movement – unnecessary movement of staff </a:t>
            </a:r>
          </a:p>
          <a:p>
            <a:pPr eaLnBrk="1" hangingPunct="1">
              <a:spcBef>
                <a:spcPct val="20000"/>
              </a:spcBef>
            </a:pPr>
            <a:r>
              <a:rPr lang="en-GB" altLang="en-US" dirty="0" err="1">
                <a:solidFill>
                  <a:srgbClr val="00266D"/>
                </a:solidFill>
                <a:ea typeface="ＭＳ Ｐゴシック" panose="020B0600070205080204" pitchFamily="34" charset="-128"/>
              </a:rPr>
              <a:t>eg</a:t>
            </a:r>
            <a:r>
              <a:rPr lang="en-GB" altLang="en-US" dirty="0">
                <a:solidFill>
                  <a:srgbClr val="00266D"/>
                </a:solidFill>
                <a:ea typeface="ＭＳ Ｐゴシック" panose="020B0600070205080204" pitchFamily="34" charset="-128"/>
              </a:rPr>
              <a:t> around a room, from room to room, from building to building</a:t>
            </a:r>
          </a:p>
          <a:p>
            <a:pPr eaLnBrk="1" hangingPunct="1">
              <a:spcBef>
                <a:spcPct val="20000"/>
              </a:spcBef>
            </a:pPr>
            <a:r>
              <a:rPr lang="en-GB" altLang="en-US" u="sng" dirty="0" err="1">
                <a:solidFill>
                  <a:srgbClr val="00266D"/>
                </a:solidFill>
                <a:ea typeface="ＭＳ Ｐゴシック" panose="020B0600070205080204" pitchFamily="34" charset="-128"/>
              </a:rPr>
              <a:t>Eg</a:t>
            </a:r>
            <a:r>
              <a:rPr lang="en-GB" altLang="en-US" u="sng" dirty="0">
                <a:solidFill>
                  <a:srgbClr val="00266D"/>
                </a:solidFill>
                <a:ea typeface="ＭＳ Ｐゴシック" panose="020B0600070205080204" pitchFamily="34" charset="-128"/>
              </a:rPr>
              <a:t> a Health Care Support Worker moving around the sluice to clean and replace a commode</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Waiting</a:t>
            </a:r>
          </a:p>
          <a:p>
            <a:pPr eaLnBrk="1" hangingPunct="1">
              <a:spcBef>
                <a:spcPct val="20000"/>
              </a:spcBef>
              <a:buFontTx/>
              <a:buChar char="•"/>
            </a:pPr>
            <a:r>
              <a:rPr lang="en-GB" altLang="en-US" dirty="0">
                <a:solidFill>
                  <a:srgbClr val="00266D"/>
                </a:solidFill>
                <a:ea typeface="ＭＳ Ｐゴシック" panose="020B0600070205080204" pitchFamily="34" charset="-128"/>
              </a:rPr>
              <a:t>Patients w</a:t>
            </a:r>
            <a:r>
              <a:rPr lang="en-GB" altLang="en-US" dirty="0">
                <a:ea typeface="ＭＳ Ｐゴシック" panose="020B0600070205080204" pitchFamily="34" charset="-128"/>
              </a:rPr>
              <a:t>aiting in queues at the surgery</a:t>
            </a:r>
          </a:p>
          <a:p>
            <a:pPr eaLnBrk="1" hangingPunct="1">
              <a:spcBef>
                <a:spcPct val="20000"/>
              </a:spcBef>
              <a:buFontTx/>
              <a:buChar char="•"/>
            </a:pPr>
            <a:r>
              <a:rPr lang="en-GB" altLang="en-US" dirty="0">
                <a:ea typeface="ＭＳ Ｐゴシック" panose="020B0600070205080204" pitchFamily="34" charset="-128"/>
              </a:rPr>
              <a:t>Patients or staff waiting for tests</a:t>
            </a:r>
          </a:p>
          <a:p>
            <a:pPr eaLnBrk="1" hangingPunct="1">
              <a:spcBef>
                <a:spcPct val="20000"/>
              </a:spcBef>
              <a:buFontTx/>
              <a:buChar char="•"/>
            </a:pPr>
            <a:r>
              <a:rPr lang="en-GB" altLang="en-US" dirty="0">
                <a:ea typeface="ＭＳ Ｐゴシック" panose="020B0600070205080204" pitchFamily="34" charset="-128"/>
              </a:rPr>
              <a:t>Making sure all the equipment is ready for an operating list</a:t>
            </a:r>
          </a:p>
          <a:p>
            <a:pPr eaLnBrk="1" hangingPunct="1">
              <a:spcBef>
                <a:spcPct val="20000"/>
              </a:spcBef>
              <a:buFontTx/>
              <a:buChar char="•"/>
            </a:pPr>
            <a:r>
              <a:rPr lang="en-GB" altLang="en-US" u="sng" dirty="0">
                <a:ea typeface="ＭＳ Ｐゴシック" panose="020B0600070205080204" pitchFamily="34" charset="-128"/>
              </a:rPr>
              <a:t>Children and</a:t>
            </a:r>
            <a:r>
              <a:rPr lang="en-GB" altLang="en-US" u="sng" baseline="0" dirty="0">
                <a:ea typeface="ＭＳ Ｐゴシック" panose="020B0600070205080204" pitchFamily="34" charset="-128"/>
              </a:rPr>
              <a:t> parents waiting for test results</a:t>
            </a:r>
            <a:endParaRPr lang="en-GB" altLang="en-US" u="sng" dirty="0">
              <a:ea typeface="ＭＳ Ｐゴシック" panose="020B0600070205080204" pitchFamily="34" charset="-128"/>
            </a:endParaRP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Overproduction</a:t>
            </a:r>
          </a:p>
          <a:p>
            <a:pPr eaLnBrk="1" hangingPunct="1">
              <a:spcBef>
                <a:spcPct val="20000"/>
              </a:spcBef>
              <a:buFontTx/>
              <a:buChar char="•"/>
            </a:pPr>
            <a:r>
              <a:rPr lang="en-GB" altLang="en-US" u="sng" dirty="0">
                <a:ea typeface="ＭＳ Ｐゴシック" panose="020B0600070205080204" pitchFamily="34" charset="-128"/>
              </a:rPr>
              <a:t>Requesting tests and referrals to outpatient clinics ‘just in case‘</a:t>
            </a:r>
          </a:p>
          <a:p>
            <a:pPr eaLnBrk="1" hangingPunct="1">
              <a:spcBef>
                <a:spcPct val="20000"/>
              </a:spcBef>
              <a:buFontTx/>
              <a:buChar char="•"/>
            </a:pPr>
            <a:r>
              <a:rPr lang="en-GB" altLang="en-US" dirty="0">
                <a:ea typeface="ＭＳ Ｐゴシック" panose="020B0600070205080204" pitchFamily="34" charset="-128"/>
              </a:rPr>
              <a:t>Carrying out tests/assessments in order to cut waiting lists, but not having capacity to follow through once results of tests/assessments are available. </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err="1">
                <a:solidFill>
                  <a:srgbClr val="00266D"/>
                </a:solidFill>
                <a:ea typeface="ＭＳ Ｐゴシック" panose="020B0600070205080204" pitchFamily="34" charset="-128"/>
              </a:rPr>
              <a:t>Overprocessing</a:t>
            </a:r>
            <a:r>
              <a:rPr lang="en-GB" altLang="en-US" u="sng" dirty="0">
                <a:solidFill>
                  <a:srgbClr val="00266D"/>
                </a:solidFill>
                <a:ea typeface="ＭＳ Ｐゴシック" panose="020B0600070205080204" pitchFamily="34" charset="-128"/>
              </a:rPr>
              <a:t> </a:t>
            </a:r>
          </a:p>
          <a:p>
            <a:pPr eaLnBrk="1" hangingPunct="1">
              <a:spcBef>
                <a:spcPct val="20000"/>
              </a:spcBef>
              <a:buFontTx/>
              <a:buChar char="•"/>
            </a:pPr>
            <a:r>
              <a:rPr lang="en-GB" altLang="en-US" dirty="0">
                <a:solidFill>
                  <a:srgbClr val="00266D"/>
                </a:solidFill>
                <a:ea typeface="ＭＳ Ｐゴシック" panose="020B0600070205080204" pitchFamily="34" charset="-128"/>
              </a:rPr>
              <a:t>Things we find ourselves doing that don’t add value for the patient </a:t>
            </a:r>
            <a:r>
              <a:rPr lang="en-GB" altLang="en-US" dirty="0" err="1">
                <a:solidFill>
                  <a:srgbClr val="00266D"/>
                </a:solidFill>
                <a:ea typeface="ＭＳ Ｐゴシック" panose="020B0600070205080204" pitchFamily="34" charset="-128"/>
              </a:rPr>
              <a:t>eg</a:t>
            </a:r>
            <a:r>
              <a:rPr lang="en-GB" altLang="en-US" dirty="0">
                <a:solidFill>
                  <a:srgbClr val="00266D"/>
                </a:solidFill>
                <a:ea typeface="ＭＳ Ｐゴシック" panose="020B0600070205080204" pitchFamily="34" charset="-128"/>
              </a:rPr>
              <a:t> </a:t>
            </a:r>
            <a:r>
              <a:rPr lang="en-GB" altLang="en-US" u="sng" dirty="0">
                <a:solidFill>
                  <a:srgbClr val="00266D"/>
                </a:solidFill>
                <a:ea typeface="ＭＳ Ｐゴシック" panose="020B0600070205080204" pitchFamily="34" charset="-128"/>
              </a:rPr>
              <a:t>re-testing,</a:t>
            </a:r>
            <a:r>
              <a:rPr lang="en-GB" altLang="en-US" dirty="0">
                <a:solidFill>
                  <a:srgbClr val="00266D"/>
                </a:solidFill>
                <a:ea typeface="ＭＳ Ｐゴシック" panose="020B0600070205080204" pitchFamily="34" charset="-128"/>
              </a:rPr>
              <a:t> chasing late paperwork</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Defects </a:t>
            </a:r>
            <a:r>
              <a:rPr lang="en-GB" altLang="en-US" dirty="0">
                <a:solidFill>
                  <a:srgbClr val="00266D"/>
                </a:solidFill>
                <a:ea typeface="ＭＳ Ｐゴシック" panose="020B0600070205080204" pitchFamily="34" charset="-128"/>
              </a:rPr>
              <a:t>– Things that are not right and need fixing </a:t>
            </a:r>
          </a:p>
          <a:p>
            <a:pPr eaLnBrk="1" hangingPunct="1">
              <a:spcBef>
                <a:spcPct val="20000"/>
              </a:spcBef>
              <a:buFontTx/>
              <a:buChar char="•"/>
            </a:pPr>
            <a:r>
              <a:rPr lang="en-GB" altLang="en-US" u="sng" dirty="0">
                <a:solidFill>
                  <a:srgbClr val="00266D"/>
                </a:solidFill>
                <a:ea typeface="ＭＳ Ｐゴシック" panose="020B0600070205080204" pitchFamily="34" charset="-128"/>
              </a:rPr>
              <a:t>in orthopaedics you may have prostheses that are damaged or missing or don’t fit/wrong</a:t>
            </a:r>
            <a:r>
              <a:rPr lang="en-GB" altLang="en-US" dirty="0">
                <a:solidFill>
                  <a:srgbClr val="00266D"/>
                </a:solidFill>
                <a:ea typeface="ＭＳ Ｐゴシック" panose="020B0600070205080204" pitchFamily="34" charset="-128"/>
              </a:rPr>
              <a:t>.</a:t>
            </a:r>
          </a:p>
          <a:p>
            <a:pPr eaLnBrk="1" hangingPunct="1">
              <a:spcBef>
                <a:spcPct val="20000"/>
              </a:spcBef>
            </a:pPr>
            <a:endParaRPr lang="en-GB" altLang="en-US" baseline="0" dirty="0">
              <a:ea typeface="ＭＳ Ｐゴシック" pitchFamily="34" charset="-128"/>
            </a:endParaRPr>
          </a:p>
          <a:p>
            <a:pPr eaLnBrk="1" hangingPunct="1">
              <a:spcBef>
                <a:spcPct val="20000"/>
              </a:spcBef>
            </a:pPr>
            <a:r>
              <a:rPr lang="en-GB" altLang="en-US" dirty="0">
                <a:ea typeface="ＭＳ Ｐゴシック" pitchFamily="34" charset="-128"/>
              </a:rPr>
              <a:t>This is the standard list of Lean ‘wastes’.  Some people add another:</a:t>
            </a:r>
          </a:p>
          <a:p>
            <a:pPr eaLnBrk="1" hangingPunct="1">
              <a:spcBef>
                <a:spcPct val="20000"/>
              </a:spcBef>
            </a:pPr>
            <a:r>
              <a:rPr lang="en-GB" altLang="en-US" u="sng" dirty="0">
                <a:ea typeface="ＭＳ Ｐゴシック" pitchFamily="34" charset="-128"/>
              </a:rPr>
              <a:t>Staff</a:t>
            </a:r>
            <a:r>
              <a:rPr lang="en-GB" altLang="en-US" dirty="0">
                <a:ea typeface="ＭＳ Ｐゴシック" pitchFamily="34" charset="-128"/>
              </a:rPr>
              <a:t> – </a:t>
            </a:r>
            <a:r>
              <a:rPr lang="en-GB" altLang="en-US" dirty="0" err="1">
                <a:ea typeface="ＭＳ Ｐゴシック" pitchFamily="34" charset="-128"/>
              </a:rPr>
              <a:t>ie</a:t>
            </a:r>
            <a:r>
              <a:rPr lang="en-GB" altLang="en-US" dirty="0">
                <a:ea typeface="ＭＳ Ｐゴシック" pitchFamily="34" charset="-128"/>
              </a:rPr>
              <a:t> untapped potential</a:t>
            </a:r>
          </a:p>
          <a:p>
            <a:pPr eaLnBrk="1" hangingPunct="1">
              <a:spcBef>
                <a:spcPct val="20000"/>
              </a:spcBef>
              <a:buFontTx/>
              <a:buChar char="•"/>
            </a:pPr>
            <a:r>
              <a:rPr lang="en-GB" altLang="en-US" dirty="0">
                <a:ea typeface="ＭＳ Ｐゴシック" pitchFamily="34" charset="-128"/>
              </a:rPr>
              <a:t>Staff having the capacity to work in a more effective way, but the system (structures, processes, culture) doesn’t allow them to do that.</a:t>
            </a:r>
          </a:p>
          <a:p>
            <a:pPr eaLnBrk="1" hangingPunct="1">
              <a:spcBef>
                <a:spcPct val="20000"/>
              </a:spcBef>
            </a:pPr>
            <a:endParaRPr lang="en-GB" altLang="en-US" dirty="0">
              <a:ea typeface="ＭＳ Ｐゴシック" pitchFamily="34" charset="-128"/>
            </a:endParaRPr>
          </a:p>
          <a:p>
            <a:pPr eaLnBrk="1" hangingPunct="1">
              <a:spcBef>
                <a:spcPct val="0"/>
              </a:spcBef>
            </a:pPr>
            <a:endParaRPr lang="en-GB" altLang="en-US" b="1" dirty="0">
              <a:solidFill>
                <a:srgbClr val="00266D"/>
              </a:solidFill>
              <a:ea typeface="ＭＳ Ｐゴシック"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728DD48-0A66-486D-A2DA-1917969F52B6}" type="slidenum">
              <a:rPr lang="en-GB" altLang="en-US" smtClean="0">
                <a:solidFill>
                  <a:srgbClr val="000000"/>
                </a:solidFill>
                <a:cs typeface="Arial" pitchFamily="34" charset="0"/>
              </a:rPr>
              <a:pPr/>
              <a:t>14</a:t>
            </a:fld>
            <a:endParaRPr lang="en-GB" altLang="en-US">
              <a:solidFill>
                <a:srgbClr val="000000"/>
              </a:solidFill>
              <a:cs typeface="Arial" pitchFamily="34" charset="0"/>
            </a:endParaRPr>
          </a:p>
        </p:txBody>
      </p:sp>
    </p:spTree>
    <p:extLst>
      <p:ext uri="{BB962C8B-B14F-4D97-AF65-F5344CB8AC3E}">
        <p14:creationId xmlns="" xmlns:p14="http://schemas.microsoft.com/office/powerpoint/2010/main" val="226102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GB" altLang="en-US" dirty="0">
                <a:ea typeface="ＭＳ Ｐゴシック" pitchFamily="34" charset="-128"/>
              </a:rPr>
              <a:t>On</a:t>
            </a:r>
            <a:r>
              <a:rPr lang="en-GB" altLang="en-US" baseline="0" dirty="0">
                <a:ea typeface="ＭＳ Ｐゴシック" pitchFamily="34" charset="-128"/>
              </a:rPr>
              <a:t> waste:</a:t>
            </a:r>
            <a:endParaRPr lang="en-GB" altLang="en-US" dirty="0">
              <a:ea typeface="ＭＳ Ｐゴシック" pitchFamily="34" charset="-128"/>
            </a:endParaRPr>
          </a:p>
          <a:p>
            <a:pPr eaLnBrk="1" hangingPunct="1">
              <a:spcBef>
                <a:spcPct val="20000"/>
              </a:spcBef>
            </a:pPr>
            <a:endParaRPr lang="en-GB" altLang="en-US" dirty="0">
              <a:ea typeface="ＭＳ Ｐゴシック" pitchFamily="34" charset="-128"/>
            </a:endParaRPr>
          </a:p>
          <a:p>
            <a:pPr eaLnBrk="1" hangingPunct="1">
              <a:spcBef>
                <a:spcPct val="20000"/>
              </a:spcBef>
            </a:pPr>
            <a:r>
              <a:rPr lang="en-GB" altLang="en-US" dirty="0">
                <a:ea typeface="ＭＳ Ｐゴシック" pitchFamily="34" charset="-128"/>
              </a:rPr>
              <a:t>Aim to minimise/eliminate waste</a:t>
            </a:r>
          </a:p>
          <a:p>
            <a:pPr eaLnBrk="1" hangingPunct="1">
              <a:spcBef>
                <a:spcPct val="20000"/>
              </a:spcBef>
            </a:pPr>
            <a:endParaRPr lang="en-GB" altLang="en-US" dirty="0">
              <a:ea typeface="ＭＳ Ｐゴシック" pitchFamily="34" charset="-128"/>
            </a:endParaRPr>
          </a:p>
          <a:p>
            <a:pPr eaLnBrk="1" hangingPunct="1">
              <a:spcBef>
                <a:spcPct val="20000"/>
              </a:spcBef>
            </a:pPr>
            <a:r>
              <a:rPr lang="en-GB" altLang="en-US" dirty="0">
                <a:ea typeface="ＭＳ Ｐゴシック" pitchFamily="34" charset="-128"/>
              </a:rPr>
              <a:t>These are areas</a:t>
            </a:r>
            <a:r>
              <a:rPr lang="en-GB" altLang="en-US" baseline="0" dirty="0">
                <a:ea typeface="ＭＳ Ｐゴシック" pitchFamily="34" charset="-128"/>
              </a:rPr>
              <a:t> of waste that we need to consider</a:t>
            </a:r>
          </a:p>
          <a:p>
            <a:pPr eaLnBrk="1" hangingPunct="1">
              <a:spcBef>
                <a:spcPct val="20000"/>
              </a:spcBef>
            </a:pPr>
            <a:endParaRPr lang="en-GB" altLang="en-US" baseline="0" dirty="0">
              <a:ea typeface="ＭＳ Ｐゴシック" pitchFamily="34" charset="-128"/>
            </a:endParaRPr>
          </a:p>
          <a:p>
            <a:pPr eaLnBrk="1" hangingPunct="1">
              <a:spcBef>
                <a:spcPct val="20000"/>
              </a:spcBef>
            </a:pPr>
            <a:r>
              <a:rPr lang="en-GB" altLang="en-US" baseline="0" dirty="0">
                <a:ea typeface="ＭＳ Ｐゴシック" pitchFamily="34" charset="-128"/>
              </a:rPr>
              <a:t>Some examples: (don’t give the same example here that’s used in the next activity – ok to use the underlined example).</a:t>
            </a:r>
          </a:p>
          <a:p>
            <a:pPr eaLnBrk="1" hangingPunct="1">
              <a:spcBef>
                <a:spcPct val="20000"/>
              </a:spcBef>
            </a:pPr>
            <a:endParaRPr lang="en-GB" altLang="en-US" baseline="0" dirty="0">
              <a:ea typeface="ＭＳ Ｐゴシック"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cs typeface="Tahoma" panose="020B0604030504040204" pitchFamily="34" charset="0"/>
              </a:rPr>
              <a:t>Transportation </a:t>
            </a:r>
          </a:p>
          <a:p>
            <a:pPr eaLnBrk="1" hangingPunct="1">
              <a:spcBef>
                <a:spcPct val="20000"/>
              </a:spcBef>
              <a:buFontTx/>
              <a:buChar char="•"/>
            </a:pPr>
            <a:r>
              <a:rPr lang="en-GB" altLang="en-US" u="sng" dirty="0">
                <a:ea typeface="ＭＳ Ｐゴシック" panose="020B0600070205080204" pitchFamily="34" charset="-128"/>
              </a:rPr>
              <a:t>Moving a patient to an inpatient bed for review at post-op ward round and then to another ward for discharge</a:t>
            </a:r>
          </a:p>
          <a:p>
            <a:pPr eaLnBrk="1" hangingPunct="1">
              <a:spcBef>
                <a:spcPct val="20000"/>
              </a:spcBef>
              <a:buFontTx/>
              <a:buChar char="•"/>
            </a:pPr>
            <a:r>
              <a:rPr lang="en-GB" altLang="en-US" dirty="0">
                <a:ea typeface="ＭＳ Ｐゴシック" panose="020B0600070205080204" pitchFamily="34" charset="-128"/>
              </a:rPr>
              <a:t>Moving a patient for tests or to see the physiotherapist.  </a:t>
            </a:r>
          </a:p>
          <a:p>
            <a:pPr eaLnBrk="1" hangingPunct="1">
              <a:spcBef>
                <a:spcPct val="20000"/>
              </a:spcBef>
              <a:buFontTx/>
              <a:buChar char="•"/>
            </a:pPr>
            <a:r>
              <a:rPr lang="en-GB" altLang="en-US" u="sng" dirty="0">
                <a:ea typeface="ＭＳ Ｐゴシック" panose="020B0600070205080204" pitchFamily="34" charset="-128"/>
              </a:rPr>
              <a:t>Moving ‘stuff’ – any kind of equipment, medication </a:t>
            </a:r>
            <a:r>
              <a:rPr lang="en-GB" altLang="en-US" u="sng" dirty="0" err="1">
                <a:ea typeface="ＭＳ Ｐゴシック" panose="020B0600070205080204" pitchFamily="34" charset="-128"/>
              </a:rPr>
              <a:t>etc</a:t>
            </a:r>
            <a:r>
              <a:rPr lang="en-GB" altLang="en-US" u="sng" dirty="0">
                <a:ea typeface="ＭＳ Ｐゴシック" panose="020B0600070205080204" pitchFamily="34" charset="-128"/>
              </a:rPr>
              <a:t> </a:t>
            </a:r>
            <a:r>
              <a:rPr lang="en-GB" altLang="en-US" u="sng" dirty="0" err="1">
                <a:ea typeface="ＭＳ Ｐゴシック" panose="020B0600070205080204" pitchFamily="34" charset="-128"/>
              </a:rPr>
              <a:t>eg</a:t>
            </a:r>
            <a:r>
              <a:rPr lang="en-GB" altLang="en-US" u="sng" dirty="0">
                <a:ea typeface="ＭＳ Ｐゴシック" panose="020B0600070205080204" pitchFamily="34" charset="-128"/>
              </a:rPr>
              <a:t> patient records </a:t>
            </a:r>
            <a:r>
              <a:rPr lang="en-GB" altLang="en-US" dirty="0">
                <a:ea typeface="ＭＳ Ｐゴシック" panose="020B0600070205080204" pitchFamily="34" charset="-128"/>
              </a:rPr>
              <a:t>from one place to another, information leaflets, paper for printers.</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Inventory (</a:t>
            </a:r>
            <a:r>
              <a:rPr lang="en-GB" altLang="en-US" u="sng" dirty="0" err="1">
                <a:solidFill>
                  <a:srgbClr val="00266D"/>
                </a:solidFill>
                <a:ea typeface="ＭＳ Ｐゴシック" panose="020B0600070205080204" pitchFamily="34" charset="-128"/>
              </a:rPr>
              <a:t>ie</a:t>
            </a:r>
            <a:r>
              <a:rPr lang="en-GB" altLang="en-US" u="sng" dirty="0">
                <a:solidFill>
                  <a:srgbClr val="00266D"/>
                </a:solidFill>
                <a:ea typeface="ＭＳ Ｐゴシック" panose="020B0600070205080204" pitchFamily="34" charset="-128"/>
              </a:rPr>
              <a:t> stock)</a:t>
            </a:r>
          </a:p>
          <a:p>
            <a:pPr eaLnBrk="1" hangingPunct="1">
              <a:spcBef>
                <a:spcPct val="20000"/>
              </a:spcBef>
              <a:buFontTx/>
              <a:buChar char="•"/>
            </a:pPr>
            <a:r>
              <a:rPr lang="en-GB" altLang="en-US" dirty="0">
                <a:ea typeface="ＭＳ Ｐゴシック" panose="020B0600070205080204" pitchFamily="34" charset="-128"/>
              </a:rPr>
              <a:t>Using inpatient beds for patients who are waiting for tests but could be discharged safely</a:t>
            </a:r>
          </a:p>
          <a:p>
            <a:pPr eaLnBrk="1" hangingPunct="1">
              <a:spcBef>
                <a:spcPct val="20000"/>
              </a:spcBef>
              <a:buFontTx/>
              <a:buChar char="•"/>
            </a:pPr>
            <a:r>
              <a:rPr lang="en-GB" altLang="en-US" dirty="0">
                <a:ea typeface="ＭＳ Ｐゴシック" panose="020B0600070205080204" pitchFamily="34" charset="-128"/>
              </a:rPr>
              <a:t>Ordering excess material because the supply is unreliable</a:t>
            </a:r>
          </a:p>
          <a:p>
            <a:pPr eaLnBrk="1" hangingPunct="1">
              <a:spcBef>
                <a:spcPct val="20000"/>
              </a:spcBef>
              <a:buFontTx/>
              <a:buChar char="•"/>
            </a:pPr>
            <a:r>
              <a:rPr lang="en-GB" altLang="en-US" u="sng" dirty="0">
                <a:ea typeface="ＭＳ Ｐゴシック" panose="020B0600070205080204" pitchFamily="34" charset="-128"/>
              </a:rPr>
              <a:t>Retaining material beyond its useful life </a:t>
            </a:r>
            <a:r>
              <a:rPr lang="en-GB" altLang="en-US" u="sng" dirty="0" err="1">
                <a:ea typeface="ＭＳ Ｐゴシック" panose="020B0600070205080204" pitchFamily="34" charset="-128"/>
              </a:rPr>
              <a:t>eg</a:t>
            </a:r>
            <a:r>
              <a:rPr lang="en-GB" altLang="en-US" u="sng" dirty="0">
                <a:ea typeface="ＭＳ Ｐゴシック" panose="020B0600070205080204" pitchFamily="34" charset="-128"/>
              </a:rPr>
              <a:t> an audiology unit may have 6000 moulds, many of which are useless because they shrink over time. </a:t>
            </a:r>
          </a:p>
          <a:p>
            <a:pPr eaLnBrk="1" hangingPunct="1">
              <a:spcBef>
                <a:spcPct val="20000"/>
              </a:spcBef>
              <a:buFontTx/>
              <a:buChar char="•"/>
            </a:pPr>
            <a:endParaRPr lang="en-GB" altLang="en-US" u="sng"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Movement – unnecessary movement of staff </a:t>
            </a:r>
          </a:p>
          <a:p>
            <a:pPr eaLnBrk="1" hangingPunct="1">
              <a:spcBef>
                <a:spcPct val="20000"/>
              </a:spcBef>
            </a:pPr>
            <a:r>
              <a:rPr lang="en-GB" altLang="en-US" dirty="0" err="1">
                <a:solidFill>
                  <a:srgbClr val="00266D"/>
                </a:solidFill>
                <a:ea typeface="ＭＳ Ｐゴシック" panose="020B0600070205080204" pitchFamily="34" charset="-128"/>
              </a:rPr>
              <a:t>eg</a:t>
            </a:r>
            <a:r>
              <a:rPr lang="en-GB" altLang="en-US" dirty="0">
                <a:solidFill>
                  <a:srgbClr val="00266D"/>
                </a:solidFill>
                <a:ea typeface="ＭＳ Ｐゴシック" panose="020B0600070205080204" pitchFamily="34" charset="-128"/>
              </a:rPr>
              <a:t> around a room, from room to room, from building to building</a:t>
            </a:r>
          </a:p>
          <a:p>
            <a:pPr eaLnBrk="1" hangingPunct="1">
              <a:spcBef>
                <a:spcPct val="20000"/>
              </a:spcBef>
            </a:pPr>
            <a:r>
              <a:rPr lang="en-GB" altLang="en-US" u="sng" dirty="0" err="1">
                <a:solidFill>
                  <a:srgbClr val="00266D"/>
                </a:solidFill>
                <a:ea typeface="ＭＳ Ｐゴシック" panose="020B0600070205080204" pitchFamily="34" charset="-128"/>
              </a:rPr>
              <a:t>Eg</a:t>
            </a:r>
            <a:r>
              <a:rPr lang="en-GB" altLang="en-US" u="sng" dirty="0">
                <a:solidFill>
                  <a:srgbClr val="00266D"/>
                </a:solidFill>
                <a:ea typeface="ＭＳ Ｐゴシック" panose="020B0600070205080204" pitchFamily="34" charset="-128"/>
              </a:rPr>
              <a:t> a Health Care Support Worker moving around the sluice to clean and replace a commode</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Waiting</a:t>
            </a:r>
          </a:p>
          <a:p>
            <a:pPr eaLnBrk="1" hangingPunct="1">
              <a:spcBef>
                <a:spcPct val="20000"/>
              </a:spcBef>
              <a:buFontTx/>
              <a:buChar char="•"/>
            </a:pPr>
            <a:r>
              <a:rPr lang="en-GB" altLang="en-US" dirty="0">
                <a:solidFill>
                  <a:srgbClr val="00266D"/>
                </a:solidFill>
                <a:ea typeface="ＭＳ Ｐゴシック" panose="020B0600070205080204" pitchFamily="34" charset="-128"/>
              </a:rPr>
              <a:t>Patients w</a:t>
            </a:r>
            <a:r>
              <a:rPr lang="en-GB" altLang="en-US" dirty="0">
                <a:ea typeface="ＭＳ Ｐゴシック" panose="020B0600070205080204" pitchFamily="34" charset="-128"/>
              </a:rPr>
              <a:t>aiting in queues at the surgery</a:t>
            </a:r>
          </a:p>
          <a:p>
            <a:pPr eaLnBrk="1" hangingPunct="1">
              <a:spcBef>
                <a:spcPct val="20000"/>
              </a:spcBef>
              <a:buFontTx/>
              <a:buChar char="•"/>
            </a:pPr>
            <a:r>
              <a:rPr lang="en-GB" altLang="en-US" dirty="0">
                <a:ea typeface="ＭＳ Ｐゴシック" panose="020B0600070205080204" pitchFamily="34" charset="-128"/>
              </a:rPr>
              <a:t>Patients or staff waiting for tests</a:t>
            </a:r>
          </a:p>
          <a:p>
            <a:pPr eaLnBrk="1" hangingPunct="1">
              <a:spcBef>
                <a:spcPct val="20000"/>
              </a:spcBef>
              <a:buFontTx/>
              <a:buChar char="•"/>
            </a:pPr>
            <a:r>
              <a:rPr lang="en-GB" altLang="en-US" dirty="0">
                <a:ea typeface="ＭＳ Ｐゴシック" panose="020B0600070205080204" pitchFamily="34" charset="-128"/>
              </a:rPr>
              <a:t>Making sure all the equipment is ready for an operating list</a:t>
            </a:r>
          </a:p>
          <a:p>
            <a:pPr eaLnBrk="1" hangingPunct="1">
              <a:spcBef>
                <a:spcPct val="20000"/>
              </a:spcBef>
              <a:buFontTx/>
              <a:buChar char="•"/>
            </a:pPr>
            <a:r>
              <a:rPr lang="en-GB" altLang="en-US" u="sng" dirty="0">
                <a:ea typeface="ＭＳ Ｐゴシック" panose="020B0600070205080204" pitchFamily="34" charset="-128"/>
              </a:rPr>
              <a:t>Children and</a:t>
            </a:r>
            <a:r>
              <a:rPr lang="en-GB" altLang="en-US" u="sng" baseline="0" dirty="0">
                <a:ea typeface="ＭＳ Ｐゴシック" panose="020B0600070205080204" pitchFamily="34" charset="-128"/>
              </a:rPr>
              <a:t> parents waiting for test results</a:t>
            </a:r>
            <a:endParaRPr lang="en-GB" altLang="en-US" u="sng" dirty="0">
              <a:ea typeface="ＭＳ Ｐゴシック" panose="020B0600070205080204" pitchFamily="34" charset="-128"/>
            </a:endParaRP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Overproduction</a:t>
            </a:r>
          </a:p>
          <a:p>
            <a:pPr eaLnBrk="1" hangingPunct="1">
              <a:spcBef>
                <a:spcPct val="20000"/>
              </a:spcBef>
              <a:buFontTx/>
              <a:buChar char="•"/>
            </a:pPr>
            <a:r>
              <a:rPr lang="en-GB" altLang="en-US" u="sng" dirty="0">
                <a:ea typeface="ＭＳ Ｐゴシック" panose="020B0600070205080204" pitchFamily="34" charset="-128"/>
              </a:rPr>
              <a:t>Requesting tests and referrals to outpatient clinics ‘just in case‘</a:t>
            </a:r>
          </a:p>
          <a:p>
            <a:pPr eaLnBrk="1" hangingPunct="1">
              <a:spcBef>
                <a:spcPct val="20000"/>
              </a:spcBef>
              <a:buFontTx/>
              <a:buChar char="•"/>
            </a:pPr>
            <a:r>
              <a:rPr lang="en-GB" altLang="en-US" dirty="0">
                <a:ea typeface="ＭＳ Ｐゴシック" panose="020B0600070205080204" pitchFamily="34" charset="-128"/>
              </a:rPr>
              <a:t>Carrying out tests/assessments in order to cut waiting lists, but not having capacity to follow through once results of tests/assessments are available. </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err="1">
                <a:solidFill>
                  <a:srgbClr val="00266D"/>
                </a:solidFill>
                <a:ea typeface="ＭＳ Ｐゴシック" panose="020B0600070205080204" pitchFamily="34" charset="-128"/>
              </a:rPr>
              <a:t>Overprocessing</a:t>
            </a:r>
            <a:r>
              <a:rPr lang="en-GB" altLang="en-US" u="sng" dirty="0">
                <a:solidFill>
                  <a:srgbClr val="00266D"/>
                </a:solidFill>
                <a:ea typeface="ＭＳ Ｐゴシック" panose="020B0600070205080204" pitchFamily="34" charset="-128"/>
              </a:rPr>
              <a:t> </a:t>
            </a:r>
          </a:p>
          <a:p>
            <a:pPr eaLnBrk="1" hangingPunct="1">
              <a:spcBef>
                <a:spcPct val="20000"/>
              </a:spcBef>
              <a:buFontTx/>
              <a:buChar char="•"/>
            </a:pPr>
            <a:r>
              <a:rPr lang="en-GB" altLang="en-US" dirty="0">
                <a:solidFill>
                  <a:srgbClr val="00266D"/>
                </a:solidFill>
                <a:ea typeface="ＭＳ Ｐゴシック" panose="020B0600070205080204" pitchFamily="34" charset="-128"/>
              </a:rPr>
              <a:t>Things we find ourselves doing that don’t add value for the patient </a:t>
            </a:r>
            <a:r>
              <a:rPr lang="en-GB" altLang="en-US" dirty="0" err="1">
                <a:solidFill>
                  <a:srgbClr val="00266D"/>
                </a:solidFill>
                <a:ea typeface="ＭＳ Ｐゴシック" panose="020B0600070205080204" pitchFamily="34" charset="-128"/>
              </a:rPr>
              <a:t>eg</a:t>
            </a:r>
            <a:r>
              <a:rPr lang="en-GB" altLang="en-US" dirty="0">
                <a:solidFill>
                  <a:srgbClr val="00266D"/>
                </a:solidFill>
                <a:ea typeface="ＭＳ Ｐゴシック" panose="020B0600070205080204" pitchFamily="34" charset="-128"/>
              </a:rPr>
              <a:t> </a:t>
            </a:r>
            <a:r>
              <a:rPr lang="en-GB" altLang="en-US" u="sng" dirty="0">
                <a:solidFill>
                  <a:srgbClr val="00266D"/>
                </a:solidFill>
                <a:ea typeface="ＭＳ Ｐゴシック" panose="020B0600070205080204" pitchFamily="34" charset="-128"/>
              </a:rPr>
              <a:t>re-testing,</a:t>
            </a:r>
            <a:r>
              <a:rPr lang="en-GB" altLang="en-US" dirty="0">
                <a:solidFill>
                  <a:srgbClr val="00266D"/>
                </a:solidFill>
                <a:ea typeface="ＭＳ Ｐゴシック" panose="020B0600070205080204" pitchFamily="34" charset="-128"/>
              </a:rPr>
              <a:t> chasing late paperwork</a:t>
            </a:r>
          </a:p>
          <a:p>
            <a:pPr eaLnBrk="1" hangingPunct="1">
              <a:spcBef>
                <a:spcPct val="20000"/>
              </a:spcBef>
              <a:buFontTx/>
              <a:buChar char="•"/>
            </a:pPr>
            <a:endParaRPr lang="en-GB" altLang="en-US" dirty="0">
              <a:solidFill>
                <a:srgbClr val="00266D"/>
              </a:solidFill>
              <a:ea typeface="ＭＳ Ｐゴシック" panose="020B0600070205080204" pitchFamily="34" charset="-128"/>
            </a:endParaRPr>
          </a:p>
          <a:p>
            <a:pPr eaLnBrk="1" hangingPunct="1">
              <a:spcBef>
                <a:spcPct val="20000"/>
              </a:spcBef>
            </a:pPr>
            <a:r>
              <a:rPr lang="en-GB" altLang="en-US" u="sng" dirty="0">
                <a:solidFill>
                  <a:srgbClr val="00266D"/>
                </a:solidFill>
                <a:ea typeface="ＭＳ Ｐゴシック" panose="020B0600070205080204" pitchFamily="34" charset="-128"/>
              </a:rPr>
              <a:t>Defects </a:t>
            </a:r>
            <a:r>
              <a:rPr lang="en-GB" altLang="en-US" dirty="0">
                <a:solidFill>
                  <a:srgbClr val="00266D"/>
                </a:solidFill>
                <a:ea typeface="ＭＳ Ｐゴシック" panose="020B0600070205080204" pitchFamily="34" charset="-128"/>
              </a:rPr>
              <a:t>– Things that are not right and need fixing </a:t>
            </a:r>
          </a:p>
          <a:p>
            <a:pPr eaLnBrk="1" hangingPunct="1">
              <a:spcBef>
                <a:spcPct val="20000"/>
              </a:spcBef>
              <a:buFontTx/>
              <a:buChar char="•"/>
            </a:pPr>
            <a:r>
              <a:rPr lang="en-GB" altLang="en-US" u="sng" dirty="0">
                <a:solidFill>
                  <a:srgbClr val="00266D"/>
                </a:solidFill>
                <a:ea typeface="ＭＳ Ｐゴシック" panose="020B0600070205080204" pitchFamily="34" charset="-128"/>
              </a:rPr>
              <a:t>in orthopaedics you may have prostheses that are damaged or missing or don’t fit/wrong</a:t>
            </a:r>
            <a:r>
              <a:rPr lang="en-GB" altLang="en-US" dirty="0">
                <a:solidFill>
                  <a:srgbClr val="00266D"/>
                </a:solidFill>
                <a:ea typeface="ＭＳ Ｐゴシック" panose="020B0600070205080204" pitchFamily="34" charset="-128"/>
              </a:rPr>
              <a:t>.</a:t>
            </a:r>
          </a:p>
          <a:p>
            <a:pPr eaLnBrk="1" hangingPunct="1">
              <a:spcBef>
                <a:spcPct val="20000"/>
              </a:spcBef>
            </a:pPr>
            <a:endParaRPr lang="en-GB" altLang="en-US" baseline="0" dirty="0">
              <a:ea typeface="ＭＳ Ｐゴシック" pitchFamily="34" charset="-128"/>
            </a:endParaRPr>
          </a:p>
          <a:p>
            <a:pPr eaLnBrk="1" hangingPunct="1">
              <a:spcBef>
                <a:spcPct val="20000"/>
              </a:spcBef>
            </a:pPr>
            <a:r>
              <a:rPr lang="en-GB" altLang="en-US" dirty="0">
                <a:ea typeface="ＭＳ Ｐゴシック" pitchFamily="34" charset="-128"/>
              </a:rPr>
              <a:t>This is the standard list of Lean ‘wastes’.  Some people add another:</a:t>
            </a:r>
          </a:p>
          <a:p>
            <a:pPr eaLnBrk="1" hangingPunct="1">
              <a:spcBef>
                <a:spcPct val="20000"/>
              </a:spcBef>
            </a:pPr>
            <a:r>
              <a:rPr lang="en-GB" altLang="en-US" u="sng" dirty="0">
                <a:ea typeface="ＭＳ Ｐゴシック" pitchFamily="34" charset="-128"/>
              </a:rPr>
              <a:t>Staff</a:t>
            </a:r>
            <a:r>
              <a:rPr lang="en-GB" altLang="en-US" dirty="0">
                <a:ea typeface="ＭＳ Ｐゴシック" pitchFamily="34" charset="-128"/>
              </a:rPr>
              <a:t> – </a:t>
            </a:r>
            <a:r>
              <a:rPr lang="en-GB" altLang="en-US" dirty="0" err="1">
                <a:ea typeface="ＭＳ Ｐゴシック" pitchFamily="34" charset="-128"/>
              </a:rPr>
              <a:t>ie</a:t>
            </a:r>
            <a:r>
              <a:rPr lang="en-GB" altLang="en-US" dirty="0">
                <a:ea typeface="ＭＳ Ｐゴシック" pitchFamily="34" charset="-128"/>
              </a:rPr>
              <a:t> untapped potential</a:t>
            </a:r>
          </a:p>
          <a:p>
            <a:pPr eaLnBrk="1" hangingPunct="1">
              <a:spcBef>
                <a:spcPct val="20000"/>
              </a:spcBef>
              <a:buFontTx/>
              <a:buChar char="•"/>
            </a:pPr>
            <a:r>
              <a:rPr lang="en-GB" altLang="en-US" dirty="0">
                <a:ea typeface="ＭＳ Ｐゴシック" pitchFamily="34" charset="-128"/>
              </a:rPr>
              <a:t>Staff having the capacity to work in a more effective way, but the system (structures, processes, culture) doesn’t allow them to do that.</a:t>
            </a:r>
          </a:p>
          <a:p>
            <a:pPr eaLnBrk="1" hangingPunct="1">
              <a:spcBef>
                <a:spcPct val="20000"/>
              </a:spcBef>
            </a:pPr>
            <a:endParaRPr lang="en-GB" altLang="en-US" dirty="0">
              <a:ea typeface="ＭＳ Ｐゴシック" pitchFamily="34" charset="-128"/>
            </a:endParaRPr>
          </a:p>
          <a:p>
            <a:pPr eaLnBrk="1" hangingPunct="1">
              <a:spcBef>
                <a:spcPct val="0"/>
              </a:spcBef>
            </a:pPr>
            <a:endParaRPr lang="en-GB" altLang="en-US" b="1" dirty="0">
              <a:solidFill>
                <a:srgbClr val="00266D"/>
              </a:solidFill>
              <a:ea typeface="ＭＳ Ｐゴシック"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728DD48-0A66-486D-A2DA-1917969F52B6}" type="slidenum">
              <a:rPr lang="en-GB" altLang="en-US" smtClean="0">
                <a:solidFill>
                  <a:srgbClr val="000000"/>
                </a:solidFill>
                <a:cs typeface="Arial" pitchFamily="34" charset="0"/>
              </a:rPr>
              <a:pPr/>
              <a:t>15</a:t>
            </a:fld>
            <a:endParaRPr lang="en-GB" altLang="en-US">
              <a:solidFill>
                <a:srgbClr val="000000"/>
              </a:solidFill>
              <a:cs typeface="Arial" pitchFamily="34" charset="0"/>
            </a:endParaRPr>
          </a:p>
        </p:txBody>
      </p:sp>
    </p:spTree>
    <p:extLst>
      <p:ext uri="{BB962C8B-B14F-4D97-AF65-F5344CB8AC3E}">
        <p14:creationId xmlns="" xmlns:p14="http://schemas.microsoft.com/office/powerpoint/2010/main" val="376865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toolbox has many things in it, some you use all the time, some you use occasionally and some you have never used yet but know it is there.</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16</a:t>
            </a:fld>
            <a:endParaRPr lang="en-GB"/>
          </a:p>
        </p:txBody>
      </p:sp>
    </p:spTree>
    <p:extLst>
      <p:ext uri="{BB962C8B-B14F-4D97-AF65-F5344CB8AC3E}">
        <p14:creationId xmlns="" xmlns:p14="http://schemas.microsoft.com/office/powerpoint/2010/main" val="23754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solidFill>
                  <a:srgbClr val="00266D"/>
                </a:solidFill>
                <a:ea typeface="ＭＳ Ｐゴシック" pitchFamily="34" charset="-128"/>
                <a:cs typeface="Tahoma" pitchFamily="34" charset="0"/>
              </a:rPr>
              <a:t>From the service-user’s perspective</a:t>
            </a:r>
          </a:p>
          <a:p>
            <a:pPr eaLnBrk="1" hangingPunct="1">
              <a:spcBef>
                <a:spcPct val="0"/>
              </a:spcBef>
            </a:pPr>
            <a:endParaRPr lang="en-GB" altLang="en-US" dirty="0">
              <a:solidFill>
                <a:srgbClr val="00266D"/>
              </a:solidFill>
              <a:ea typeface="ＭＳ Ｐゴシック" pitchFamily="34" charset="-128"/>
              <a:cs typeface="Tahoma" pitchFamily="34" charset="0"/>
            </a:endParaRPr>
          </a:p>
          <a:p>
            <a:pPr eaLnBrk="1" hangingPunct="1">
              <a:spcBef>
                <a:spcPct val="0"/>
              </a:spcBef>
            </a:pPr>
            <a:r>
              <a:rPr lang="en-GB" altLang="en-US" dirty="0">
                <a:solidFill>
                  <a:srgbClr val="00266D"/>
                </a:solidFill>
                <a:ea typeface="ＭＳ Ｐゴシック" pitchFamily="34" charset="-128"/>
                <a:cs typeface="Tahoma" pitchFamily="34" charset="0"/>
              </a:rPr>
              <a:t>For a step in a process to be value adding, each of these questions should get a ‘yes’ answer.</a:t>
            </a:r>
          </a:p>
          <a:p>
            <a:pPr eaLnBrk="1" hangingPunct="1">
              <a:spcBef>
                <a:spcPct val="0"/>
              </a:spcBef>
            </a:pPr>
            <a:endParaRPr lang="en-GB" altLang="en-US" dirty="0">
              <a:solidFill>
                <a:srgbClr val="00266D"/>
              </a:solidFill>
              <a:ea typeface="ＭＳ Ｐゴシック" pitchFamily="34" charset="-128"/>
              <a:cs typeface="Tahoma" pitchFamily="34" charset="0"/>
            </a:endParaRPr>
          </a:p>
          <a:p>
            <a:pPr eaLnBrk="1" hangingPunct="1">
              <a:spcBef>
                <a:spcPct val="0"/>
              </a:spcBef>
            </a:pPr>
            <a:r>
              <a:rPr lang="en-GB" altLang="en-US" dirty="0">
                <a:solidFill>
                  <a:srgbClr val="00266D"/>
                </a:solidFill>
                <a:ea typeface="ＭＳ Ｐゴシック" pitchFamily="34" charset="-128"/>
                <a:cs typeface="Tahoma" pitchFamily="34" charset="0"/>
              </a:rPr>
              <a:t>So, we should be looking to remove as many steps as possible that are not directly experienced by service users.  If they don’t want something to happen, or if they would like it to be changed, it is a suitable focus for improvement.</a:t>
            </a:r>
          </a:p>
          <a:p>
            <a:pPr eaLnBrk="1" hangingPunct="1">
              <a:spcBef>
                <a:spcPct val="0"/>
              </a:spcBef>
            </a:pPr>
            <a:endParaRPr lang="en-GB" altLang="en-US" dirty="0">
              <a:solidFill>
                <a:srgbClr val="00266D"/>
              </a:solidFill>
              <a:ea typeface="ＭＳ Ｐゴシック" pitchFamily="34" charset="-128"/>
              <a:cs typeface="Tahoma" pitchFamily="34" charset="0"/>
            </a:endParaRPr>
          </a:p>
        </p:txBody>
      </p:sp>
      <p:sp>
        <p:nvSpPr>
          <p:cNvPr id="138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24704C0-1845-41E7-BFE1-F0CE13769E04}" type="slidenum">
              <a:rPr lang="en-GB" altLang="en-US" smtClean="0">
                <a:solidFill>
                  <a:srgbClr val="000000"/>
                </a:solidFill>
                <a:cs typeface="Arial" pitchFamily="34" charset="0"/>
              </a:rPr>
              <a:pPr/>
              <a:t>17</a:t>
            </a:fld>
            <a:endParaRPr lang="en-GB" altLang="en-US">
              <a:solidFill>
                <a:srgbClr val="000000"/>
              </a:solidFill>
              <a:cs typeface="Arial" pitchFamily="34" charset="0"/>
            </a:endParaRPr>
          </a:p>
        </p:txBody>
      </p:sp>
    </p:spTree>
    <p:extLst>
      <p:ext uri="{BB962C8B-B14F-4D97-AF65-F5344CB8AC3E}">
        <p14:creationId xmlns="" xmlns:p14="http://schemas.microsoft.com/office/powerpoint/2010/main" val="239114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Then tidy it up.</a:t>
            </a:r>
          </a:p>
          <a:p>
            <a:pPr eaLnBrk="1" hangingPunct="1">
              <a:spcBef>
                <a:spcPct val="0"/>
              </a:spcBef>
            </a:pPr>
            <a:endParaRPr lang="en-GB" altLang="en-US" dirty="0"/>
          </a:p>
          <a:p>
            <a:pPr eaLnBrk="1" hangingPunct="1">
              <a:spcBef>
                <a:spcPct val="0"/>
              </a:spcBef>
            </a:pPr>
            <a:r>
              <a:rPr lang="en-GB" altLang="en-US" dirty="0"/>
              <a:t>A process = sequence of actions</a:t>
            </a:r>
          </a:p>
          <a:p>
            <a:pPr eaLnBrk="1" hangingPunct="1">
              <a:spcBef>
                <a:spcPct val="0"/>
              </a:spcBef>
            </a:pPr>
            <a:r>
              <a:rPr lang="en-GB" altLang="en-US" dirty="0"/>
              <a:t>There are many different ways to represent a process.  These are some common conventions:</a:t>
            </a:r>
          </a:p>
          <a:p>
            <a:pPr eaLnBrk="1" hangingPunct="1">
              <a:spcBef>
                <a:spcPct val="0"/>
              </a:spcBef>
            </a:pPr>
            <a:r>
              <a:rPr lang="en-GB" altLang="en-US" dirty="0"/>
              <a:t>Square/rectangle = action</a:t>
            </a:r>
          </a:p>
          <a:p>
            <a:pPr eaLnBrk="1" hangingPunct="1">
              <a:spcBef>
                <a:spcPct val="0"/>
              </a:spcBef>
            </a:pPr>
            <a:r>
              <a:rPr lang="en-GB" altLang="en-US" dirty="0"/>
              <a:t>Diamond = decision point – always ask a yes/no question</a:t>
            </a:r>
          </a:p>
          <a:p>
            <a:pPr eaLnBrk="1" hangingPunct="1">
              <a:spcBef>
                <a:spcPct val="0"/>
              </a:spcBef>
            </a:pPr>
            <a:r>
              <a:rPr lang="en-GB" altLang="en-US" dirty="0"/>
              <a:t>Curved shapes – beginning/end</a:t>
            </a:r>
          </a:p>
          <a:p>
            <a:pPr eaLnBrk="1" hangingPunct="1">
              <a:spcBef>
                <a:spcPct val="0"/>
              </a:spcBef>
            </a:pPr>
            <a:endParaRPr lang="en-GB" altLang="en-US" dirty="0"/>
          </a:p>
          <a:p>
            <a:pPr eaLnBrk="1" hangingPunct="1">
              <a:spcBef>
                <a:spcPct val="0"/>
              </a:spcBef>
            </a:pPr>
            <a:r>
              <a:rPr lang="en-GB" altLang="en-US" dirty="0"/>
              <a:t>Elicit</a:t>
            </a:r>
            <a:r>
              <a:rPr lang="en-GB" altLang="en-US" baseline="0" dirty="0"/>
              <a:t> – hands up or Chat</a:t>
            </a:r>
            <a:endParaRPr lang="en-GB" altLang="en-US" dirty="0"/>
          </a:p>
          <a:p>
            <a:pPr eaLnBrk="1" hangingPunct="1">
              <a:spcBef>
                <a:spcPct val="0"/>
              </a:spcBef>
            </a:pPr>
            <a:r>
              <a:rPr lang="en-GB" altLang="en-US" dirty="0"/>
              <a:t>How many action steps are there here? (10)</a:t>
            </a:r>
          </a:p>
          <a:p>
            <a:pPr eaLnBrk="1" hangingPunct="1">
              <a:spcBef>
                <a:spcPct val="0"/>
              </a:spcBef>
            </a:pPr>
            <a:r>
              <a:rPr lang="en-GB" altLang="en-US" dirty="0"/>
              <a:t>How many decision points are there here? (5)</a:t>
            </a:r>
          </a:p>
          <a:p>
            <a:pPr eaLnBrk="1" hangingPunct="1">
              <a:spcBef>
                <a:spcPct val="0"/>
              </a:spcBef>
              <a:buFontTx/>
              <a:buNone/>
            </a:pPr>
            <a:endParaRPr lang="en-GB" altLang="en-US" dirty="0"/>
          </a:p>
          <a:p>
            <a:pPr eaLnBrk="1" hangingPunct="1">
              <a:spcBef>
                <a:spcPct val="0"/>
              </a:spcBef>
              <a:buFontTx/>
              <a:buNone/>
            </a:pPr>
            <a:r>
              <a:rPr lang="en-GB" altLang="en-US" dirty="0"/>
              <a:t>Then analyse</a:t>
            </a:r>
          </a:p>
          <a:p>
            <a:pPr eaLnBrk="1" hangingPunct="1">
              <a:spcBef>
                <a:spcPct val="0"/>
              </a:spcBef>
              <a:buFontTx/>
              <a:buChar char="•"/>
            </a:pPr>
            <a:r>
              <a:rPr lang="en-GB" altLang="en-US" dirty="0"/>
              <a:t>Hands up if you do </a:t>
            </a:r>
            <a:r>
              <a:rPr lang="en-GB" altLang="en-US" u="sng" dirty="0"/>
              <a:t>not </a:t>
            </a:r>
            <a:r>
              <a:rPr lang="en-GB" altLang="en-US" dirty="0"/>
              <a:t>make tea this way.</a:t>
            </a:r>
          </a:p>
          <a:p>
            <a:pPr eaLnBrk="1" hangingPunct="1">
              <a:spcBef>
                <a:spcPct val="0"/>
              </a:spcBef>
              <a:buFontTx/>
              <a:buNone/>
            </a:pPr>
            <a:endParaRPr lang="en-GB" altLang="en-US" dirty="0"/>
          </a:p>
          <a:p>
            <a:pPr eaLnBrk="1" hangingPunct="1">
              <a:spcBef>
                <a:spcPct val="0"/>
              </a:spcBef>
              <a:buFontTx/>
              <a:buChar char="•"/>
            </a:pPr>
            <a:r>
              <a:rPr lang="en-GB" altLang="en-US" dirty="0"/>
              <a:t>Which steps don’t add value?  Use</a:t>
            </a:r>
            <a:r>
              <a:rPr lang="en-GB" altLang="en-US" baseline="0" dirty="0"/>
              <a:t> Pen to draw a line across.  If no pen tool, do this in Chat</a:t>
            </a: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136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58BB9AE-F6B5-4091-8EC6-CAB574E3ACE9}" type="slidenum">
              <a:rPr lang="en-GB" altLang="en-US" smtClean="0">
                <a:latin typeface="Calibri" pitchFamily="34" charset="0"/>
                <a:cs typeface="Arial" pitchFamily="34" charset="0"/>
              </a:rPr>
              <a:pPr/>
              <a:t>18</a:t>
            </a:fld>
            <a:endParaRPr lang="en-GB" altLang="en-US">
              <a:latin typeface="Calibri" pitchFamily="34" charset="0"/>
              <a:cs typeface="Arial" pitchFamily="34" charset="0"/>
            </a:endParaRPr>
          </a:p>
        </p:txBody>
      </p:sp>
    </p:spTree>
    <p:extLst>
      <p:ext uri="{BB962C8B-B14F-4D97-AF65-F5344CB8AC3E}">
        <p14:creationId xmlns="" xmlns:p14="http://schemas.microsoft.com/office/powerpoint/2010/main" val="1448043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a:t>
            </a:r>
          </a:p>
          <a:p>
            <a:r>
              <a:rPr lang="en-GB" dirty="0"/>
              <a:t>Facilitator</a:t>
            </a:r>
            <a:r>
              <a:rPr lang="en-GB" baseline="0" dirty="0"/>
              <a:t> draw fish outline with pen tool or </a:t>
            </a:r>
            <a:r>
              <a:rPr lang="en-GB" baseline="0" dirty="0" err="1"/>
              <a:t>Powerpoint</a:t>
            </a:r>
            <a:r>
              <a:rPr lang="en-GB" baseline="0" dirty="0"/>
              <a:t> pen.</a:t>
            </a:r>
          </a:p>
          <a:p>
            <a:endParaRPr lang="en-GB" baseline="0" dirty="0"/>
          </a:p>
          <a:p>
            <a:r>
              <a:rPr lang="en-GB" baseline="0" dirty="0"/>
              <a:t>This is a work-in-progress fishbone diagram with possible </a:t>
            </a:r>
            <a:r>
              <a:rPr lang="en-GB" u="sng" baseline="0" dirty="0"/>
              <a:t>causes</a:t>
            </a:r>
            <a:r>
              <a:rPr lang="en-GB" baseline="0" dirty="0"/>
              <a:t> that may contribute to the </a:t>
            </a:r>
            <a:r>
              <a:rPr lang="en-GB" u="sng" baseline="0" dirty="0"/>
              <a:t>effect/problem</a:t>
            </a:r>
            <a:r>
              <a:rPr lang="en-GB" baseline="0" dirty="0"/>
              <a:t> </a:t>
            </a:r>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19</a:t>
            </a:fld>
            <a:endParaRPr lang="en-GB"/>
          </a:p>
        </p:txBody>
      </p:sp>
    </p:spTree>
    <p:extLst>
      <p:ext uri="{BB962C8B-B14F-4D97-AF65-F5344CB8AC3E}">
        <p14:creationId xmlns="" xmlns:p14="http://schemas.microsoft.com/office/powerpoint/2010/main" val="156369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2</a:t>
            </a:fld>
            <a:endParaRPr lang="en-US" dirty="0"/>
          </a:p>
        </p:txBody>
      </p:sp>
    </p:spTree>
    <p:extLst>
      <p:ext uri="{BB962C8B-B14F-4D97-AF65-F5344CB8AC3E}">
        <p14:creationId xmlns="" xmlns:p14="http://schemas.microsoft.com/office/powerpoint/2010/main" val="2542935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a:t>Talk through principles</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a:t>Example:</a:t>
            </a:r>
            <a:r>
              <a:rPr lang="en-GB" altLang="en-US" baseline="0" dirty="0"/>
              <a:t> Eric’s new healthier me project </a:t>
            </a:r>
            <a:r>
              <a:rPr lang="en-GB" altLang="en-US" baseline="0" dirty="0" err="1"/>
              <a:t>eg</a:t>
            </a:r>
            <a:r>
              <a:rPr lang="en-GB" altLang="en-US" baseline="0" dirty="0"/>
              <a:t>:</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a:t>Forces for change:</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a:t>Has a reason to want to change – Easter holiday</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a:t>Close friend</a:t>
            </a:r>
            <a:r>
              <a:rPr lang="en-GB" altLang="en-US" baseline="0" dirty="0"/>
              <a:t> is doing Joe Wickes plan so can buddy up</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a:t>Forces against change:</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a:t>Hasn’t done any exercise for 15 years</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a:t>Hates cooking</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a:t>Family prefers </a:t>
            </a:r>
            <a:r>
              <a:rPr lang="en-GB" altLang="en-US" baseline="0" dirty="0" err="1"/>
              <a:t>readimeals</a:t>
            </a:r>
            <a:endParaRPr lang="en-GB" altLang="en-US" dirty="0"/>
          </a:p>
        </p:txBody>
      </p:sp>
      <p:sp>
        <p:nvSpPr>
          <p:cNvPr id="197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DE93297-5455-4FD7-BE20-BEEF248D49F8}" type="slidenum">
              <a:rPr lang="en-GB" altLang="en-US">
                <a:solidFill>
                  <a:srgbClr val="000000"/>
                </a:solidFill>
                <a:latin typeface="Calibri" pitchFamily="34" charset="0"/>
              </a:rPr>
              <a:pPr/>
              <a:t>20</a:t>
            </a:fld>
            <a:endParaRPr lang="en-GB" altLang="en-US">
              <a:solidFill>
                <a:srgbClr val="000000"/>
              </a:solidFill>
              <a:latin typeface="Calibri" pitchFamily="34" charset="0"/>
            </a:endParaRPr>
          </a:p>
        </p:txBody>
      </p:sp>
    </p:spTree>
    <p:extLst>
      <p:ext uri="{BB962C8B-B14F-4D97-AF65-F5344CB8AC3E}">
        <p14:creationId xmlns="" xmlns:p14="http://schemas.microsoft.com/office/powerpoint/2010/main" val="130078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Do you think these would be forces for or against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21</a:t>
            </a:fld>
            <a:endParaRPr lang="en-GB"/>
          </a:p>
        </p:txBody>
      </p:sp>
    </p:spTree>
    <p:extLst>
      <p:ext uri="{BB962C8B-B14F-4D97-AF65-F5344CB8AC3E}">
        <p14:creationId xmlns="" xmlns:p14="http://schemas.microsoft.com/office/powerpoint/2010/main" val="111040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t>Let’s first look at Appreciation for a system. </a:t>
            </a:r>
          </a:p>
          <a:p>
            <a:endParaRPr lang="en-GB" b="1" dirty="0"/>
          </a:p>
          <a:p>
            <a:r>
              <a:rPr lang="en-GB" dirty="0"/>
              <a:t>The</a:t>
            </a:r>
            <a:r>
              <a:rPr lang="en-GB" baseline="0" dirty="0"/>
              <a:t> first question is then What is a system?</a:t>
            </a:r>
            <a:endParaRPr lang="en-GB"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FDC46A-0974-413F-845B-44B3D4BD37DF}" type="slidenum">
              <a:rPr lang="en-GB">
                <a:solidFill>
                  <a:srgbClr val="000000"/>
                </a:solidFill>
              </a:rPr>
              <a:pPr>
                <a:defRPr/>
              </a:pPr>
              <a:t>22</a:t>
            </a:fld>
            <a:endParaRPr lang="en-GB">
              <a:solidFill>
                <a:srgbClr val="000000"/>
              </a:solidFill>
            </a:endParaRPr>
          </a:p>
        </p:txBody>
      </p:sp>
    </p:spTree>
    <p:extLst>
      <p:ext uri="{BB962C8B-B14F-4D97-AF65-F5344CB8AC3E}">
        <p14:creationId xmlns="" xmlns:p14="http://schemas.microsoft.com/office/powerpoint/2010/main" val="294384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a:t>Common Aim: </a:t>
            </a:r>
            <a:r>
              <a:rPr lang="en-GB" sz="1200" dirty="0"/>
              <a:t>Transport passengers safely and efficiently to their destination</a:t>
            </a:r>
          </a:p>
          <a:p>
            <a:endParaRPr lang="en-GB" sz="1200" b="1" dirty="0"/>
          </a:p>
          <a:p>
            <a:r>
              <a:rPr lang="en-GB" sz="1200" b="1" dirty="0"/>
              <a:t>Items  - </a:t>
            </a:r>
            <a:r>
              <a:rPr lang="en-GB" sz="1200" b="0" dirty="0"/>
              <a:t>Trains,</a:t>
            </a:r>
            <a:r>
              <a:rPr lang="en-GB" sz="1200" b="0" baseline="0" dirty="0"/>
              <a:t> tracks, stations, ticket machines</a:t>
            </a:r>
            <a:endParaRPr lang="en-GB" sz="1200" b="1" dirty="0"/>
          </a:p>
          <a:p>
            <a:endParaRPr lang="en-GB" sz="1200" b="1" dirty="0"/>
          </a:p>
          <a:p>
            <a:r>
              <a:rPr lang="en-GB" sz="1200" b="1" dirty="0"/>
              <a:t>People: </a:t>
            </a:r>
            <a:r>
              <a:rPr lang="en-GB" sz="1200" dirty="0"/>
              <a:t>Drivers, Engineers, Security, Cleansing, Maintenance, Passengers</a:t>
            </a:r>
          </a:p>
          <a:p>
            <a:endParaRPr lang="en-GB" sz="1200" b="1" dirty="0"/>
          </a:p>
          <a:p>
            <a:r>
              <a:rPr lang="en-GB" sz="1200" b="1" dirty="0"/>
              <a:t>Processes: </a:t>
            </a:r>
            <a:r>
              <a:rPr lang="en-GB" sz="1200" dirty="0"/>
              <a:t>Driving the train, Timetabling, Cleaning, Train Maintenance, Track Maintenance, Security, IT, Ticketing staff, construction</a:t>
            </a:r>
          </a:p>
          <a:p>
            <a:endParaRPr lang="en-GB" sz="1200" dirty="0"/>
          </a:p>
          <a:p>
            <a:r>
              <a:rPr lang="en-GB" sz="1200" dirty="0"/>
              <a:t>All interdependent,</a:t>
            </a:r>
            <a:r>
              <a:rPr lang="en-GB" sz="1200" baseline="0" dirty="0"/>
              <a:t> sometimes never touching, but they are all inter-linked. You cannot run a train without a driver, you cannot drive a train without tracks, you cannot board a train without a ticket, you cannot get a ticket without a ticketing machine. Each of the parts needs to work for it’s own purpose, and each needs to compliment and interact with the other to achieve the shared purpose.</a:t>
            </a:r>
          </a:p>
          <a:p>
            <a:endParaRPr lang="en-GB" sz="1200" baseline="0" dirty="0"/>
          </a:p>
          <a:p>
            <a:r>
              <a:rPr lang="en-GB" sz="1200" baseline="0" dirty="0"/>
              <a:t>Critical thing is, when the parts don’t work together you can quickly see or feel it…</a:t>
            </a:r>
          </a:p>
          <a:p>
            <a:endParaRPr lang="en-GB" sz="1200" baseline="0" dirty="0"/>
          </a:p>
          <a:p>
            <a:r>
              <a:rPr lang="en-GB" sz="1200" baseline="0" dirty="0"/>
              <a:t>Inputs – technology improving/population shifts/working pattern shifts</a:t>
            </a:r>
          </a:p>
          <a:p>
            <a:endParaRPr lang="en-GB" sz="1200" baseline="0" dirty="0"/>
          </a:p>
        </p:txBody>
      </p:sp>
      <p:sp>
        <p:nvSpPr>
          <p:cNvPr id="4" name="Slide Number Placeholder 3"/>
          <p:cNvSpPr>
            <a:spLocks noGrp="1"/>
          </p:cNvSpPr>
          <p:nvPr>
            <p:ph type="sldNum" sz="quarter" idx="10"/>
          </p:nvPr>
        </p:nvSpPr>
        <p:spPr/>
        <p:txBody>
          <a:bodyPr/>
          <a:lstStyle/>
          <a:p>
            <a:fld id="{3C73FC36-CCD5-494B-8E8B-AE5F99798951}" type="slidenum">
              <a:rPr lang="en-GB" smtClean="0">
                <a:solidFill>
                  <a:prstClr val="black"/>
                </a:solidFill>
              </a:rPr>
              <a:pPr/>
              <a:t>23</a:t>
            </a:fld>
            <a:endParaRPr lang="en-GB">
              <a:solidFill>
                <a:prstClr val="black"/>
              </a:solidFill>
            </a:endParaRPr>
          </a:p>
        </p:txBody>
      </p:sp>
    </p:spTree>
    <p:extLst>
      <p:ext uri="{BB962C8B-B14F-4D97-AF65-F5344CB8AC3E}">
        <p14:creationId xmlns="" xmlns:p14="http://schemas.microsoft.com/office/powerpoint/2010/main" val="1556968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5" y="4819303"/>
            <a:ext cx="5887421" cy="4466987"/>
          </a:xfrm>
        </p:spPr>
        <p:txBody>
          <a:bodyPr>
            <a:normAutofit/>
          </a:bodyPr>
          <a:lstStyle/>
          <a:p>
            <a:r>
              <a:rPr lang="en-GB" sz="1200" kern="1200" dirty="0">
                <a:solidFill>
                  <a:schemeClr val="tx1"/>
                </a:solidFill>
                <a:effectLst/>
                <a:latin typeface="+mn-lt"/>
                <a:ea typeface="+mn-ea"/>
                <a:cs typeface="+mn-cs"/>
              </a:rPr>
              <a:t>From the Elephant and the Blind Man</a:t>
            </a:r>
          </a:p>
          <a:p>
            <a:r>
              <a:rPr lang="en-GB" sz="1200" kern="1200" dirty="0">
                <a:solidFill>
                  <a:schemeClr val="tx1"/>
                </a:solidFill>
                <a:effectLst/>
                <a:latin typeface="+mn-lt"/>
                <a:ea typeface="+mn-ea"/>
                <a:cs typeface="+mn-cs"/>
              </a:rPr>
              <a:t>Silo working only see what part of the process we are involved in and not the whole and you need to understand the whole in order to improve it.  Need to think about your system as:</a:t>
            </a:r>
          </a:p>
          <a:p>
            <a:r>
              <a:rPr lang="en-GB" sz="1200" kern="1200" dirty="0">
                <a:solidFill>
                  <a:schemeClr val="tx1"/>
                </a:solidFill>
                <a:effectLst/>
                <a:latin typeface="+mn-lt"/>
                <a:ea typeface="+mn-ea"/>
                <a:cs typeface="+mn-cs"/>
              </a:rPr>
              <a:t>A system has an aim or purpose</a:t>
            </a:r>
          </a:p>
          <a:p>
            <a:r>
              <a:rPr lang="en-GB" sz="1200" kern="1200" dirty="0">
                <a:solidFill>
                  <a:schemeClr val="tx1"/>
                </a:solidFill>
                <a:effectLst/>
                <a:latin typeface="+mn-lt"/>
                <a:ea typeface="+mn-ea"/>
                <a:cs typeface="+mn-cs"/>
              </a:rPr>
              <a:t>A system is a set of interrelated parts that work together to achieve a common purpose</a:t>
            </a:r>
          </a:p>
          <a:p>
            <a:r>
              <a:rPr lang="en-GB" sz="1200" kern="1200" dirty="0">
                <a:solidFill>
                  <a:schemeClr val="tx1"/>
                </a:solidFill>
                <a:effectLst/>
                <a:latin typeface="+mn-lt"/>
                <a:ea typeface="+mn-ea"/>
                <a:cs typeface="+mn-cs"/>
              </a:rPr>
              <a:t>What’s in a system: structures, processes, culture</a:t>
            </a:r>
          </a:p>
          <a:p>
            <a:r>
              <a:rPr lang="en-GB" sz="1200" kern="1200" dirty="0">
                <a:solidFill>
                  <a:schemeClr val="tx1"/>
                </a:solidFill>
                <a:effectLst/>
                <a:latin typeface="+mn-lt"/>
                <a:ea typeface="+mn-ea"/>
                <a:cs typeface="+mn-cs"/>
              </a:rPr>
              <a:t>Interdependence, interactions</a:t>
            </a:r>
          </a:p>
          <a:p>
            <a:r>
              <a:rPr lang="en-GB" sz="1200" kern="1200" dirty="0">
                <a:solidFill>
                  <a:schemeClr val="tx1"/>
                </a:solidFill>
                <a:effectLst/>
                <a:latin typeface="+mn-lt"/>
                <a:ea typeface="+mn-ea"/>
                <a:cs typeface="+mn-cs"/>
              </a:rPr>
              <a:t>Whole is greater than the sum of its parts</a:t>
            </a:r>
          </a:p>
          <a:p>
            <a:r>
              <a:rPr lang="en-GB" sz="1200" kern="1200" dirty="0">
                <a:solidFill>
                  <a:schemeClr val="tx1"/>
                </a:solidFill>
                <a:effectLst/>
                <a:latin typeface="+mn-lt"/>
                <a:ea typeface="+mn-ea"/>
                <a:cs typeface="+mn-cs"/>
              </a:rPr>
              <a:t>It is dynamic.  To improve outcomes there is a need to understand system dynamics.</a:t>
            </a: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60587E4-8D9A-4709-9FA4-EF9802EDB3DF}" type="slidenum">
              <a:rPr lang="en-GB" smtClean="0">
                <a:solidFill>
                  <a:prstClr val="black"/>
                </a:solidFill>
              </a:rPr>
              <a:pPr>
                <a:defRPr/>
              </a:pPr>
              <a:t>24</a:t>
            </a:fld>
            <a:endParaRPr lang="en-GB" dirty="0">
              <a:solidFill>
                <a:prstClr val="black"/>
              </a:solidFill>
            </a:endParaRPr>
          </a:p>
        </p:txBody>
      </p:sp>
      <p:sp>
        <p:nvSpPr>
          <p:cNvPr id="5" name="Text Placeholder 2"/>
          <p:cNvSpPr txBox="1">
            <a:spLocks/>
          </p:cNvSpPr>
          <p:nvPr/>
        </p:nvSpPr>
        <p:spPr>
          <a:xfrm>
            <a:off x="662533" y="6043439"/>
            <a:ext cx="5877307" cy="3528392"/>
          </a:xfrm>
          <a:prstGeom prst="rect">
            <a:avLst/>
          </a:prstGeom>
        </p:spPr>
        <p:txBody>
          <a:bodyPr/>
          <a:lstStyle/>
          <a:p>
            <a:pPr marL="457200" indent="-457200">
              <a:spcBef>
                <a:spcPct val="20000"/>
              </a:spcBef>
              <a:buFont typeface="Arial" pitchFamily="34" charset="0"/>
              <a:buChar char="•"/>
              <a:defRPr/>
            </a:pPr>
            <a:r>
              <a:rPr lang="en-GB" sz="1200" dirty="0">
                <a:solidFill>
                  <a:prstClr val="black"/>
                </a:solidFill>
                <a:latin typeface="Arial" pitchFamily="34" charset="0"/>
                <a:ea typeface="MS PGothic"/>
                <a:cs typeface="Arial" pitchFamily="34" charset="0"/>
              </a:rPr>
              <a:t>A system has an aim or purpose</a:t>
            </a:r>
          </a:p>
          <a:p>
            <a:pPr marL="457200" indent="-457200">
              <a:spcBef>
                <a:spcPct val="20000"/>
              </a:spcBef>
              <a:buFont typeface="Arial" pitchFamily="34" charset="0"/>
              <a:buChar char="•"/>
              <a:defRPr/>
            </a:pPr>
            <a:r>
              <a:rPr lang="en-GB" sz="1200" dirty="0">
                <a:solidFill>
                  <a:prstClr val="black"/>
                </a:solidFill>
                <a:latin typeface="Arial" pitchFamily="34" charset="0"/>
                <a:ea typeface="MS PGothic"/>
                <a:cs typeface="Arial" pitchFamily="34" charset="0"/>
              </a:rPr>
              <a:t>A system is a set of interrelated parts that work together to achieve a common aim</a:t>
            </a:r>
          </a:p>
          <a:p>
            <a:pPr marL="457200" indent="-457200">
              <a:spcBef>
                <a:spcPct val="20000"/>
              </a:spcBef>
              <a:buFont typeface="Arial" pitchFamily="34" charset="0"/>
              <a:buChar char="•"/>
              <a:defRPr/>
            </a:pPr>
            <a:r>
              <a:rPr lang="en-GB" sz="1200" dirty="0">
                <a:solidFill>
                  <a:prstClr val="black"/>
                </a:solidFill>
                <a:latin typeface="Arial" pitchFamily="34" charset="0"/>
                <a:ea typeface="MS PGothic"/>
                <a:cs typeface="Arial" pitchFamily="34" charset="0"/>
              </a:rPr>
              <a:t>What’s in a system:  structures, processes, culture</a:t>
            </a:r>
          </a:p>
          <a:p>
            <a:pPr marL="457200" indent="-457200">
              <a:spcBef>
                <a:spcPct val="20000"/>
              </a:spcBef>
              <a:buFont typeface="Arial" pitchFamily="34" charset="0"/>
              <a:buChar char="•"/>
              <a:defRPr/>
            </a:pPr>
            <a:r>
              <a:rPr lang="en-GB" sz="1200" dirty="0">
                <a:solidFill>
                  <a:prstClr val="black"/>
                </a:solidFill>
                <a:latin typeface="Arial" pitchFamily="34" charset="0"/>
                <a:ea typeface="MS PGothic"/>
                <a:cs typeface="Arial" pitchFamily="34" charset="0"/>
              </a:rPr>
              <a:t>Interdependence, interactions</a:t>
            </a:r>
          </a:p>
          <a:p>
            <a:pPr marL="457200" indent="-457200">
              <a:spcBef>
                <a:spcPct val="20000"/>
              </a:spcBef>
              <a:buFont typeface="Arial" pitchFamily="34" charset="0"/>
              <a:buChar char="•"/>
              <a:defRPr/>
            </a:pPr>
            <a:r>
              <a:rPr lang="en-GB" sz="1200" dirty="0">
                <a:solidFill>
                  <a:prstClr val="black"/>
                </a:solidFill>
                <a:latin typeface="Arial" pitchFamily="34" charset="0"/>
                <a:ea typeface="MS PGothic"/>
                <a:cs typeface="Arial" pitchFamily="34" charset="0"/>
              </a:rPr>
              <a:t>Whole is greater than the sum of its parts.</a:t>
            </a:r>
          </a:p>
          <a:p>
            <a:pPr marL="457200" indent="-457200">
              <a:spcBef>
                <a:spcPct val="20000"/>
              </a:spcBef>
              <a:buFont typeface="Arial" pitchFamily="34" charset="0"/>
              <a:buChar char="•"/>
              <a:defRPr/>
            </a:pPr>
            <a:r>
              <a:rPr lang="en-GB" sz="1200" dirty="0">
                <a:solidFill>
                  <a:prstClr val="black"/>
                </a:solidFill>
                <a:latin typeface="Arial" pitchFamily="34" charset="0"/>
                <a:ea typeface="MS PGothic"/>
                <a:cs typeface="Arial" pitchFamily="34" charset="0"/>
              </a:rPr>
              <a:t>It is dynamic. To improve outcomes there is a need to understand system dynamics.</a:t>
            </a:r>
          </a:p>
          <a:p>
            <a:pPr marL="457200" indent="-457200">
              <a:spcBef>
                <a:spcPct val="20000"/>
              </a:spcBef>
              <a:buFont typeface="Arial" pitchFamily="34" charset="0"/>
              <a:buChar char="•"/>
              <a:defRPr/>
            </a:pPr>
            <a:endParaRPr lang="en-GB" sz="1400" dirty="0">
              <a:solidFill>
                <a:prstClr val="black"/>
              </a:solidFill>
              <a:latin typeface="Arial" pitchFamily="34" charset="0"/>
              <a:ea typeface="MS PGothic"/>
              <a:cs typeface="Arial" pitchFamily="34" charset="0"/>
            </a:endParaRPr>
          </a:p>
          <a:p>
            <a:pPr marL="457200" indent="-457200">
              <a:spcBef>
                <a:spcPct val="20000"/>
              </a:spcBef>
              <a:buFont typeface="Arial" pitchFamily="34" charset="0"/>
              <a:buChar char="•"/>
              <a:defRPr/>
            </a:pPr>
            <a:endParaRPr lang="en-GB" sz="1400" dirty="0">
              <a:solidFill>
                <a:prstClr val="black"/>
              </a:solidFill>
              <a:latin typeface="Arial" pitchFamily="34" charset="0"/>
              <a:ea typeface="MS PGothic"/>
              <a:cs typeface="Arial" pitchFamily="34" charset="0"/>
            </a:endParaRPr>
          </a:p>
          <a:p>
            <a:pPr marL="457200" indent="-457200">
              <a:spcBef>
                <a:spcPct val="20000"/>
              </a:spcBef>
              <a:buFont typeface="Arial" pitchFamily="34" charset="0"/>
              <a:buChar char="•"/>
              <a:defRPr/>
            </a:pPr>
            <a:endParaRPr lang="en-GB" sz="1400" dirty="0">
              <a:solidFill>
                <a:prstClr val="black"/>
              </a:solidFill>
              <a:latin typeface="Arial" pitchFamily="34" charset="0"/>
              <a:ea typeface="MS PGothic"/>
              <a:cs typeface="Arial" pitchFamily="34" charset="0"/>
            </a:endParaRPr>
          </a:p>
          <a:p>
            <a:pPr>
              <a:spcBef>
                <a:spcPct val="20000"/>
              </a:spcBef>
              <a:buFont typeface="Arial" pitchFamily="34" charset="0"/>
              <a:buChar char="•"/>
              <a:defRPr/>
            </a:pPr>
            <a:endParaRPr lang="en-GB" sz="1400" dirty="0">
              <a:solidFill>
                <a:prstClr val="black"/>
              </a:solidFill>
              <a:latin typeface="Arial" pitchFamily="34" charset="0"/>
              <a:ea typeface="MS PGothic"/>
              <a:cs typeface="Arial" pitchFamily="34" charset="0"/>
            </a:endParaRPr>
          </a:p>
        </p:txBody>
      </p:sp>
    </p:spTree>
    <p:extLst>
      <p:ext uri="{BB962C8B-B14F-4D97-AF65-F5344CB8AC3E}">
        <p14:creationId xmlns="" xmlns:p14="http://schemas.microsoft.com/office/powerpoint/2010/main" val="1271615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this brief.</a:t>
            </a:r>
          </a:p>
          <a:p>
            <a:endParaRPr lang="en-GB" dirty="0"/>
          </a:p>
          <a:p>
            <a:r>
              <a:rPr lang="en-GB" dirty="0"/>
              <a:t>We have already begun to build your theory of knowledge with your developing improvement projects. The iceberg is a good illustration that in terms of knowledge you need to pull resources from a team in order to see the full picture.</a:t>
            </a:r>
          </a:p>
          <a:p>
            <a:endParaRPr lang="en-GB" dirty="0"/>
          </a:p>
          <a:p>
            <a:r>
              <a:rPr lang="en-GB" dirty="0"/>
              <a:t>That is you will have some, some others in the team will know more, your experts may then know even more beneath the surface. All of this supports your theory of change.</a:t>
            </a:r>
          </a:p>
          <a:p>
            <a:endParaRPr lang="en-GB" dirty="0"/>
          </a:p>
          <a:p>
            <a:r>
              <a:rPr lang="en-GB" dirty="0"/>
              <a:t>You also need to accept that there are things you may never know and things you haven’t even considered. So you need some caution that you do not want to waste time trying so hard to find out every last bit of knowledge that you miss working on the big parts of the iceberg you do know!</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25</a:t>
            </a:fld>
            <a:endParaRPr lang="en-GB"/>
          </a:p>
        </p:txBody>
      </p:sp>
    </p:spTree>
    <p:extLst>
      <p:ext uri="{BB962C8B-B14F-4D97-AF65-F5344CB8AC3E}">
        <p14:creationId xmlns="" xmlns:p14="http://schemas.microsoft.com/office/powerpoint/2010/main" val="3100194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Key messages</a:t>
            </a:r>
          </a:p>
          <a:p>
            <a:pPr eaLnBrk="1" hangingPunct="1">
              <a:spcBef>
                <a:spcPct val="0"/>
              </a:spcBef>
            </a:pPr>
            <a:r>
              <a:rPr lang="en-US" altLang="en-US" dirty="0"/>
              <a:t>Practical differences between the typical approach to change in </a:t>
            </a:r>
            <a:r>
              <a:rPr lang="en-US" altLang="en-US" dirty="0" err="1"/>
              <a:t>organisations</a:t>
            </a:r>
            <a:r>
              <a:rPr lang="en-US" altLang="en-US" dirty="0"/>
              <a:t>, and the QI approach.</a:t>
            </a:r>
          </a:p>
          <a:p>
            <a:pPr eaLnBrk="1" hangingPunct="1">
              <a:spcBef>
                <a:spcPct val="0"/>
              </a:spcBef>
            </a:pPr>
            <a:endParaRPr lang="en-US" altLang="en-US" dirty="0"/>
          </a:p>
          <a:p>
            <a:pPr eaLnBrk="1" hangingPunct="1">
              <a:spcBef>
                <a:spcPct val="0"/>
              </a:spcBef>
            </a:pPr>
            <a:r>
              <a:rPr lang="en-US" altLang="en-US" dirty="0"/>
              <a:t>Traditionally we have not been good at making change for improvement reliable – because after designing a change we don’t test whether it will be delivered appropriately in various conditions and environments before we expect all to implement and make part of every day business. </a:t>
            </a:r>
          </a:p>
          <a:p>
            <a:pPr eaLnBrk="1" hangingPunct="1">
              <a:spcBef>
                <a:spcPct val="0"/>
              </a:spcBef>
            </a:pPr>
            <a:r>
              <a:rPr lang="en-US" altLang="en-US" dirty="0"/>
              <a:t>e.g. previous experience of launching new protocols/guidelines – as of Mon am….. expect all to comply fully without really knowing that it’s practical for every system.  Then we wonder why people don’t comply and the system is unreliable.</a:t>
            </a:r>
          </a:p>
          <a:p>
            <a:pPr eaLnBrk="1" hangingPunct="1">
              <a:spcBef>
                <a:spcPct val="0"/>
              </a:spcBef>
            </a:pPr>
            <a:endParaRPr lang="en-US" altLang="en-US" dirty="0"/>
          </a:p>
          <a:p>
            <a:pPr eaLnBrk="1" hangingPunct="1">
              <a:spcBef>
                <a:spcPct val="0"/>
              </a:spcBef>
            </a:pPr>
            <a:r>
              <a:rPr lang="en-US" altLang="en-US" dirty="0"/>
              <a:t>Task: Think</a:t>
            </a:r>
            <a:r>
              <a:rPr lang="en-US" altLang="en-US" baseline="0" dirty="0"/>
              <a:t> of a change </a:t>
            </a:r>
            <a:r>
              <a:rPr lang="en-US" altLang="en-US" baseline="0" dirty="0" err="1"/>
              <a:t>programme</a:t>
            </a:r>
            <a:r>
              <a:rPr lang="en-US" altLang="en-US" baseline="0" dirty="0"/>
              <a:t> that you have experienced that used this approach.  How did it feel?  In what way was this unhelpful?  What would have been better?</a:t>
            </a:r>
          </a:p>
          <a:p>
            <a:pPr eaLnBrk="1" hangingPunct="1">
              <a:spcBef>
                <a:spcPct val="0"/>
              </a:spcBef>
            </a:pPr>
            <a:r>
              <a:rPr lang="en-US" altLang="en-US" baseline="0" dirty="0"/>
              <a:t>Hands up if you would like to share that experience – will ask a couple of people.</a:t>
            </a:r>
          </a:p>
          <a:p>
            <a:pPr eaLnBrk="1" hangingPunct="1">
              <a:spcBef>
                <a:spcPct val="0"/>
              </a:spcBef>
            </a:pPr>
            <a:r>
              <a:rPr lang="en-US" altLang="en-US" baseline="0" dirty="0"/>
              <a:t>Audio – 2  - 3 participants.</a:t>
            </a:r>
            <a:endParaRPr lang="en-US" altLang="en-US" dirty="0"/>
          </a:p>
          <a:p>
            <a:pPr eaLnBrk="1" hangingPunct="1">
              <a:spcBef>
                <a:spcPct val="0"/>
              </a:spcBef>
            </a:pPr>
            <a:endParaRPr lang="en-US" altLang="en-US" dirty="0"/>
          </a:p>
        </p:txBody>
      </p:sp>
    </p:spTree>
    <p:extLst>
      <p:ext uri="{BB962C8B-B14F-4D97-AF65-F5344CB8AC3E}">
        <p14:creationId xmlns="" xmlns:p14="http://schemas.microsoft.com/office/powerpoint/2010/main" val="10947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contrast, the Quality Improvement  approach focuses on where the work is done at the front  line. </a:t>
            </a:r>
          </a:p>
          <a:p>
            <a:pPr eaLnBrk="1" hangingPunct="1">
              <a:spcBef>
                <a:spcPct val="0"/>
              </a:spcBef>
            </a:pPr>
            <a:r>
              <a:rPr lang="en-US" altLang="en-US" dirty="0"/>
              <a:t>Design:</a:t>
            </a:r>
            <a:r>
              <a:rPr lang="en-US" altLang="en-US" baseline="0" dirty="0"/>
              <a:t> potentially = strategic drivers/alignment, evidence base.</a:t>
            </a:r>
            <a:endParaRPr lang="en-US" altLang="en-US" dirty="0"/>
          </a:p>
          <a:p>
            <a:pPr eaLnBrk="1" hangingPunct="1">
              <a:spcBef>
                <a:spcPct val="0"/>
              </a:spcBef>
            </a:pPr>
            <a:r>
              <a:rPr lang="en-US" altLang="en-US" dirty="0"/>
              <a:t>Ideas are created and tested by front line staff where the work is done, through small scale testing and learning from each small scale iterative test.</a:t>
            </a:r>
          </a:p>
          <a:p>
            <a:pPr eaLnBrk="1" hangingPunct="1">
              <a:spcBef>
                <a:spcPct val="0"/>
              </a:spcBef>
            </a:pPr>
            <a:r>
              <a:rPr lang="en-US" altLang="en-US" dirty="0"/>
              <a:t>We make continuous improvements until our degree of belief is increased enough for testing under a wider set of conditions, until we are sure that we can make the change part of daily work i.e. implementation. </a:t>
            </a:r>
          </a:p>
        </p:txBody>
      </p:sp>
    </p:spTree>
    <p:extLst>
      <p:ext uri="{BB962C8B-B14F-4D97-AF65-F5344CB8AC3E}">
        <p14:creationId xmlns="" xmlns:p14="http://schemas.microsoft.com/office/powerpoint/2010/main" val="97043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Slide Image Placeholder 1"/>
          <p:cNvSpPr>
            <a:spLocks noGrp="1" noRot="1" noChangeAspect="1" noTextEdit="1"/>
          </p:cNvSpPr>
          <p:nvPr>
            <p:ph type="sldImg"/>
          </p:nvPr>
        </p:nvSpPr>
        <p:spPr>
          <a:ln/>
        </p:spPr>
      </p:sp>
      <p:sp>
        <p:nvSpPr>
          <p:cNvPr id="717826" name="Notes Placeholder 2"/>
          <p:cNvSpPr>
            <a:spLocks noGrp="1"/>
          </p:cNvSpPr>
          <p:nvPr>
            <p:ph type="body" idx="1"/>
          </p:nvPr>
        </p:nvSpPr>
        <p:spPr>
          <a:noFill/>
          <a:ln/>
        </p:spPr>
        <p:txBody>
          <a:bodyPr/>
          <a:lstStyle/>
          <a:p>
            <a:pPr eaLnBrk="1" hangingPunct="1"/>
            <a:r>
              <a:rPr lang="en-GB" dirty="0">
                <a:latin typeface="Arial" charset="0"/>
                <a:ea typeface="MS PGothic"/>
              </a:rPr>
              <a:t>This is </a:t>
            </a:r>
            <a:r>
              <a:rPr lang="en-GB" u="sng" dirty="0">
                <a:latin typeface="Arial" charset="0"/>
                <a:ea typeface="MS PGothic"/>
              </a:rPr>
              <a:t>how</a:t>
            </a:r>
            <a:r>
              <a:rPr lang="en-GB" dirty="0">
                <a:latin typeface="Arial" charset="0"/>
                <a:ea typeface="MS PGothic"/>
              </a:rPr>
              <a:t> we</a:t>
            </a:r>
            <a:r>
              <a:rPr lang="en-GB" baseline="0" dirty="0">
                <a:latin typeface="Arial" charset="0"/>
                <a:ea typeface="MS PGothic"/>
              </a:rPr>
              <a:t> generate that knowledge.</a:t>
            </a:r>
          </a:p>
          <a:p>
            <a:pPr eaLnBrk="1" hangingPunct="1"/>
            <a:endParaRPr lang="en-GB" baseline="0" dirty="0">
              <a:latin typeface="Arial" charset="0"/>
              <a:ea typeface="MS PGothic"/>
            </a:endParaRPr>
          </a:p>
          <a:p>
            <a:pPr eaLnBrk="1" hangingPunct="1"/>
            <a:endParaRPr lang="en-GB" dirty="0">
              <a:latin typeface="Arial" charset="0"/>
              <a:ea typeface="MS PGothic"/>
            </a:endParaRPr>
          </a:p>
        </p:txBody>
      </p:sp>
      <p:sp>
        <p:nvSpPr>
          <p:cNvPr id="717827" name="Slide Number Placeholder 3"/>
          <p:cNvSpPr>
            <a:spLocks noGrp="1"/>
          </p:cNvSpPr>
          <p:nvPr>
            <p:ph type="sldNum" sz="quarter" idx="5"/>
          </p:nvPr>
        </p:nvSpPr>
        <p:spPr>
          <a:noFill/>
        </p:spPr>
        <p:txBody>
          <a:bodyPr/>
          <a:lstStyle/>
          <a:p>
            <a:fld id="{28DF6D8B-7E5F-49BE-BAAD-5EAA33677733}" type="slidenum">
              <a:rPr lang="en-GB" smtClean="0">
                <a:solidFill>
                  <a:prstClr val="black"/>
                </a:solidFill>
                <a:latin typeface="Arial" charset="0"/>
              </a:rPr>
              <a:pPr/>
              <a:t>28</a:t>
            </a:fld>
            <a:endParaRPr lang="en-GB" dirty="0">
              <a:solidFill>
                <a:prstClr val="black"/>
              </a:solidFill>
              <a:latin typeface="Arial" charset="0"/>
            </a:endParaRPr>
          </a:p>
        </p:txBody>
      </p:sp>
    </p:spTree>
    <p:extLst>
      <p:ext uri="{BB962C8B-B14F-4D97-AF65-F5344CB8AC3E}">
        <p14:creationId xmlns="" xmlns:p14="http://schemas.microsoft.com/office/powerpoint/2010/main" val="1061353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In</a:t>
            </a:r>
            <a:r>
              <a:rPr lang="en-GB" altLang="en-US" baseline="0" dirty="0"/>
              <a:t> the Model for Improvement, we are now looking at Question 2.</a:t>
            </a:r>
            <a:endParaRPr lang="en-GB" altLang="en-US" dirty="0"/>
          </a:p>
        </p:txBody>
      </p:sp>
      <p:sp>
        <p:nvSpPr>
          <p:cNvPr id="147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8CE1AD5-E337-4321-A21C-B6287CC4A5BD}" type="slidenum">
              <a:rPr lang="en-GB" altLang="en-US" smtClean="0">
                <a:solidFill>
                  <a:srgbClr val="000000"/>
                </a:solidFill>
                <a:latin typeface="Calibri" pitchFamily="34" charset="0"/>
              </a:rPr>
              <a:pPr/>
              <a:t>29</a:t>
            </a:fld>
            <a:endParaRPr lang="en-GB" altLang="en-US">
              <a:solidFill>
                <a:srgbClr val="000000"/>
              </a:solidFill>
              <a:latin typeface="Calibri" pitchFamily="34" charset="0"/>
            </a:endParaRPr>
          </a:p>
        </p:txBody>
      </p:sp>
    </p:spTree>
    <p:extLst>
      <p:ext uri="{BB962C8B-B14F-4D97-AF65-F5344CB8AC3E}">
        <p14:creationId xmlns="" xmlns:p14="http://schemas.microsoft.com/office/powerpoint/2010/main" val="139585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Aims for this session:</a:t>
            </a:r>
          </a:p>
          <a:p>
            <a:pPr marL="171450" indent="-171450">
              <a:buFontTx/>
              <a:buChar char="-"/>
            </a:pPr>
            <a:r>
              <a:rPr lang="en-GB" dirty="0" smtClean="0"/>
              <a:t>To provide an overview of “improvement</a:t>
            </a:r>
            <a:r>
              <a:rPr lang="en-GB" baseline="0" dirty="0" smtClean="0"/>
              <a:t> science” and its background</a:t>
            </a:r>
          </a:p>
          <a:p>
            <a:pPr marL="171450" indent="-171450">
              <a:buFontTx/>
              <a:buChar char="-"/>
            </a:pPr>
            <a:r>
              <a:rPr lang="en-GB" baseline="0" dirty="0" smtClean="0"/>
              <a:t>Offer insight into QI methodology, in particular the Model for Improvement </a:t>
            </a:r>
          </a:p>
          <a:p>
            <a:pPr marL="171450" indent="-171450">
              <a:buFontTx/>
              <a:buChar char="-"/>
            </a:pPr>
            <a:r>
              <a:rPr lang="en-GB" baseline="0" dirty="0" smtClean="0"/>
              <a:t>Highlight the synergy and differences between QI &amp; Human Factors/Ergonomics</a:t>
            </a:r>
          </a:p>
          <a:p>
            <a:pPr marL="171450" indent="-171450">
              <a:buFontTx/>
              <a:buChar char="-"/>
            </a:pPr>
            <a:r>
              <a:rPr lang="en-GB" baseline="0" dirty="0" smtClean="0"/>
              <a:t>Consider how QI methodology could compliment your service aims</a:t>
            </a:r>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3</a:t>
            </a:fld>
            <a:endParaRPr lang="en-US"/>
          </a:p>
        </p:txBody>
      </p:sp>
    </p:spTree>
    <p:extLst>
      <p:ext uri="{BB962C8B-B14F-4D97-AF65-F5344CB8AC3E}">
        <p14:creationId xmlns="" xmlns:p14="http://schemas.microsoft.com/office/powerpoint/2010/main" val="752034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r>
              <a:rPr lang="en-GB" altLang="en-US" b="1" dirty="0"/>
              <a:t>Aim</a:t>
            </a:r>
          </a:p>
          <a:p>
            <a:pPr eaLnBrk="1" hangingPunct="1">
              <a:spcBef>
                <a:spcPct val="0"/>
              </a:spcBef>
            </a:pPr>
            <a:r>
              <a:rPr lang="en-GB" altLang="en-US" dirty="0"/>
              <a:t>Participants to be able to describe why we need data to support improvement work.</a:t>
            </a:r>
          </a:p>
          <a:p>
            <a:pPr eaLnBrk="1" hangingPunct="1">
              <a:spcBef>
                <a:spcPct val="0"/>
              </a:spcBef>
            </a:pPr>
            <a:endParaRPr lang="en-GB" altLang="en-US" dirty="0"/>
          </a:p>
          <a:p>
            <a:pPr eaLnBrk="1" hangingPunct="1">
              <a:spcBef>
                <a:spcPct val="0"/>
              </a:spcBef>
            </a:pPr>
            <a:r>
              <a:rPr lang="en-GB" altLang="en-US" b="1" dirty="0"/>
              <a:t>Key messages</a:t>
            </a:r>
          </a:p>
          <a:p>
            <a:pPr eaLnBrk="1" hangingPunct="1">
              <a:spcBef>
                <a:spcPct val="0"/>
              </a:spcBef>
            </a:pPr>
            <a:r>
              <a:rPr lang="en-GB" altLang="en-US" dirty="0"/>
              <a:t>We measure so that we can know whether a change we have introduced into our system is an improvement.</a:t>
            </a:r>
          </a:p>
          <a:p>
            <a:pPr eaLnBrk="1" hangingPunct="1">
              <a:spcBef>
                <a:spcPct val="0"/>
              </a:spcBef>
            </a:pPr>
            <a:r>
              <a:rPr lang="en-GB" altLang="en-US" dirty="0"/>
              <a:t>Measurement is not an end in itself – we should spend as little time as possible dealing with measurement, but enough time to get the information </a:t>
            </a:r>
          </a:p>
          <a:p>
            <a:pPr eaLnBrk="1" hangingPunct="1">
              <a:spcBef>
                <a:spcPct val="0"/>
              </a:spcBef>
            </a:pPr>
            <a:endParaRPr lang="en-GB" altLang="en-US" dirty="0"/>
          </a:p>
          <a:p>
            <a:pPr eaLnBrk="1" hangingPunct="1">
              <a:spcBef>
                <a:spcPct val="0"/>
              </a:spcBef>
            </a:pPr>
            <a:r>
              <a:rPr lang="en-GB" altLang="en-US" dirty="0"/>
              <a:t>Click (brings up bullets): now thinking about measurement</a:t>
            </a:r>
            <a:r>
              <a:rPr lang="en-GB" altLang="en-US" baseline="0" dirty="0"/>
              <a:t> in our work contexts</a:t>
            </a:r>
            <a:r>
              <a:rPr lang="en-GB" altLang="en-US" dirty="0"/>
              <a:t>:</a:t>
            </a:r>
          </a:p>
          <a:p>
            <a:pPr eaLnBrk="1" hangingPunct="1">
              <a:spcBef>
                <a:spcPct val="0"/>
              </a:spcBef>
            </a:pPr>
            <a:r>
              <a:rPr lang="en-GB" altLang="en-US" dirty="0"/>
              <a:t>Compare with and build on what participants said.</a:t>
            </a:r>
          </a:p>
          <a:p>
            <a:pPr eaLnBrk="1" hangingPunct="1">
              <a:spcBef>
                <a:spcPct val="0"/>
              </a:spcBef>
            </a:pPr>
            <a:r>
              <a:rPr lang="en-GB" altLang="en-US" dirty="0"/>
              <a:t>What does ‘better’ look like?  We  need to know at all stages.  So we can plan for it, and so we will recognise it when it happens.</a:t>
            </a:r>
          </a:p>
          <a:p>
            <a:pPr eaLnBrk="1" hangingPunct="1">
              <a:spcBef>
                <a:spcPct val="0"/>
              </a:spcBef>
            </a:pPr>
            <a:r>
              <a:rPr lang="en-GB" altLang="en-US" dirty="0"/>
              <a:t>“Measurement as a language helps translate complex and often nebulous concepts into a more precise form”  (Kaplan &amp; Norton The Balanced Scorecard)</a:t>
            </a:r>
          </a:p>
          <a:p>
            <a:pPr eaLnBrk="1" hangingPunct="1">
              <a:spcBef>
                <a:spcPct val="0"/>
              </a:spcBef>
            </a:pPr>
            <a:endParaRPr lang="en-GB" altLang="en-US" dirty="0"/>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1C8CE9-16E5-4937-9A06-444F6B31B4E4}" type="slidenum">
              <a:rPr lang="en-GB" altLang="en-US">
                <a:solidFill>
                  <a:srgbClr val="000000"/>
                </a:solidFill>
                <a:latin typeface="Calibri" panose="020F0502020204030204" pitchFamily="34" charset="0"/>
                <a:ea typeface="ＭＳ Ｐゴシック" panose="020B0600070205080204" pitchFamily="34" charset="-128"/>
              </a:rPr>
              <a:pPr eaLnBrk="1" hangingPunct="1"/>
              <a:t>30</a:t>
            </a:fld>
            <a:endParaRPr lang="en-GB"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 xmlns:p14="http://schemas.microsoft.com/office/powerpoint/2010/main" val="148380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842" y="5242683"/>
            <a:ext cx="5437168" cy="4465637"/>
          </a:xfrm>
        </p:spPr>
        <p:txBody>
          <a:bodyPr>
            <a:normAutofit/>
          </a:bodyPr>
          <a:lstStyle/>
          <a:p>
            <a:r>
              <a:rPr lang="en-GB" baseline="0" dirty="0"/>
              <a:t>Measurement is part of creating the conditions for improvement – not an end in itself.</a:t>
            </a:r>
          </a:p>
          <a:p>
            <a:endParaRPr lang="en-GB" baseline="0" dirty="0"/>
          </a:p>
        </p:txBody>
      </p:sp>
      <p:sp>
        <p:nvSpPr>
          <p:cNvPr id="4" name="Slide Number Placeholder 3"/>
          <p:cNvSpPr>
            <a:spLocks noGrp="1"/>
          </p:cNvSpPr>
          <p:nvPr>
            <p:ph type="sldNum" sz="quarter" idx="10"/>
          </p:nvPr>
        </p:nvSpPr>
        <p:spPr/>
        <p:txBody>
          <a:bodyPr/>
          <a:lstStyle/>
          <a:p>
            <a:pPr>
              <a:defRPr/>
            </a:pPr>
            <a:fld id="{460587E4-8D9A-4709-9FA4-EF9802EDB3DF}" type="slidenum">
              <a:rPr lang="en-GB" smtClean="0"/>
              <a:pPr>
                <a:defRPr/>
              </a:pPr>
              <a:t>31</a:t>
            </a:fld>
            <a:endParaRPr lang="en-GB" dirty="0"/>
          </a:p>
        </p:txBody>
      </p:sp>
      <p:sp>
        <p:nvSpPr>
          <p:cNvPr id="5" name="Title 3"/>
          <p:cNvSpPr txBox="1">
            <a:spLocks/>
          </p:cNvSpPr>
          <p:nvPr/>
        </p:nvSpPr>
        <p:spPr>
          <a:xfrm>
            <a:off x="709841" y="4683954"/>
            <a:ext cx="5722736" cy="532169"/>
          </a:xfrm>
          <a:prstGeom prst="rect">
            <a:avLst/>
          </a:prstGeom>
        </p:spPr>
        <p:txBody>
          <a:bodyPr lIns="88221" tIns="44111" rIns="88221" bIns="44111"/>
          <a:lstStyle/>
          <a:p>
            <a:pPr algn="ctr" defTabSz="882213" fontAlgn="auto">
              <a:spcAft>
                <a:spcPts val="0"/>
              </a:spcAft>
              <a:defRPr/>
            </a:pPr>
            <a:r>
              <a:rPr lang="en-GB" sz="1700" b="1" dirty="0">
                <a:latin typeface="+mj-lt"/>
                <a:ea typeface="+mj-ea"/>
                <a:cs typeface="+mj-cs"/>
              </a:rPr>
              <a:t>The six questions to be asked of EVERY change programme:</a:t>
            </a:r>
          </a:p>
        </p:txBody>
      </p:sp>
    </p:spTree>
    <p:extLst>
      <p:ext uri="{BB962C8B-B14F-4D97-AF65-F5344CB8AC3E}">
        <p14:creationId xmlns="" xmlns:p14="http://schemas.microsoft.com/office/powerpoint/2010/main" val="2879899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A driver diagram:</a:t>
            </a: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mn-lt"/>
                <a:ea typeface="+mn-ea"/>
                <a:cs typeface="+mn-cs"/>
              </a:rPr>
              <a:t>V</a:t>
            </a:r>
            <a:r>
              <a:rPr kumimoji="0" lang="en-GB" sz="1200" b="0" i="0" u="none" strike="noStrike" kern="1200" cap="none" spc="0" normalizeH="0" baseline="0" noProof="0" dirty="0" smtClean="0">
                <a:ln>
                  <a:noFill/>
                </a:ln>
                <a:solidFill>
                  <a:prstClr val="white"/>
                </a:solidFill>
                <a:effectLst/>
                <a:uLnTx/>
                <a:uFillTx/>
                <a:latin typeface="+mn-lt"/>
                <a:ea typeface="Calibri"/>
                <a:cs typeface="Times New Roman"/>
              </a:rPr>
              <a:t>isually presents a team’s theory of how an improvement goal will be achieved or a team’s theory of what “drives” and contributed to reaching the defined project 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mn-lt"/>
                <a:ea typeface="Calibri"/>
                <a:cs typeface="Times New Roman"/>
              </a:rPr>
              <a:t>It articulates what parts of the system need to change, and in which way, and includes ideas to make this happen.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mn-lt"/>
                <a:ea typeface="Calibri"/>
                <a:cs typeface="Times New Roman"/>
              </a:rPr>
              <a:t>It is used to help plan improvement project activities and ensure team engagement. </a:t>
            </a:r>
            <a:endParaRPr kumimoji="0" lang="en-GB" sz="1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white"/>
                </a:solidFill>
                <a:effectLst/>
                <a:uLnTx/>
                <a:uFillTx/>
                <a:latin typeface="+mn-lt"/>
                <a:ea typeface="+mn-ea"/>
                <a:cs typeface="+mn-cs"/>
              </a:rPr>
              <a:t>So, it is very helpful in giving a </a:t>
            </a:r>
            <a:r>
              <a:rPr lang="en-GB" sz="1200" b="0" i="0" kern="1200" dirty="0" smtClean="0">
                <a:solidFill>
                  <a:schemeClr val="tx1"/>
                </a:solidFill>
                <a:effectLst/>
                <a:latin typeface="+mn-lt"/>
                <a:ea typeface="+mn-ea"/>
                <a:cs typeface="+mn-cs"/>
              </a:rPr>
              <a:t>clear picture of a team’s shared view and is a useful tool for communicating to a range of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smtClean="0">
              <a:solidFill>
                <a:schemeClr val="tx1"/>
              </a:solidFill>
              <a:effectLst/>
              <a:latin typeface="+mn-lt"/>
              <a:ea typeface="+mn-ea"/>
              <a:cs typeface="+mn-cs"/>
            </a:endParaRPr>
          </a:p>
          <a:p>
            <a:endParaRPr lang="en-GB" b="0" dirty="0" smtClean="0"/>
          </a:p>
          <a:p>
            <a:endParaRPr lang="en-GB" dirty="0"/>
          </a:p>
        </p:txBody>
      </p:sp>
      <p:sp>
        <p:nvSpPr>
          <p:cNvPr id="4" name="Slide Number Placeholder 3"/>
          <p:cNvSpPr>
            <a:spLocks noGrp="1"/>
          </p:cNvSpPr>
          <p:nvPr>
            <p:ph type="sldNum" sz="quarter" idx="5"/>
          </p:nvPr>
        </p:nvSpPr>
        <p:spPr/>
        <p:txBody>
          <a:bodyPr/>
          <a:lstStyle/>
          <a:p>
            <a:fld id="{49D0F0E5-235A-40DD-AF84-3C405E2A7FBF}" type="slidenum">
              <a:rPr lang="en-GB" smtClean="0"/>
              <a:pPr/>
              <a:t>32</a:t>
            </a:fld>
            <a:endParaRPr lang="en-GB" dirty="0"/>
          </a:p>
        </p:txBody>
      </p:sp>
    </p:spTree>
    <p:extLst>
      <p:ext uri="{BB962C8B-B14F-4D97-AF65-F5344CB8AC3E}">
        <p14:creationId xmlns="" xmlns:p14="http://schemas.microsoft.com/office/powerpoint/2010/main" val="3510251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t>
            </a:r>
            <a:r>
              <a:rPr lang="en-GB" u="sng" dirty="0"/>
              <a:t>three key features </a:t>
            </a:r>
            <a:r>
              <a:rPr lang="en-GB" dirty="0"/>
              <a:t>of driver diagrams to consider:</a:t>
            </a:r>
          </a:p>
          <a:p>
            <a:pPr marL="228600" indent="-228600">
              <a:buAutoNum type="arabicPeriod"/>
            </a:pPr>
            <a:r>
              <a:rPr lang="en-GB" b="1" dirty="0"/>
              <a:t>Primary Drivers</a:t>
            </a:r>
          </a:p>
          <a:p>
            <a:pPr marL="228600" indent="-228600">
              <a:buAutoNum type="arabicPeriod"/>
            </a:pPr>
            <a:r>
              <a:rPr lang="en-GB" b="1" dirty="0"/>
              <a:t>Secondary Drivers</a:t>
            </a:r>
          </a:p>
          <a:p>
            <a:pPr marL="228600" indent="-228600">
              <a:buAutoNum type="arabicPeriod"/>
            </a:pPr>
            <a:r>
              <a:rPr lang="en-GB" b="1" dirty="0"/>
              <a:t>Change Ideas</a:t>
            </a:r>
          </a:p>
          <a:p>
            <a:pPr marL="0" indent="0">
              <a:buNone/>
            </a:pPr>
            <a:endParaRPr lang="en-GB" dirty="0"/>
          </a:p>
          <a:p>
            <a:pPr marL="0" indent="0">
              <a:buNone/>
            </a:pPr>
            <a:r>
              <a:rPr lang="en-GB" dirty="0"/>
              <a:t>This slide shows an example of how you would set this up, with your aim statement clearly defined on the left so you know where you are headed!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830C-6D96-4016-A573-5D73A40597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85486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vision here is to be able to free up GP time for patients and to upskill already competent practice teams to help to action documentation that does not necessarily need to go through the GPs.</a:t>
            </a:r>
          </a:p>
          <a:p>
            <a:endParaRPr lang="en-GB" b="0" dirty="0"/>
          </a:p>
          <a:p>
            <a:r>
              <a:rPr lang="en-GB" b="0" dirty="0"/>
              <a:t>There are three key drivers here – </a:t>
            </a:r>
            <a:r>
              <a:rPr lang="en-GB" b="1" dirty="0"/>
              <a:t>slide is animated to bring up red boxes </a:t>
            </a:r>
            <a:r>
              <a:rPr lang="en-GB" b="0" dirty="0"/>
              <a:t>- around reducing the document flow to GPs, having an effective admin handling process in its place and ensuring and safety netting patient safety at all times.</a:t>
            </a:r>
          </a:p>
          <a:p>
            <a:endParaRPr lang="en-GB" b="0" dirty="0"/>
          </a:p>
          <a:p>
            <a:endParaRPr lang="en-GB" b="0" dirty="0"/>
          </a:p>
        </p:txBody>
      </p:sp>
      <p:sp>
        <p:nvSpPr>
          <p:cNvPr id="4" name="Slide Number Placeholder 3"/>
          <p:cNvSpPr>
            <a:spLocks noGrp="1"/>
          </p:cNvSpPr>
          <p:nvPr>
            <p:ph type="sldNum" sz="quarter" idx="5"/>
          </p:nvPr>
        </p:nvSpPr>
        <p:spPr/>
        <p:txBody>
          <a:bodyPr/>
          <a:lstStyle/>
          <a:p>
            <a:fld id="{49D0F0E5-235A-40DD-AF84-3C405E2A7FBF}" type="slidenum">
              <a:rPr lang="en-GB" smtClean="0"/>
              <a:pPr/>
              <a:t>34</a:t>
            </a:fld>
            <a:endParaRPr lang="en-GB" dirty="0"/>
          </a:p>
        </p:txBody>
      </p:sp>
    </p:spTree>
    <p:extLst>
      <p:ext uri="{BB962C8B-B14F-4D97-AF65-F5344CB8AC3E}">
        <p14:creationId xmlns="" xmlns:p14="http://schemas.microsoft.com/office/powerpoint/2010/main" val="3053730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You will want to start your DD with your work group or team so remember </a:t>
            </a:r>
            <a:r>
              <a:rPr lang="en-GB" b="1" dirty="0"/>
              <a:t>the principles of good facilitation for brainstorming sessions </a:t>
            </a:r>
            <a:r>
              <a:rPr lang="en-GB" dirty="0"/>
              <a:t>like this.  The tips on this slide can help you and after you have a paper version you can transfer to </a:t>
            </a:r>
            <a:r>
              <a:rPr lang="en-GB" dirty="0" err="1"/>
              <a:t>LifeQI</a:t>
            </a:r>
            <a:r>
              <a:rPr lang="en-GB" dirty="0"/>
              <a:t> and further tweak and adapt – plus be able to download, print and share with your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58470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To summarise and slightly extend from key messages from earlier slides</a:t>
            </a:r>
          </a:p>
        </p:txBody>
      </p:sp>
      <p:sp>
        <p:nvSpPr>
          <p:cNvPr id="175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C747024-2F46-4F83-B907-CE033F232533}" type="slidenum">
              <a:rPr lang="en-GB" altLang="en-US" smtClean="0">
                <a:solidFill>
                  <a:srgbClr val="000000"/>
                </a:solidFill>
                <a:latin typeface="Calibri" pitchFamily="34" charset="0"/>
                <a:cs typeface="Arial" pitchFamily="34" charset="0"/>
              </a:rPr>
              <a:pPr/>
              <a:t>36</a:t>
            </a:fld>
            <a:endParaRPr lang="en-GB" altLang="en-US">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1772979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ct val="20000"/>
              </a:spcBef>
              <a:buClr>
                <a:schemeClr val="bg1">
                  <a:lumMod val="50000"/>
                </a:schemeClr>
              </a:buClr>
              <a:buFontTx/>
              <a:buNone/>
              <a:defRPr/>
            </a:pPr>
            <a:r>
              <a:rPr lang="en-GB" sz="1200" dirty="0">
                <a:solidFill>
                  <a:srgbClr val="002060"/>
                </a:solidFill>
                <a:latin typeface="+mn-lt"/>
                <a:ea typeface="ＭＳ Ｐゴシック" charset="0"/>
                <a:cs typeface="ＭＳ Ｐゴシック" charset="0"/>
              </a:rPr>
              <a:t>How will data collection fit with other tasks?  Make it easy to do.</a:t>
            </a:r>
          </a:p>
          <a:p>
            <a:pPr marL="0" indent="0">
              <a:spcBef>
                <a:spcPct val="20000"/>
              </a:spcBef>
              <a:buClr>
                <a:schemeClr val="bg1">
                  <a:lumMod val="50000"/>
                </a:schemeClr>
              </a:buClr>
              <a:buFontTx/>
              <a:buNone/>
              <a:defRPr/>
            </a:pPr>
            <a:endParaRPr lang="en-GB" sz="1200" dirty="0">
              <a:solidFill>
                <a:srgbClr val="002060"/>
              </a:solidFill>
              <a:latin typeface="+mn-lt"/>
              <a:ea typeface="ＭＳ Ｐゴシック" charset="0"/>
              <a:cs typeface="ＭＳ Ｐゴシック" charset="0"/>
            </a:endParaRPr>
          </a:p>
          <a:p>
            <a:pPr marL="282575" indent="-282575">
              <a:spcBef>
                <a:spcPct val="20000"/>
              </a:spcBef>
              <a:buClr>
                <a:schemeClr val="bg1">
                  <a:lumMod val="50000"/>
                </a:schemeClr>
              </a:buClr>
              <a:buFontTx/>
              <a:buChar char="•"/>
              <a:defRPr/>
            </a:pPr>
            <a:r>
              <a:rPr lang="en-GB" sz="1200" dirty="0">
                <a:solidFill>
                  <a:srgbClr val="002060"/>
                </a:solidFill>
                <a:latin typeface="+mn-lt"/>
                <a:ea typeface="ＭＳ Ｐゴシック" charset="0"/>
                <a:cs typeface="ＭＳ Ｐゴシック" charset="0"/>
              </a:rPr>
              <a:t>Is there a trade off between the quality &amp; the time taken to collect the data?</a:t>
            </a:r>
          </a:p>
          <a:p>
            <a:pPr marL="282575" indent="-282575">
              <a:spcBef>
                <a:spcPct val="20000"/>
              </a:spcBef>
              <a:buClr>
                <a:schemeClr val="bg1">
                  <a:lumMod val="50000"/>
                </a:schemeClr>
              </a:buClr>
              <a:defRPr/>
            </a:pPr>
            <a:endParaRPr lang="en-GB" sz="1200" dirty="0">
              <a:solidFill>
                <a:srgbClr val="002060"/>
              </a:solidFill>
              <a:latin typeface="+mn-lt"/>
              <a:ea typeface="ＭＳ Ｐゴシック" charset="0"/>
              <a:cs typeface="ＭＳ Ｐゴシック" charset="0"/>
            </a:endParaRPr>
          </a:p>
          <a:p>
            <a:pPr marL="282575" indent="-282575">
              <a:spcBef>
                <a:spcPct val="20000"/>
              </a:spcBef>
              <a:buClr>
                <a:schemeClr val="bg1">
                  <a:lumMod val="50000"/>
                </a:schemeClr>
              </a:buClr>
              <a:buFontTx/>
              <a:buChar char="•"/>
              <a:defRPr/>
            </a:pPr>
            <a:r>
              <a:rPr lang="en-GB" sz="1200" dirty="0">
                <a:solidFill>
                  <a:srgbClr val="002060"/>
                </a:solidFill>
                <a:latin typeface="+mn-lt"/>
                <a:ea typeface="ＭＳ Ｐゴシック" charset="0"/>
                <a:cs typeface="ＭＳ Ｐゴシック" charset="0"/>
              </a:rPr>
              <a:t>What do we do with the data?</a:t>
            </a:r>
          </a:p>
          <a:p>
            <a:endParaRPr lang="en-GB" dirty="0"/>
          </a:p>
          <a:p>
            <a:r>
              <a:rPr lang="en-GB" dirty="0"/>
              <a:t>Add to this depending how things are going:</a:t>
            </a:r>
          </a:p>
          <a:p>
            <a:r>
              <a:rPr lang="en-GB" dirty="0"/>
              <a:t>Is sampling needed – if so, what is the approach?</a:t>
            </a:r>
          </a:p>
          <a:p>
            <a:r>
              <a:rPr lang="en-GB" dirty="0"/>
              <a:t>How will you test the measurement process?</a:t>
            </a:r>
          </a:p>
          <a:p>
            <a:r>
              <a:rPr lang="en-GB" dirty="0"/>
              <a:t>How</a:t>
            </a:r>
            <a:r>
              <a:rPr lang="en-GB" baseline="0" dirty="0"/>
              <a:t> will the data be analysed and presented?</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solidFill>
                  <a:prstClr val="black"/>
                </a:solidFill>
              </a:rPr>
              <a:pPr/>
              <a:t>37</a:t>
            </a:fld>
            <a:endParaRPr lang="en-GB">
              <a:solidFill>
                <a:prstClr val="black"/>
              </a:solidFill>
            </a:endParaRPr>
          </a:p>
        </p:txBody>
      </p:sp>
    </p:spTree>
    <p:extLst>
      <p:ext uri="{BB962C8B-B14F-4D97-AF65-F5344CB8AC3E}">
        <p14:creationId xmlns="" xmlns:p14="http://schemas.microsoft.com/office/powerpoint/2010/main" val="677470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He’s been collecting data for this measure for a good few weeks, and it’s showing no improvements at all.</a:t>
            </a:r>
          </a:p>
          <a:p>
            <a:pPr eaLnBrk="1" hangingPunct="1">
              <a:spcBef>
                <a:spcPct val="0"/>
              </a:spcBef>
            </a:pPr>
            <a:r>
              <a:rPr lang="en-GB" altLang="en-US" dirty="0"/>
              <a:t>Why do you think this might be? </a:t>
            </a:r>
            <a:r>
              <a:rPr lang="en-GB" altLang="en-US" baseline="0" dirty="0"/>
              <a:t>  Hands up, audio, or chat box??</a:t>
            </a:r>
            <a:endParaRPr lang="en-GB" altLang="en-US" dirty="0"/>
          </a:p>
          <a:p>
            <a:pPr eaLnBrk="1" hangingPunct="1">
              <a:spcBef>
                <a:spcPct val="0"/>
              </a:spcBef>
            </a:pPr>
            <a:endParaRPr lang="en-GB" altLang="en-US" dirty="0"/>
          </a:p>
          <a:p>
            <a:pPr eaLnBrk="1" hangingPunct="1">
              <a:spcBef>
                <a:spcPct val="0"/>
              </a:spcBef>
            </a:pPr>
            <a:r>
              <a:rPr lang="en-GB" altLang="en-US" b="1" dirty="0"/>
              <a:t>Debrief should include:</a:t>
            </a:r>
          </a:p>
          <a:p>
            <a:pPr eaLnBrk="1" hangingPunct="1">
              <a:spcBef>
                <a:spcPct val="0"/>
              </a:spcBef>
            </a:pPr>
            <a:r>
              <a:rPr lang="en-GB" altLang="en-US" dirty="0"/>
              <a:t>There hasn’t been enough time yet to see an impact on outcomes</a:t>
            </a:r>
          </a:p>
          <a:p>
            <a:pPr eaLnBrk="1" hangingPunct="1">
              <a:spcBef>
                <a:spcPct val="0"/>
              </a:spcBef>
            </a:pPr>
            <a:r>
              <a:rPr lang="en-GB" altLang="en-US" dirty="0"/>
              <a:t>Our theory is wrong – we haven’t made the right change that will enable us to accomplish this</a:t>
            </a:r>
          </a:p>
          <a:p>
            <a:pPr eaLnBrk="1" hangingPunct="1">
              <a:spcBef>
                <a:spcPct val="0"/>
              </a:spcBef>
            </a:pPr>
            <a:r>
              <a:rPr lang="en-GB" altLang="en-US" dirty="0"/>
              <a:t>The changes that we have made might be the right changes, but we haven’t applied them in a reliable way.</a:t>
            </a:r>
          </a:p>
          <a:p>
            <a:pPr eaLnBrk="1" hangingPunct="1">
              <a:spcBef>
                <a:spcPct val="0"/>
              </a:spcBef>
            </a:pPr>
            <a:endParaRPr lang="en-GB" altLang="en-US" dirty="0"/>
          </a:p>
          <a:p>
            <a:pPr eaLnBrk="1" hangingPunct="1">
              <a:spcBef>
                <a:spcPct val="0"/>
              </a:spcBef>
            </a:pPr>
            <a:r>
              <a:rPr lang="en-GB" altLang="en-US" dirty="0"/>
              <a:t>So, what he needs are some different</a:t>
            </a:r>
            <a:r>
              <a:rPr lang="en-GB" altLang="en-US" baseline="0" dirty="0"/>
              <a:t> measures, to help him to understand if he’s made the right changes, or if he’s applied the changes reliably.</a:t>
            </a:r>
            <a:endParaRPr lang="en-GB" altLang="en-US" dirty="0"/>
          </a:p>
          <a:p>
            <a:pPr eaLnBrk="1" hangingPunct="1">
              <a:spcBef>
                <a:spcPct val="0"/>
              </a:spcBef>
            </a:pPr>
            <a:endParaRPr lang="en-GB" altLang="en-US" dirty="0"/>
          </a:p>
          <a:p>
            <a:pPr eaLnBrk="1" hangingPunct="1">
              <a:spcBef>
                <a:spcPct val="0"/>
              </a:spcBef>
            </a:pPr>
            <a:endParaRPr lang="en-GB" altLang="en-US" dirty="0"/>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38</a:t>
            </a:fld>
            <a:endParaRPr lang="en-GB"/>
          </a:p>
        </p:txBody>
      </p:sp>
    </p:spTree>
    <p:extLst>
      <p:ext uri="{BB962C8B-B14F-4D97-AF65-F5344CB8AC3E}">
        <p14:creationId xmlns="" xmlns:p14="http://schemas.microsoft.com/office/powerpoint/2010/main" val="1581253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That is not the only change idea that Eric has come up with.  Here are some more.</a:t>
            </a:r>
          </a:p>
          <a:p>
            <a:endParaRPr lang="en-GB" baseline="0" dirty="0"/>
          </a:p>
          <a:p>
            <a:r>
              <a:rPr lang="en-GB" baseline="0" dirty="0"/>
              <a:t>We’ve already looked at this one. [Pointer to replace biscuits …]</a:t>
            </a:r>
          </a:p>
          <a:p>
            <a:endParaRPr lang="en-GB" baseline="0" dirty="0"/>
          </a:p>
          <a:p>
            <a:r>
              <a:rPr lang="en-GB" baseline="0" dirty="0"/>
              <a:t>Select one of the ideas, and think for a moment about what the measure would be for that, and would Vanessa want the data to go up or down.</a:t>
            </a:r>
          </a:p>
          <a:p>
            <a:endParaRPr lang="en-GB" baseline="0" dirty="0"/>
          </a:p>
          <a:p>
            <a:r>
              <a:rPr lang="en-GB" baseline="0" dirty="0"/>
              <a:t>Audio: 2 – 3 participants say which change idea, and their measure.  </a:t>
            </a:r>
          </a:p>
          <a:p>
            <a:endParaRPr lang="en-GB" baseline="0" dirty="0"/>
          </a:p>
          <a:p>
            <a:r>
              <a:rPr lang="en-GB" b="1" dirty="0"/>
              <a:t>Possible answers:</a:t>
            </a:r>
          </a:p>
          <a:p>
            <a:r>
              <a:rPr lang="en-GB" dirty="0"/>
              <a:t>Number of items bought not on shopping</a:t>
            </a:r>
            <a:r>
              <a:rPr lang="en-GB" baseline="0" dirty="0"/>
              <a:t> list (want it to go down)</a:t>
            </a:r>
          </a:p>
          <a:p>
            <a:r>
              <a:rPr lang="en-GB" baseline="0" dirty="0" err="1"/>
              <a:t>Readimeals</a:t>
            </a:r>
            <a:r>
              <a:rPr lang="en-GB" baseline="0" dirty="0"/>
              <a:t> eaten per week (down)</a:t>
            </a:r>
          </a:p>
          <a:p>
            <a:r>
              <a:rPr lang="en-GB" baseline="0" dirty="0"/>
              <a:t>Steps per day (up)</a:t>
            </a:r>
          </a:p>
          <a:p>
            <a:r>
              <a:rPr lang="en-GB" baseline="0" dirty="0"/>
              <a:t>Flights of stairs climbed per day (up)</a:t>
            </a:r>
          </a:p>
          <a:p>
            <a:r>
              <a:rPr lang="en-GB" baseline="0" dirty="0"/>
              <a:t>Days between eating cake (up)</a:t>
            </a:r>
          </a:p>
          <a:p>
            <a:r>
              <a:rPr lang="en-GB" baseline="0" dirty="0"/>
              <a:t>Units of alcohol Mon – Thurs (down)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39</a:t>
            </a:fld>
            <a:endParaRPr lang="en-GB"/>
          </a:p>
        </p:txBody>
      </p:sp>
    </p:spTree>
    <p:extLst>
      <p:ext uri="{BB962C8B-B14F-4D97-AF65-F5344CB8AC3E}">
        <p14:creationId xmlns="" xmlns:p14="http://schemas.microsoft.com/office/powerpoint/2010/main" val="83137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Quality improvement is not new and there are many, many definitions of what this is. This is the most useful definition by the Health Foundation in terms of our approach to this within Scotland.</a:t>
            </a:r>
          </a:p>
        </p:txBody>
      </p:sp>
      <p:sp>
        <p:nvSpPr>
          <p:cNvPr id="4" name="Slide Number Placeholder 3"/>
          <p:cNvSpPr>
            <a:spLocks noGrp="1"/>
          </p:cNvSpPr>
          <p:nvPr>
            <p:ph type="sldNum" sz="quarter" idx="10"/>
          </p:nvPr>
        </p:nvSpPr>
        <p:spPr/>
        <p:txBody>
          <a:bodyPr/>
          <a:lstStyle/>
          <a:p>
            <a:pPr>
              <a:defRPr/>
            </a:pPr>
            <a:fld id="{460587E4-8D9A-4709-9FA4-EF9802EDB3DF}" type="slidenum">
              <a:rPr lang="en-GB" smtClean="0"/>
              <a:pPr>
                <a:defRPr/>
              </a:pPr>
              <a:t>4</a:t>
            </a:fld>
            <a:endParaRPr lang="en-GB" dirty="0"/>
          </a:p>
        </p:txBody>
      </p:sp>
    </p:spTree>
    <p:extLst>
      <p:ext uri="{BB962C8B-B14F-4D97-AF65-F5344CB8AC3E}">
        <p14:creationId xmlns="" xmlns:p14="http://schemas.microsoft.com/office/powerpoint/2010/main" val="3476050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796" indent="-285691">
              <a:defRPr sz="2400">
                <a:solidFill>
                  <a:schemeClr val="tx1"/>
                </a:solidFill>
                <a:latin typeface="Times New Roman" charset="0"/>
                <a:ea typeface="ＭＳ Ｐゴシック" charset="0"/>
              </a:defRPr>
            </a:lvl2pPr>
            <a:lvl3pPr marL="1142762" indent="-228553">
              <a:defRPr sz="2400">
                <a:solidFill>
                  <a:schemeClr val="tx1"/>
                </a:solidFill>
                <a:latin typeface="Times New Roman" charset="0"/>
                <a:ea typeface="ＭＳ Ｐゴシック" charset="0"/>
              </a:defRPr>
            </a:lvl3pPr>
            <a:lvl4pPr marL="1599869" indent="-228553">
              <a:defRPr sz="2400">
                <a:solidFill>
                  <a:schemeClr val="tx1"/>
                </a:solidFill>
                <a:latin typeface="Times New Roman" charset="0"/>
                <a:ea typeface="ＭＳ Ｐゴシック" charset="0"/>
              </a:defRPr>
            </a:lvl4pPr>
            <a:lvl5pPr marL="2056973" indent="-228553">
              <a:defRPr sz="2400">
                <a:solidFill>
                  <a:schemeClr val="tx1"/>
                </a:solidFill>
                <a:latin typeface="Times New Roman" charset="0"/>
                <a:ea typeface="ＭＳ Ｐゴシック" charset="0"/>
              </a:defRPr>
            </a:lvl5pPr>
            <a:lvl6pPr marL="2514078" indent="-228553" eaLnBrk="0" fontAlgn="base" hangingPunct="0">
              <a:spcBef>
                <a:spcPct val="0"/>
              </a:spcBef>
              <a:spcAft>
                <a:spcPct val="0"/>
              </a:spcAft>
              <a:defRPr sz="2400">
                <a:solidFill>
                  <a:schemeClr val="tx1"/>
                </a:solidFill>
                <a:latin typeface="Times New Roman" charset="0"/>
                <a:ea typeface="ＭＳ Ｐゴシック" charset="0"/>
              </a:defRPr>
            </a:lvl6pPr>
            <a:lvl7pPr marL="2971183" indent="-228553" eaLnBrk="0" fontAlgn="base" hangingPunct="0">
              <a:spcBef>
                <a:spcPct val="0"/>
              </a:spcBef>
              <a:spcAft>
                <a:spcPct val="0"/>
              </a:spcAft>
              <a:defRPr sz="2400">
                <a:solidFill>
                  <a:schemeClr val="tx1"/>
                </a:solidFill>
                <a:latin typeface="Times New Roman" charset="0"/>
                <a:ea typeface="ＭＳ Ｐゴシック" charset="0"/>
              </a:defRPr>
            </a:lvl7pPr>
            <a:lvl8pPr marL="3428288" indent="-228553" eaLnBrk="0" fontAlgn="base" hangingPunct="0">
              <a:spcBef>
                <a:spcPct val="0"/>
              </a:spcBef>
              <a:spcAft>
                <a:spcPct val="0"/>
              </a:spcAft>
              <a:defRPr sz="2400">
                <a:solidFill>
                  <a:schemeClr val="tx1"/>
                </a:solidFill>
                <a:latin typeface="Times New Roman" charset="0"/>
                <a:ea typeface="ＭＳ Ｐゴシック" charset="0"/>
              </a:defRPr>
            </a:lvl8pPr>
            <a:lvl9pPr marL="3885393" indent="-228553"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81E09B-5A6B-9B45-B82C-AFBEAF5A543C}"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cs typeface="+mn-cs"/>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446511" y="4716467"/>
            <a:ext cx="5976664" cy="4999383"/>
          </a:xfrm>
          <a:solidFill>
            <a:srgbClr val="FFFFFF"/>
          </a:solidFill>
          <a:ln>
            <a:solidFill>
              <a:srgbClr val="000000"/>
            </a:solidFill>
          </a:ln>
        </p:spPr>
        <p:txBody>
          <a:bodyPr/>
          <a:lstStyle/>
          <a:p>
            <a:pPr defTabSz="906835" eaLnBrk="1" fontAlgn="auto" hangingPunct="1">
              <a:spcBef>
                <a:spcPts val="0"/>
              </a:spcBef>
              <a:spcAft>
                <a:spcPts val="0"/>
              </a:spcAft>
              <a:defRPr/>
            </a:pPr>
            <a:r>
              <a:rPr lang="en-GB" dirty="0"/>
              <a:t>Gives an explanation of why things were chosen and in which order to support the overall aim of losing 10lbs by the agreed date. Hopefully that applies some logic for you and a realisation that one change idea is unlikely to get you to the aim by the timescale you have set.</a:t>
            </a:r>
          </a:p>
          <a:p>
            <a:pPr defTabSz="906835" eaLnBrk="1" fontAlgn="auto" hangingPunct="1">
              <a:spcBef>
                <a:spcPts val="0"/>
              </a:spcBef>
              <a:spcAft>
                <a:spcPts val="0"/>
              </a:spcAft>
              <a:defRPr/>
            </a:pPr>
            <a:endParaRPr lang="en-GB" b="1" dirty="0"/>
          </a:p>
          <a:p>
            <a:pPr defTabSz="906835" eaLnBrk="1" fontAlgn="auto" hangingPunct="1">
              <a:spcBef>
                <a:spcPts val="0"/>
              </a:spcBef>
              <a:spcAft>
                <a:spcPts val="0"/>
              </a:spcAft>
              <a:defRPr/>
            </a:pPr>
            <a:r>
              <a:rPr lang="en-GB" dirty="0"/>
              <a:t>Note of caution you need to work through your first change to see if it is actually making a difference and then consider what else is needed to get you to your aim. You don’t want to begin by testing multiple things at the same time from the outset (if</a:t>
            </a:r>
            <a:r>
              <a:rPr lang="en-GB" baseline="0" dirty="0"/>
              <a:t> they use the same/similar process measures) </a:t>
            </a:r>
            <a:r>
              <a:rPr lang="en-GB" dirty="0"/>
              <a:t>as it will be difficult to then work out what actually made the difference. If they use very different process measures, it’s fine.</a:t>
            </a:r>
          </a:p>
          <a:p>
            <a:pPr defTabSz="906835" eaLnBrk="1" fontAlgn="auto" hangingPunct="1">
              <a:spcBef>
                <a:spcPts val="0"/>
              </a:spcBef>
              <a:spcAft>
                <a:spcPts val="0"/>
              </a:spcAft>
              <a:defRPr/>
            </a:pPr>
            <a:endParaRPr lang="en-GB" dirty="0"/>
          </a:p>
          <a:p>
            <a:pPr defTabSz="906835">
              <a:defRPr/>
            </a:pPr>
            <a:r>
              <a:rPr lang="en-GB" dirty="0"/>
              <a:t>It is vital then to also really consider your measures and data collection. Collecting data for too many measures can reduce the time people have to devote to testing changes – so remember collect just enough data.</a:t>
            </a:r>
          </a:p>
          <a:p>
            <a:pPr defTabSz="906835" eaLnBrk="1" fontAlgn="auto" hangingPunct="1">
              <a:spcBef>
                <a:spcPts val="0"/>
              </a:spcBef>
              <a:spcAft>
                <a:spcPts val="0"/>
              </a:spcAft>
              <a:defRPr/>
            </a:pPr>
            <a:endParaRPr lang="en-GB" dirty="0"/>
          </a:p>
          <a:p>
            <a:pPr defTabSz="906835" eaLnBrk="1" fontAlgn="auto" hangingPunct="1">
              <a:spcBef>
                <a:spcPts val="0"/>
              </a:spcBef>
              <a:spcAft>
                <a:spcPts val="0"/>
              </a:spcAft>
              <a:defRPr/>
            </a:pPr>
            <a:r>
              <a:rPr lang="en-GB" dirty="0"/>
              <a:t>Likewise if you have abandoned a change because it wasn’t working then be clear about that so it doesn't look like you begin by testing one thing and change your mind without the data and learning to back up your decision.</a:t>
            </a:r>
          </a:p>
          <a:p>
            <a:endParaRPr lang="en-US" dirty="0">
              <a:latin typeface="Arial" charset="0"/>
            </a:endParaRPr>
          </a:p>
          <a:p>
            <a:r>
              <a:rPr lang="en-GB" dirty="0"/>
              <a:t>Also remember to collect qualitative as well as quantitative data, particularly during very small scale tests -  V small scale means that changes in quantitative measures may be v small. So for Eric I would suggest we collect something around how he is feeling about theses changes i.e. Mood, motivation, well-being etc. He could then also ask her family re their feelings about the change he is making.</a:t>
            </a:r>
          </a:p>
          <a:p>
            <a:endParaRPr lang="en-US" dirty="0">
              <a:latin typeface="Arial" charset="0"/>
            </a:endParaRPr>
          </a:p>
        </p:txBody>
      </p:sp>
    </p:spTree>
    <p:extLst>
      <p:ext uri="{BB962C8B-B14F-4D97-AF65-F5344CB8AC3E}">
        <p14:creationId xmlns="" xmlns:p14="http://schemas.microsoft.com/office/powerpoint/2010/main" val="180179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If any participants</a:t>
            </a:r>
            <a:r>
              <a:rPr lang="en-GB" altLang="en-US" baseline="0" dirty="0"/>
              <a:t> came up with balancing measures re this process, mention them here. </a:t>
            </a:r>
          </a:p>
          <a:p>
            <a:pPr eaLnBrk="1" hangingPunct="1">
              <a:spcBef>
                <a:spcPct val="0"/>
              </a:spcBef>
            </a:pPr>
            <a:endParaRPr lang="en-GB" altLang="en-US" baseline="0" dirty="0"/>
          </a:p>
          <a:p>
            <a:pPr eaLnBrk="1" hangingPunct="1">
              <a:spcBef>
                <a:spcPct val="0"/>
              </a:spcBef>
            </a:pPr>
            <a:r>
              <a:rPr lang="en-GB" altLang="en-US" baseline="0" dirty="0"/>
              <a:t>If not, options could include </a:t>
            </a:r>
            <a:r>
              <a:rPr lang="en-GB" altLang="en-US" baseline="0" dirty="0" err="1"/>
              <a:t>eg</a:t>
            </a:r>
            <a:r>
              <a:rPr lang="en-GB" altLang="en-US" baseline="0" dirty="0"/>
              <a:t>: long hours in cinema (to avoid sitting at home with a bottle of wine), missing out on social life (meeting friends is when you usually drink alcohol), hours of sleep (</a:t>
            </a:r>
            <a:r>
              <a:rPr lang="en-GB" altLang="en-US" baseline="0" dirty="0" err="1"/>
              <a:t>eg</a:t>
            </a:r>
            <a:r>
              <a:rPr lang="en-GB" altLang="en-US" baseline="0" dirty="0"/>
              <a:t> due to going out to cinema or theatre more often and that lasts longer than a glass of wine)</a:t>
            </a:r>
          </a:p>
          <a:p>
            <a:pPr eaLnBrk="1" hangingPunct="1">
              <a:spcBef>
                <a:spcPct val="0"/>
              </a:spcBef>
            </a:pPr>
            <a:endParaRPr lang="en-GB" altLang="en-US" baseline="0" dirty="0"/>
          </a:p>
          <a:p>
            <a:pPr eaLnBrk="1" hangingPunct="1">
              <a:spcBef>
                <a:spcPct val="0"/>
              </a:spcBef>
            </a:pPr>
            <a:r>
              <a:rPr lang="en-GB" altLang="en-US" baseline="0" dirty="0"/>
              <a:t>Hours of sleep – it might go down due to staying out later</a:t>
            </a:r>
          </a:p>
          <a:p>
            <a:pPr eaLnBrk="1" hangingPunct="1">
              <a:spcBef>
                <a:spcPct val="0"/>
              </a:spcBef>
            </a:pPr>
            <a:r>
              <a:rPr lang="en-GB" altLang="en-US" baseline="0" dirty="0"/>
              <a:t>However, quality of sleep might go up without alcohol</a:t>
            </a:r>
          </a:p>
          <a:p>
            <a:pPr eaLnBrk="1" hangingPunct="1">
              <a:spcBef>
                <a:spcPct val="0"/>
              </a:spcBef>
            </a:pPr>
            <a:endParaRPr lang="en-GB" altLang="en-US" baseline="0" dirty="0"/>
          </a:p>
          <a:p>
            <a:pPr marL="171450" indent="-171450" eaLnBrk="1" hangingPunct="1">
              <a:spcBef>
                <a:spcPct val="0"/>
              </a:spcBef>
              <a:buFontTx/>
              <a:buChar char="-"/>
            </a:pPr>
            <a:r>
              <a:rPr lang="en-GB" altLang="en-US" b="1" baseline="0" dirty="0"/>
              <a:t>Balancing measures are not necessarily bad </a:t>
            </a:r>
            <a:r>
              <a:rPr lang="en-GB" altLang="en-US" baseline="0" dirty="0"/>
              <a:t>– could be good, just not something you are aiming to achieve through your change ideas </a:t>
            </a:r>
            <a:r>
              <a:rPr lang="en-GB" altLang="en-US" baseline="0" dirty="0" err="1"/>
              <a:t>ie</a:t>
            </a:r>
            <a:r>
              <a:rPr lang="en-GB" altLang="en-US" baseline="0" dirty="0"/>
              <a:t> could be unintended benefit</a:t>
            </a:r>
          </a:p>
          <a:p>
            <a:pPr marL="171450" indent="-171450" eaLnBrk="1" hangingPunct="1">
              <a:spcBef>
                <a:spcPct val="0"/>
              </a:spcBef>
              <a:buFontTx/>
              <a:buChar char="-"/>
            </a:pPr>
            <a:r>
              <a:rPr lang="en-GB" altLang="en-US" baseline="0" dirty="0"/>
              <a:t>Trade offs – if they are unwanted, does that make them completely unacceptable?  You need to decide what is acceptable </a:t>
            </a:r>
            <a:r>
              <a:rPr lang="en-GB" altLang="en-US" baseline="0" dirty="0" err="1"/>
              <a:t>eg</a:t>
            </a:r>
            <a:r>
              <a:rPr lang="en-GB" altLang="en-US" baseline="0" dirty="0"/>
              <a:t> for Vanessa she may feel it’s worth losing a few hours sleep by sitting through long art house movies for a few months, in order to break the habit of drinking alcohol during the week.  More than a few months though may not be acceptable.</a:t>
            </a:r>
          </a:p>
          <a:p>
            <a:pPr marL="171450" indent="-171450" eaLnBrk="1" hangingPunct="1">
              <a:spcBef>
                <a:spcPct val="0"/>
              </a:spcBef>
              <a:buFontTx/>
              <a:buChar char="-"/>
            </a:pPr>
            <a:endParaRPr lang="en-GB" altLang="en-US" baseline="0" dirty="0"/>
          </a:p>
          <a:p>
            <a:pPr marL="171450" indent="-171450" eaLnBrk="1" hangingPunct="1">
              <a:spcBef>
                <a:spcPct val="0"/>
              </a:spcBef>
              <a:buFontTx/>
              <a:buChar char="-"/>
            </a:pPr>
            <a:endParaRPr lang="en-GB" altLang="en-US" dirty="0"/>
          </a:p>
        </p:txBody>
      </p:sp>
      <p:sp>
        <p:nvSpPr>
          <p:cNvPr id="206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179E00C-D6CD-45DB-8A92-B59C1DC6DD4C}" type="slidenum">
              <a:rPr lang="en-GB" altLang="en-US" smtClean="0">
                <a:solidFill>
                  <a:srgbClr val="000000"/>
                </a:solidFill>
                <a:latin typeface="Calibri" pitchFamily="34" charset="0"/>
                <a:cs typeface="Arial" pitchFamily="34" charset="0"/>
              </a:rPr>
              <a:pPr/>
              <a:t>41</a:t>
            </a:fld>
            <a:endParaRPr lang="en-GB" altLang="en-US">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918574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call this a basket of measures (or family of measures)</a:t>
            </a:r>
          </a:p>
        </p:txBody>
      </p:sp>
      <p:sp>
        <p:nvSpPr>
          <p:cNvPr id="4" name="Slide Number Placeholder 3"/>
          <p:cNvSpPr>
            <a:spLocks noGrp="1"/>
          </p:cNvSpPr>
          <p:nvPr>
            <p:ph type="sldNum" sz="quarter" idx="10"/>
          </p:nvPr>
        </p:nvSpPr>
        <p:spPr/>
        <p:txBody>
          <a:bodyPr/>
          <a:lstStyle/>
          <a:p>
            <a:fld id="{3C73FC36-CCD5-494B-8E8B-AE5F99798951}" type="slidenum">
              <a:rPr lang="en-GB" smtClean="0"/>
              <a:pPr/>
              <a:t>42</a:t>
            </a:fld>
            <a:endParaRPr lang="en-GB"/>
          </a:p>
        </p:txBody>
      </p:sp>
    </p:spTree>
    <p:extLst>
      <p:ext uri="{BB962C8B-B14F-4D97-AF65-F5344CB8AC3E}">
        <p14:creationId xmlns="" xmlns:p14="http://schemas.microsoft.com/office/powerpoint/2010/main" val="2312980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QIS and HFE developed from similar origins in the 20th century to engage workers in the identification of problems and development of solutions.</a:t>
            </a:r>
            <a:r>
              <a:rPr lang="en-GB" dirty="0" smtClean="0">
                <a:hlinkClick r:id="rId3"/>
              </a:rPr>
              <a:t>1</a:t>
            </a:r>
            <a:r>
              <a:rPr lang="en-GB" dirty="0" smtClean="0"/>
              <a:t> </a:t>
            </a:r>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43</a:t>
            </a:fld>
            <a:endParaRPr lang="en-GB"/>
          </a:p>
        </p:txBody>
      </p:sp>
    </p:spTree>
    <p:extLst>
      <p:ext uri="{BB962C8B-B14F-4D97-AF65-F5344CB8AC3E}">
        <p14:creationId xmlns="" xmlns:p14="http://schemas.microsoft.com/office/powerpoint/2010/main" val="3573440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r>
              <a:rPr lang="en-GB" dirty="0" smtClean="0">
                <a:latin typeface="Arial" panose="020B0604020202020204" pitchFamily="34" charset="0"/>
                <a:ea typeface="msgothic" charset="0"/>
                <a:cs typeface="msgothic" charset="0"/>
              </a:rPr>
              <a:t>This model </a:t>
            </a:r>
            <a:r>
              <a:rPr lang="en-GB" dirty="0" smtClean="0">
                <a:effectLst/>
              </a:rPr>
              <a:t>proposes an approach for integrated working based on an Institute for Healthcare Improvement (IHI) model for Improvement Science</a:t>
            </a:r>
            <a:r>
              <a:rPr lang="en-GB" dirty="0" smtClean="0">
                <a:effectLst/>
                <a:hlinkClick r:id="rId3"/>
              </a:rPr>
              <a:t>11</a:t>
            </a:r>
            <a:r>
              <a:rPr lang="en-GB" dirty="0" smtClean="0">
                <a:effectLst/>
              </a:rPr>
              <a:t>—but could also have used other QIS and HFE frameworks. When a need for change in healthcare is identified, both QIS and HFE projects can be initiated (Step 1). This could be in response to a patient safety event, but it could also be when a new procedure is to be implemented, or a new piece of equipment introduced, or both. In our opinion, the division of Steps 2 and 3 into defining and exploring, design with stakeholders and methods for implementation offers potential for considerable advances in patient safety. The approaches, methods and tools are mostly different so integrating QIS and HFE will provide a framework to: </a:t>
            </a:r>
          </a:p>
          <a:p>
            <a:r>
              <a:rPr lang="en-GB" dirty="0" smtClean="0">
                <a:effectLst/>
              </a:rPr>
              <a:t>Explore and define a problem by looking at the humans and the rest of the system (HFE and QIS),</a:t>
            </a:r>
          </a:p>
          <a:p>
            <a:r>
              <a:rPr lang="en-GB" dirty="0" smtClean="0">
                <a:effectLst/>
              </a:rPr>
              <a:t>Redesign the tasks, interfaces and system (HFE),</a:t>
            </a:r>
          </a:p>
          <a:p>
            <a:r>
              <a:rPr lang="en-GB" dirty="0" smtClean="0">
                <a:effectLst/>
              </a:rPr>
              <a:t>Define the elements of the intervention and process measures (QIS and HFE),</a:t>
            </a:r>
          </a:p>
          <a:p>
            <a:r>
              <a:rPr lang="en-GB" dirty="0" smtClean="0">
                <a:effectLst/>
              </a:rPr>
              <a:t>Implement the change using expertise in improvement methodology, facilitation and coaching skills, and recognition and reworking of barriers (QIS and HFE).</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dirty="0">
              <a:latin typeface="Arial" panose="020B0604020202020204" pitchFamily="34" charset="0"/>
              <a:ea typeface="msgothic" charset="0"/>
              <a:cs typeface="msgothic" charset="0"/>
            </a:endParaRPr>
          </a:p>
        </p:txBody>
      </p:sp>
    </p:spTree>
    <p:extLst>
      <p:ext uri="{BB962C8B-B14F-4D97-AF65-F5344CB8AC3E}">
        <p14:creationId xmlns="" xmlns:p14="http://schemas.microsoft.com/office/powerpoint/2010/main" val="224541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45</a:t>
            </a:fld>
            <a:endParaRPr lang="en-GB"/>
          </a:p>
        </p:txBody>
      </p:sp>
    </p:spTree>
    <p:extLst>
      <p:ext uri="{BB962C8B-B14F-4D97-AF65-F5344CB8AC3E}">
        <p14:creationId xmlns="" xmlns:p14="http://schemas.microsoft.com/office/powerpoint/2010/main" val="2348375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46</a:t>
            </a:fld>
            <a:endParaRPr lang="en-GB"/>
          </a:p>
        </p:txBody>
      </p:sp>
    </p:spTree>
    <p:extLst>
      <p:ext uri="{BB962C8B-B14F-4D97-AF65-F5344CB8AC3E}">
        <p14:creationId xmlns="" xmlns:p14="http://schemas.microsoft.com/office/powerpoint/2010/main" val="1818003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47</a:t>
            </a:fld>
            <a:endParaRPr lang="en-GB"/>
          </a:p>
        </p:txBody>
      </p:sp>
    </p:spTree>
    <p:extLst>
      <p:ext uri="{BB962C8B-B14F-4D97-AF65-F5344CB8AC3E}">
        <p14:creationId xmlns="" xmlns:p14="http://schemas.microsoft.com/office/powerpoint/2010/main" val="16966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319" y="4716463"/>
            <a:ext cx="6631357" cy="4855368"/>
          </a:xfrm>
        </p:spPr>
        <p:txBody>
          <a:bodyPr>
            <a:normAutofit/>
          </a:bodyPr>
          <a:lstStyle/>
          <a:p>
            <a:pPr marL="0" indent="0" algn="l" defTabSz="921644" eaLnBrk="1" hangingPunct="1">
              <a:lnSpc>
                <a:spcPct val="90000"/>
              </a:lnSpc>
              <a:spcBef>
                <a:spcPct val="20000"/>
              </a:spcBef>
              <a:buClr>
                <a:schemeClr val="bg1">
                  <a:lumMod val="50000"/>
                </a:schemeClr>
              </a:buClr>
              <a:defRPr/>
            </a:pPr>
            <a:r>
              <a:rPr lang="en-GB" kern="0" dirty="0">
                <a:latin typeface="Arial" pitchFamily="34" charset="0"/>
                <a:ea typeface="MS PGothic"/>
                <a:cs typeface="Tahoma" pitchFamily="34" charset="0"/>
              </a:rPr>
              <a:t>Brief summary of health then social care then Government took this a step further by producing the 3-Step Improvement Framework for ALL Scotland's Public Services. </a:t>
            </a:r>
            <a:endParaRPr lang="en-GB" dirty="0"/>
          </a:p>
          <a:p>
            <a:endParaRPr lang="en-GB" dirty="0">
              <a:solidFill>
                <a:schemeClr val="accent6">
                  <a:lumMod val="50000"/>
                </a:schemeClr>
              </a:solidFill>
              <a:latin typeface="Arial" pitchFamily="34" charset="0"/>
              <a:ea typeface="MS PGothic" pitchFamily="34" charset="-128"/>
              <a:cs typeface="MS PGothic"/>
            </a:endParaRPr>
          </a:p>
          <a:p>
            <a:endParaRPr lang="en-GB" dirty="0">
              <a:solidFill>
                <a:schemeClr val="accent6">
                  <a:lumMod val="50000"/>
                </a:schemeClr>
              </a:solidFill>
              <a:latin typeface="Arial" pitchFamily="34" charset="0"/>
              <a:ea typeface="MS PGothic" pitchFamily="34" charset="-128"/>
              <a:cs typeface="MS PGothic"/>
            </a:endParaRPr>
          </a:p>
          <a:p>
            <a:endParaRPr lang="en-GB" dirty="0">
              <a:solidFill>
                <a:schemeClr val="accent6">
                  <a:lumMod val="50000"/>
                </a:schemeClr>
              </a:solidFill>
              <a:latin typeface="Arial" pitchFamily="34" charset="0"/>
              <a:ea typeface="MS PGothic" pitchFamily="34" charset="-128"/>
              <a:cs typeface="MS PGothic"/>
            </a:endParaRPr>
          </a:p>
          <a:p>
            <a:endParaRPr lang="en-GB" dirty="0">
              <a:solidFill>
                <a:schemeClr val="accent6">
                  <a:lumMod val="50000"/>
                </a:schemeClr>
              </a:solidFill>
              <a:latin typeface="Arial" pitchFamily="34" charset="0"/>
              <a:ea typeface="MS PGothic" pitchFamily="34" charset="-128"/>
              <a:cs typeface="MS PGothic"/>
            </a:endParaRPr>
          </a:p>
          <a:p>
            <a:endParaRPr lang="en-GB" dirty="0"/>
          </a:p>
        </p:txBody>
      </p:sp>
      <p:sp>
        <p:nvSpPr>
          <p:cNvPr id="4" name="Slide Number Placeholder 3"/>
          <p:cNvSpPr>
            <a:spLocks noGrp="1"/>
          </p:cNvSpPr>
          <p:nvPr>
            <p:ph type="sldNum" sz="quarter" idx="10"/>
          </p:nvPr>
        </p:nvSpPr>
        <p:spPr/>
        <p:txBody>
          <a:bodyPr/>
          <a:lstStyle/>
          <a:p>
            <a:pPr>
              <a:defRPr/>
            </a:pPr>
            <a:fld id="{460587E4-8D9A-4709-9FA4-EF9802EDB3DF}" type="slidenum">
              <a:rPr lang="en-GB" smtClean="0"/>
              <a:pPr>
                <a:defRPr/>
              </a:pPr>
              <a:t>5</a:t>
            </a:fld>
            <a:endParaRPr lang="en-GB" dirty="0"/>
          </a:p>
        </p:txBody>
      </p:sp>
    </p:spTree>
    <p:extLst>
      <p:ext uri="{BB962C8B-B14F-4D97-AF65-F5344CB8AC3E}">
        <p14:creationId xmlns="" xmlns:p14="http://schemas.microsoft.com/office/powerpoint/2010/main" val="365013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0" dirty="0"/>
              <a:t>Slide is animated – brings up QI + circle,</a:t>
            </a:r>
            <a:r>
              <a:rPr lang="en-GB" altLang="en-US" b="0" baseline="0" dirty="0"/>
              <a:t> then </a:t>
            </a:r>
            <a:r>
              <a:rPr lang="en-GB" altLang="en-US" b="0" dirty="0"/>
              <a:t>one item at a time</a:t>
            </a:r>
          </a:p>
          <a:p>
            <a:pPr eaLnBrk="1" hangingPunct="1">
              <a:spcBef>
                <a:spcPct val="0"/>
              </a:spcBef>
            </a:pPr>
            <a:endParaRPr lang="en-GB" altLang="en-US" b="1" dirty="0"/>
          </a:p>
          <a:p>
            <a:pPr eaLnBrk="1" hangingPunct="1">
              <a:spcBef>
                <a:spcPct val="0"/>
              </a:spcBef>
            </a:pPr>
            <a:r>
              <a:rPr lang="en-GB" altLang="en-US" b="1" dirty="0"/>
              <a:t>Lead facilitator</a:t>
            </a:r>
          </a:p>
          <a:p>
            <a:pPr eaLnBrk="1" hangingPunct="1">
              <a:spcBef>
                <a:spcPct val="0"/>
              </a:spcBef>
            </a:pPr>
            <a:r>
              <a:rPr lang="en-GB" altLang="en-US" dirty="0"/>
              <a:t>Though there are a range of different approaches that fit under this umbrella they all have the above in common. </a:t>
            </a:r>
          </a:p>
          <a:p>
            <a:pPr eaLnBrk="1" hangingPunct="1">
              <a:spcBef>
                <a:spcPct val="0"/>
              </a:spcBef>
            </a:pPr>
            <a:r>
              <a:rPr lang="en-GB" altLang="en-US" dirty="0"/>
              <a:t>To develop the skills needed for quality improvement, we need to work with a number of tools, techniques, and approaches that support the implementation of changes designed to achieve improvements. </a:t>
            </a:r>
          </a:p>
          <a:p>
            <a:pPr eaLnBrk="1" hangingPunct="1">
              <a:spcBef>
                <a:spcPct val="0"/>
              </a:spcBef>
            </a:pPr>
            <a:r>
              <a:rPr lang="en-GB" altLang="en-US" dirty="0"/>
              <a:t>Two major concepts that we will use are Deming’s System of Profound Knowledge and a model that provides a framework to guide improvement work.: the Model for Improvement We are going to start</a:t>
            </a:r>
            <a:r>
              <a:rPr lang="en-GB" altLang="en-US" baseline="0" dirty="0"/>
              <a:t> looking at the Model for Improvement now, and will come to the System of Profound Knowledge in a later session.</a:t>
            </a:r>
            <a:endParaRPr lang="en-GB" altLang="en-US" dirty="0"/>
          </a:p>
        </p:txBody>
      </p:sp>
      <p:sp>
        <p:nvSpPr>
          <p:cNvPr id="1198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9D36CEB-E65A-4D13-96FA-304941BD9F37}" type="slidenum">
              <a:rPr lang="en-GB" altLang="en-US" smtClean="0">
                <a:solidFill>
                  <a:srgbClr val="000000"/>
                </a:solidFill>
              </a:rPr>
              <a:pPr/>
              <a:t>6</a:t>
            </a:fld>
            <a:endParaRPr lang="en-GB" altLang="en-US">
              <a:solidFill>
                <a:srgbClr val="000000"/>
              </a:solidFill>
            </a:endParaRPr>
          </a:p>
        </p:txBody>
      </p:sp>
    </p:spTree>
    <p:extLst>
      <p:ext uri="{BB962C8B-B14F-4D97-AF65-F5344CB8AC3E}">
        <p14:creationId xmlns="" xmlns:p14="http://schemas.microsoft.com/office/powerpoint/2010/main" val="141938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talk through the Improvement journey first, then highlight how what has been covered in this session fits with </a:t>
            </a:r>
            <a:r>
              <a:rPr lang="en-GB"/>
              <a:t>the journey.</a:t>
            </a:r>
            <a:endParaRPr lang="en-GB" dirty="0"/>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7</a:t>
            </a:fld>
            <a:endParaRPr lang="en-GB"/>
          </a:p>
        </p:txBody>
      </p:sp>
    </p:spTree>
    <p:extLst>
      <p:ext uri="{BB962C8B-B14F-4D97-AF65-F5344CB8AC3E}">
        <p14:creationId xmlns="" xmlns:p14="http://schemas.microsoft.com/office/powerpoint/2010/main" val="396900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Slide Image Placeholder 1"/>
          <p:cNvSpPr>
            <a:spLocks noGrp="1" noRot="1" noChangeAspect="1" noTextEdit="1"/>
          </p:cNvSpPr>
          <p:nvPr>
            <p:ph type="sldImg"/>
          </p:nvPr>
        </p:nvSpPr>
        <p:spPr>
          <a:ln/>
        </p:spPr>
      </p:sp>
      <p:sp>
        <p:nvSpPr>
          <p:cNvPr id="717826" name="Notes Placeholder 2"/>
          <p:cNvSpPr>
            <a:spLocks noGrp="1"/>
          </p:cNvSpPr>
          <p:nvPr>
            <p:ph type="body" idx="1"/>
          </p:nvPr>
        </p:nvSpPr>
        <p:spPr>
          <a:noFill/>
          <a:ln/>
        </p:spPr>
        <p:txBody>
          <a:bodyPr/>
          <a:lstStyle/>
          <a:p>
            <a:pPr eaLnBrk="1" hangingPunct="1"/>
            <a:endParaRPr lang="en-GB" dirty="0">
              <a:latin typeface="Arial" charset="0"/>
              <a:ea typeface="MS PGothic"/>
            </a:endParaRPr>
          </a:p>
          <a:p>
            <a:pPr eaLnBrk="1" hangingPunct="1"/>
            <a:r>
              <a:rPr lang="en-GB" dirty="0">
                <a:latin typeface="Arial" charset="0"/>
                <a:ea typeface="MS PGothic"/>
              </a:rPr>
              <a:t>The model is split into two parts. The first being the thinking part and the second being the doing part. We will be taking you through the two distinct parts in some detail with practical exercises to get everyone used to using the model and be able to describe and direct others in terms of our support function within the Unit.</a:t>
            </a:r>
          </a:p>
          <a:p>
            <a:pPr eaLnBrk="1" hangingPunct="1"/>
            <a:endParaRPr lang="en-GB" dirty="0">
              <a:latin typeface="Arial" charset="0"/>
              <a:ea typeface="MS PGothic"/>
            </a:endParaRPr>
          </a:p>
          <a:p>
            <a:pPr eaLnBrk="1" hangingPunct="1"/>
            <a:endParaRPr lang="en-GB" dirty="0">
              <a:latin typeface="Arial" charset="0"/>
              <a:ea typeface="MS PGothic"/>
            </a:endParaRPr>
          </a:p>
        </p:txBody>
      </p:sp>
      <p:sp>
        <p:nvSpPr>
          <p:cNvPr id="717827" name="Slide Number Placeholder 3"/>
          <p:cNvSpPr>
            <a:spLocks noGrp="1"/>
          </p:cNvSpPr>
          <p:nvPr>
            <p:ph type="sldNum" sz="quarter" idx="5"/>
          </p:nvPr>
        </p:nvSpPr>
        <p:spPr>
          <a:noFill/>
        </p:spPr>
        <p:txBody>
          <a:bodyPr/>
          <a:lstStyle/>
          <a:p>
            <a:fld id="{28DF6D8B-7E5F-49BE-BAAD-5EAA33677733}" type="slidenum">
              <a:rPr lang="en-GB" smtClean="0">
                <a:solidFill>
                  <a:prstClr val="black"/>
                </a:solidFill>
                <a:latin typeface="Arial" charset="0"/>
              </a:rPr>
              <a:pPr/>
              <a:t>8</a:t>
            </a:fld>
            <a:endParaRPr lang="en-GB" dirty="0">
              <a:solidFill>
                <a:prstClr val="black"/>
              </a:solidFill>
              <a:latin typeface="Arial" charset="0"/>
            </a:endParaRPr>
          </a:p>
        </p:txBody>
      </p:sp>
    </p:spTree>
    <p:extLst>
      <p:ext uri="{BB962C8B-B14F-4D97-AF65-F5344CB8AC3E}">
        <p14:creationId xmlns="" xmlns:p14="http://schemas.microsoft.com/office/powerpoint/2010/main" val="162822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Constructing an aim statement helps us to answer the first question in the Model for Improvement: What are we trying to accomplish?</a:t>
            </a:r>
          </a:p>
          <a:p>
            <a:pPr eaLnBrk="1" hangingPunct="1">
              <a:spcBef>
                <a:spcPct val="0"/>
              </a:spcBef>
              <a:buFontTx/>
              <a:buChar char="•"/>
            </a:pPr>
            <a:r>
              <a:rPr lang="en-GB" altLang="en-US" dirty="0"/>
              <a:t>It provides a </a:t>
            </a:r>
            <a:r>
              <a:rPr lang="en-GB" altLang="en-US" b="1" dirty="0"/>
              <a:t>framework</a:t>
            </a:r>
            <a:r>
              <a:rPr lang="en-GB" altLang="en-US" dirty="0"/>
              <a:t> to think through all aspects of the proposed improvement project</a:t>
            </a:r>
          </a:p>
          <a:p>
            <a:pPr eaLnBrk="1" hangingPunct="1">
              <a:spcBef>
                <a:spcPct val="0"/>
              </a:spcBef>
              <a:buFontTx/>
              <a:buChar char="•"/>
            </a:pPr>
            <a:r>
              <a:rPr lang="en-GB" altLang="en-US" dirty="0"/>
              <a:t>It keeps improvement activity </a:t>
            </a:r>
            <a:r>
              <a:rPr lang="en-GB" altLang="en-US" b="1" dirty="0"/>
              <a:t>focussed </a:t>
            </a:r>
            <a:r>
              <a:rPr lang="en-GB" altLang="en-US" dirty="0"/>
              <a:t>on the original purpose</a:t>
            </a:r>
          </a:p>
          <a:p>
            <a:pPr eaLnBrk="1" hangingPunct="1">
              <a:spcBef>
                <a:spcPct val="0"/>
              </a:spcBef>
              <a:buFontTx/>
              <a:buChar char="•"/>
            </a:pPr>
            <a:r>
              <a:rPr lang="en-GB" altLang="en-US" dirty="0"/>
              <a:t>It makes clear the </a:t>
            </a:r>
            <a:r>
              <a:rPr lang="en-GB" altLang="en-US" b="1" dirty="0"/>
              <a:t>scale</a:t>
            </a:r>
            <a:r>
              <a:rPr lang="en-GB" altLang="en-US" dirty="0"/>
              <a:t> of improvement expected from this project</a:t>
            </a:r>
          </a:p>
          <a:p>
            <a:pPr eaLnBrk="1" hangingPunct="1">
              <a:spcBef>
                <a:spcPct val="0"/>
              </a:spcBef>
              <a:buFontTx/>
              <a:buChar char="•"/>
            </a:pPr>
            <a:r>
              <a:rPr lang="en-GB" altLang="en-US" dirty="0"/>
              <a:t>It helps to select suitable </a:t>
            </a:r>
            <a:r>
              <a:rPr lang="en-GB" altLang="en-US" b="1" dirty="0"/>
              <a:t>team members </a:t>
            </a:r>
            <a:r>
              <a:rPr lang="en-GB" altLang="en-US" dirty="0"/>
              <a:t>for the improvement work</a:t>
            </a:r>
          </a:p>
          <a:p>
            <a:pPr eaLnBrk="1" hangingPunct="1">
              <a:spcBef>
                <a:spcPct val="0"/>
              </a:spcBef>
              <a:buFontTx/>
              <a:buChar char="•"/>
            </a:pPr>
            <a:r>
              <a:rPr lang="en-GB" altLang="en-US" b="1" dirty="0"/>
              <a:t>Communications</a:t>
            </a:r>
            <a:r>
              <a:rPr lang="en-GB" altLang="en-US" dirty="0"/>
              <a:t> – make it as easy as possible for everybody (including/particularly senior leaders) to understand what you are trying to achieve.  And you need to think about communications from the beginning – who needs to know what, why and when?</a:t>
            </a:r>
          </a:p>
          <a:p>
            <a:pPr eaLnBrk="1" hangingPunct="1">
              <a:spcBef>
                <a:spcPct val="0"/>
              </a:spcBef>
            </a:pPr>
            <a:endParaRPr lang="en-GB" altLang="en-US" dirty="0"/>
          </a:p>
          <a:p>
            <a:r>
              <a:rPr lang="en-GB" dirty="0"/>
              <a:t>Aim </a:t>
            </a:r>
          </a:p>
          <a:p>
            <a:r>
              <a:rPr lang="en-GB" dirty="0"/>
              <a:t>This is your ‘elevator speech’: a brief statement (2-3 sentences max) of what you intend to accomplish. Outline how much better you want the area for improvement you are addressing to be. And when you expect to achieve this by. Be realistic here. Your aspirations must be balanced by some idea of how you can get there.</a:t>
            </a:r>
          </a:p>
          <a:p>
            <a:pPr eaLnBrk="1" hangingPunct="1">
              <a:spcBef>
                <a:spcPct val="0"/>
              </a:spcBef>
            </a:pPr>
            <a:endParaRPr lang="en-GB" altLang="en-US" dirty="0"/>
          </a:p>
        </p:txBody>
      </p:sp>
      <p:sp>
        <p:nvSpPr>
          <p:cNvPr id="149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FCF6A92-25CF-4128-AA6F-E65758572920}" type="slidenum">
              <a:rPr lang="en-GB" altLang="en-US" smtClean="0">
                <a:solidFill>
                  <a:srgbClr val="000000"/>
                </a:solidFill>
                <a:latin typeface="Calibri" pitchFamily="34" charset="0"/>
              </a:rPr>
              <a:pPr/>
              <a:t>9</a:t>
            </a:fld>
            <a:endParaRPr lang="en-GB" altLang="en-US">
              <a:solidFill>
                <a:srgbClr val="000000"/>
              </a:solidFill>
              <a:latin typeface="Calibri" pitchFamily="34" charset="0"/>
            </a:endParaRPr>
          </a:p>
        </p:txBody>
      </p:sp>
    </p:spTree>
    <p:extLst>
      <p:ext uri="{BB962C8B-B14F-4D97-AF65-F5344CB8AC3E}">
        <p14:creationId xmlns="" xmlns:p14="http://schemas.microsoft.com/office/powerpoint/2010/main" val="295831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143" y="642"/>
            <a:ext cx="9141713" cy="5142214"/>
          </a:xfrm>
          <a:prstGeom prst="rect">
            <a:avLst/>
          </a:prstGeom>
        </p:spPr>
      </p:pic>
    </p:spTree>
    <p:extLst>
      <p:ext uri="{BB962C8B-B14F-4D97-AF65-F5344CB8AC3E}">
        <p14:creationId xmlns="" xmlns:p14="http://schemas.microsoft.com/office/powerpoint/2010/main" val="361644820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16800" y="315629"/>
            <a:ext cx="8488800" cy="375571"/>
          </a:xfrm>
          <a:prstGeom prst="rect">
            <a:avLst/>
          </a:prstGeom>
        </p:spPr>
        <p:txBody>
          <a:bodyPr vert="horz" lIns="0" tIns="0" rIns="0" bIns="0" rtlCol="0" anchor="ctr">
            <a:noAutofit/>
          </a:bodyPr>
          <a:lstStyle>
            <a:lvl1pPr>
              <a:defRPr sz="3200">
                <a:solidFill>
                  <a:schemeClr val="tx1"/>
                </a:solidFill>
              </a:defRPr>
            </a:lvl1p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16800" y="1266825"/>
            <a:ext cx="4550475" cy="3390900"/>
          </a:xfrm>
        </p:spPr>
        <p:txBody>
          <a:bodyPr>
            <a:noAutofit/>
          </a:bodyPr>
          <a:lstStyle>
            <a:lvl1pPr>
              <a:buClr>
                <a:schemeClr val="bg2"/>
              </a:buClr>
              <a:defRPr>
                <a:solidFill>
                  <a:schemeClr val="tx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9"/>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327600" y="865815"/>
            <a:ext cx="8496000" cy="59638"/>
          </a:xfrm>
          <a:prstGeom prst="rect">
            <a:avLst/>
          </a:prstGeom>
        </p:spPr>
      </p:pic>
    </p:spTree>
    <p:extLst>
      <p:ext uri="{BB962C8B-B14F-4D97-AF65-F5344CB8AC3E}">
        <p14:creationId xmlns="" xmlns:p14="http://schemas.microsoft.com/office/powerpoint/2010/main" val="419504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1521"/>
            <a:ext cx="9144000" cy="8624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35850" y="1266825"/>
            <a:ext cx="4550475" cy="3390900"/>
          </a:xfrm>
        </p:spPr>
        <p:txBody>
          <a:bodyPr>
            <a:noAutofit/>
          </a:bodyPr>
          <a:lstStyle>
            <a:lvl1pPr>
              <a:buClr>
                <a:schemeClr val="bg2"/>
              </a:buClr>
              <a:defRPr>
                <a:solidFill>
                  <a:srgbClr val="00516A"/>
                </a:solidFill>
              </a:defRPr>
            </a:lvl1pPr>
            <a:lvl2pPr>
              <a:buClr>
                <a:schemeClr val="bg2"/>
              </a:buClr>
              <a:defRPr>
                <a:solidFill>
                  <a:srgbClr val="00516A"/>
                </a:solidFill>
              </a:defRPr>
            </a:lvl2pPr>
            <a:lvl3pPr>
              <a:buClr>
                <a:schemeClr val="bg2"/>
              </a:buClr>
              <a:defRPr>
                <a:solidFill>
                  <a:srgbClr val="00516A"/>
                </a:solidFill>
              </a:defRPr>
            </a:lvl3pPr>
            <a:lvl4pPr>
              <a:buClr>
                <a:schemeClr val="bg2"/>
              </a:buClr>
              <a:defRPr>
                <a:solidFill>
                  <a:srgbClr val="00516A"/>
                </a:solidFill>
              </a:defRPr>
            </a:lvl4pPr>
            <a:lvl5pPr>
              <a:buClr>
                <a:schemeClr val="bg2"/>
              </a:buClr>
              <a:defRPr>
                <a:solidFill>
                  <a:srgbClr val="00516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0" y="865806"/>
            <a:ext cx="9144000" cy="64192"/>
          </a:xfrm>
          <a:prstGeom prst="rect">
            <a:avLst/>
          </a:prstGeom>
        </p:spPr>
      </p:pic>
    </p:spTree>
    <p:extLst>
      <p:ext uri="{BB962C8B-B14F-4D97-AF65-F5344CB8AC3E}">
        <p14:creationId xmlns="" xmlns:p14="http://schemas.microsoft.com/office/powerpoint/2010/main" val="222492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143" y="643"/>
            <a:ext cx="9141712" cy="5142213"/>
          </a:xfrm>
          <a:prstGeom prst="rect">
            <a:avLst/>
          </a:prstGeom>
        </p:spPr>
      </p:pic>
    </p:spTree>
    <p:extLst>
      <p:ext uri="{BB962C8B-B14F-4D97-AF65-F5344CB8AC3E}">
        <p14:creationId xmlns="" xmlns:p14="http://schemas.microsoft.com/office/powerpoint/2010/main" val="420065415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16800" y="315629"/>
            <a:ext cx="8488800" cy="375571"/>
          </a:xfrm>
          <a:prstGeom prst="rect">
            <a:avLst/>
          </a:prstGeom>
        </p:spPr>
        <p:txBody>
          <a:bodyPr vert="horz" lIns="0" tIns="0" rIns="0" bIns="0" rtlCol="0" anchor="ctr">
            <a:noAutofit/>
          </a:bodyPr>
          <a:lstStyle>
            <a:lvl1pPr>
              <a:defRPr sz="3200">
                <a:solidFill>
                  <a:schemeClr val="tx1"/>
                </a:solidFill>
              </a:defRPr>
            </a:lvl1p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16800" y="1266825"/>
            <a:ext cx="4550475" cy="3390900"/>
          </a:xfrm>
        </p:spPr>
        <p:txBody>
          <a:bodyPr>
            <a:noAutofit/>
          </a:bodyPr>
          <a:lstStyle>
            <a:lvl1pPr>
              <a:buClr>
                <a:schemeClr val="bg2"/>
              </a:buClr>
              <a:defRPr>
                <a:solidFill>
                  <a:schemeClr val="tx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9"/>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327600" y="865815"/>
            <a:ext cx="8496000" cy="59638"/>
          </a:xfrm>
          <a:prstGeom prst="rect">
            <a:avLst/>
          </a:prstGeom>
        </p:spPr>
      </p:pic>
    </p:spTree>
    <p:extLst>
      <p:ext uri="{BB962C8B-B14F-4D97-AF65-F5344CB8AC3E}">
        <p14:creationId xmlns="" xmlns:p14="http://schemas.microsoft.com/office/powerpoint/2010/main" val="232638933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1521"/>
            <a:ext cx="9144000" cy="8624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35850" y="1266825"/>
            <a:ext cx="4550475" cy="3390900"/>
          </a:xfrm>
        </p:spPr>
        <p:txBody>
          <a:bodyPr>
            <a:noAutofit/>
          </a:bodyPr>
          <a:lstStyle>
            <a:lvl1pPr>
              <a:buClr>
                <a:schemeClr val="bg2"/>
              </a:buClr>
              <a:defRPr>
                <a:solidFill>
                  <a:srgbClr val="00516A"/>
                </a:solidFill>
              </a:defRPr>
            </a:lvl1pPr>
            <a:lvl2pPr>
              <a:buClr>
                <a:schemeClr val="bg2"/>
              </a:buClr>
              <a:defRPr>
                <a:solidFill>
                  <a:srgbClr val="00516A"/>
                </a:solidFill>
              </a:defRPr>
            </a:lvl2pPr>
            <a:lvl3pPr>
              <a:buClr>
                <a:schemeClr val="bg2"/>
              </a:buClr>
              <a:defRPr>
                <a:solidFill>
                  <a:srgbClr val="00516A"/>
                </a:solidFill>
              </a:defRPr>
            </a:lvl3pPr>
            <a:lvl4pPr>
              <a:buClr>
                <a:schemeClr val="bg2"/>
              </a:buClr>
              <a:defRPr>
                <a:solidFill>
                  <a:srgbClr val="00516A"/>
                </a:solidFill>
              </a:defRPr>
            </a:lvl4pPr>
            <a:lvl5pPr>
              <a:buClr>
                <a:schemeClr val="bg2"/>
              </a:buClr>
              <a:defRPr>
                <a:solidFill>
                  <a:srgbClr val="00516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0" y="865806"/>
            <a:ext cx="9144000" cy="64192"/>
          </a:xfrm>
          <a:prstGeom prst="rect">
            <a:avLst/>
          </a:prstGeom>
        </p:spPr>
      </p:pic>
    </p:spTree>
    <p:extLst>
      <p:ext uri="{BB962C8B-B14F-4D97-AF65-F5344CB8AC3E}">
        <p14:creationId xmlns="" xmlns:p14="http://schemas.microsoft.com/office/powerpoint/2010/main" val="323272863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C030F76B-62FE-4A75-8DE4-E24B519E5E94}" type="datetimeFigureOut">
              <a:rPr lang="en-GB" smtClean="0"/>
              <a:pPr/>
              <a:t>04/06/2019</a:t>
            </a:fld>
            <a:endParaRPr lang="en-GB"/>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059651BE-731E-B34C-A453-ED3D61972272}" type="slidenum">
              <a:rPr lang="en-US" smtClean="0"/>
              <a:pPr/>
              <a:t>‹#›</a:t>
            </a:fld>
            <a:endParaRPr lang="en-US" dirty="0"/>
          </a:p>
        </p:txBody>
      </p:sp>
    </p:spTree>
    <p:extLst>
      <p:ext uri="{BB962C8B-B14F-4D97-AF65-F5344CB8AC3E}">
        <p14:creationId xmlns="" xmlns:p14="http://schemas.microsoft.com/office/powerpoint/2010/main" val="393627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6ABD5F4-9B23-497C-995C-5010C85ED48F}" type="datetimeFigureOut">
              <a:rPr lang="en-GB" smtClean="0"/>
              <a:pPr/>
              <a:t>04/06/2019</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32E4D736-5453-4E7E-AB42-512139C05476}" type="slidenum">
              <a:rPr lang="en-GB" smtClean="0"/>
              <a:pPr/>
              <a:t>‹#›</a:t>
            </a:fld>
            <a:endParaRPr lang="en-GB" dirty="0"/>
          </a:p>
        </p:txBody>
      </p:sp>
    </p:spTree>
    <p:extLst>
      <p:ext uri="{BB962C8B-B14F-4D97-AF65-F5344CB8AC3E}">
        <p14:creationId xmlns="" xmlns:p14="http://schemas.microsoft.com/office/powerpoint/2010/main" val="318864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F27F0551-8630-4116-B3DF-5F66BB4B5F76}" type="datetimeFigureOut">
              <a:rPr lang="en-GB" smtClean="0">
                <a:solidFill>
                  <a:prstClr val="black">
                    <a:tint val="75000"/>
                  </a:prstClr>
                </a:solidFill>
              </a:rPr>
              <a:pPr/>
              <a:t>04/06/2019</a:t>
            </a:fld>
            <a:endParaRPr lang="en-GB">
              <a:solidFill>
                <a:prstClr val="black">
                  <a:tint val="75000"/>
                </a:prstClr>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7337FAB-98FB-41A5-991B-B736E54CFC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2931146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143000"/>
            <a:ext cx="7772400" cy="3143250"/>
          </a:xfrm>
        </p:spPr>
        <p:txBody>
          <a:bodyPr/>
          <a:lstStyle/>
          <a:p>
            <a:pPr lvl="0"/>
            <a:r>
              <a:rPr lang="en-US" noProof="0"/>
              <a:t>Click icon to add chart</a:t>
            </a:r>
          </a:p>
        </p:txBody>
      </p:sp>
      <p:sp>
        <p:nvSpPr>
          <p:cNvPr id="4" name="Date Placeholder 3"/>
          <p:cNvSpPr>
            <a:spLocks noGrp="1"/>
          </p:cNvSpPr>
          <p:nvPr>
            <p:ph type="dt" sz="half" idx="10"/>
          </p:nvPr>
        </p:nvSpPr>
        <p:spPr>
          <a:xfrm>
            <a:off x="4419600" y="4800600"/>
            <a:ext cx="1219200" cy="285750"/>
          </a:xfrm>
          <a:prstGeom prst="rect">
            <a:avLst/>
          </a:prstGeom>
        </p:spPr>
        <p:txBody>
          <a:bodyPr/>
          <a:lstStyle>
            <a:lvl1pPr>
              <a:defRPr/>
            </a:lvl1pPr>
          </a:lstStyle>
          <a:p>
            <a:pPr>
              <a:defRPr/>
            </a:pPr>
            <a:fld id="{AEB598C0-D912-4670-B51F-8982A6FC1D20}" type="datetimeFigureOut">
              <a:rPr lang="en-GB">
                <a:solidFill>
                  <a:prstClr val="black">
                    <a:tint val="75000"/>
                  </a:prstClr>
                </a:solidFill>
              </a:rPr>
              <a:pPr>
                <a:defRPr/>
              </a:pPr>
              <a:t>04/06/2019</a:t>
            </a:fld>
            <a:endParaRPr lang="en-GB">
              <a:solidFill>
                <a:prstClr val="black">
                  <a:tint val="75000"/>
                </a:prstClr>
              </a:solidFill>
            </a:endParaRPr>
          </a:p>
        </p:txBody>
      </p:sp>
      <p:sp>
        <p:nvSpPr>
          <p:cNvPr id="5" name="Footer Placeholder 4"/>
          <p:cNvSpPr>
            <a:spLocks noGrp="1"/>
          </p:cNvSpPr>
          <p:nvPr>
            <p:ph type="ftr" sz="quarter" idx="11"/>
          </p:nvPr>
        </p:nvSpPr>
        <p:spPr>
          <a:xfrm>
            <a:off x="5638800" y="4800600"/>
            <a:ext cx="2209800" cy="285750"/>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7848600" y="4800600"/>
            <a:ext cx="762000" cy="285750"/>
          </a:xfrm>
        </p:spPr>
        <p:txBody>
          <a:bodyPr/>
          <a:lstStyle>
            <a:lvl1pPr>
              <a:defRPr/>
            </a:lvl1pPr>
          </a:lstStyle>
          <a:p>
            <a:pPr>
              <a:defRPr/>
            </a:pPr>
            <a:fld id="{98433D6A-B548-422D-9A95-C07356A4AF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 xmlns:p14="http://schemas.microsoft.com/office/powerpoint/2010/main" val="537700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67" r:id="rId3"/>
  </p:sldLayoutIdLst>
  <mc:AlternateContent xmlns:mc="http://schemas.openxmlformats.org/markup-compatibility/2006">
    <mc:Choice xmlns="" xmlns:p14="http://schemas.microsoft.com/office/powerpoint/2010/main" Requires="p14">
      <p:transition p14:dur="10"/>
    </mc:Choice>
    <mc:Fallback>
      <p:transition/>
    </mc:Fallback>
  </mc:AlternateContent>
  <p:txStyles>
    <p:titleStyle>
      <a:lvl1pPr algn="l" defTabSz="457200" rtl="0" eaLnBrk="1" latinLnBrk="0" hangingPunct="1">
        <a:spcBef>
          <a:spcPct val="0"/>
        </a:spcBef>
        <a:buNone/>
        <a:defRPr sz="2800" b="0" u="none" kern="1200">
          <a:solidFill>
            <a:srgbClr val="00516A"/>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516A"/>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516A"/>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516A"/>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516A"/>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516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8" r:id="rId3"/>
    <p:sldLayoutId id="2147483699" r:id="rId4"/>
    <p:sldLayoutId id="2147483700" r:id="rId5"/>
    <p:sldLayoutId id="2147483701" r:id="rId6"/>
  </p:sldLayoutIdLst>
  <mc:AlternateContent xmlns:mc="http://schemas.openxmlformats.org/markup-compatibility/2006">
    <mc:Choice xmlns="" xmlns:p14="http://schemas.microsoft.com/office/powerpoint/2010/main" Requires="p14">
      <p:transition p14:dur="10"/>
    </mc:Choice>
    <mc:Fallback>
      <p:transition/>
    </mc:Fallback>
  </mc:AlternateContent>
  <p:txStyles>
    <p:titleStyle>
      <a:lvl1pPr algn="l" defTabSz="457200" rtl="0" eaLnBrk="1" latinLnBrk="0" hangingPunct="1">
        <a:spcBef>
          <a:spcPct val="0"/>
        </a:spcBef>
        <a:buNone/>
        <a:defRPr sz="2800" b="0" u="none" kern="1200">
          <a:solidFill>
            <a:schemeClr val="tx1"/>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 xmlns:p14="http://schemas.microsoft.com/office/powerpoint/2010/main" val="623040761"/>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457200" rtl="0" eaLnBrk="1" latinLnBrk="0" hangingPunct="1">
        <a:spcBef>
          <a:spcPct val="0"/>
        </a:spcBef>
        <a:buNone/>
        <a:defRPr sz="2800" b="0" u="none" kern="1200">
          <a:solidFill>
            <a:schemeClr val="tx1"/>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W0u6ksubMAhUHXhoKHat-AwgQjRwIBw&amp;url=https://londonvetlife101.wordpress.com/2015/01/29/the-tube/&amp;bvm=bv.122448493,d.d2s&amp;psig=AFQjCNF7tIEpFZrpzPitGv4FwHR5Knh47g&amp;ust=1463756011844521"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png"/><Relationship Id="rId2" Type="http://schemas.openxmlformats.org/officeDocument/2006/relationships/notesSlide" Target="../notesSlides/notesSlide35.xml"/><Relationship Id="rId16"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gif"/><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hyperlink" Target="https://www.tandfonline.com/doi/full/10.1080/0142159X.2017.1387240"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www.ihi.org/resources/Pages/Tools/Quality-Improvement-Essentials-Toolkit.aspx"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hyperlink" Target="http://www.healthcareimprovementscotland.org/" TargetMode="External"/><Relationship Id="rId5" Type="http://schemas.openxmlformats.org/officeDocument/2006/relationships/hyperlink" Target="https://learn.nes.nhs.scot/741/quality-improvement-zone" TargetMode="External"/><Relationship Id="rId4" Type="http://schemas.openxmlformats.org/officeDocument/2006/relationships/hyperlink" Target="https://www.health.org.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p:cNvSpPr txBox="1">
            <a:spLocks/>
          </p:cNvSpPr>
          <p:nvPr/>
        </p:nvSpPr>
        <p:spPr>
          <a:xfrm>
            <a:off x="287338" y="4159348"/>
            <a:ext cx="2259920" cy="410495"/>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dirty="0" smtClean="0"/>
              <a:t>Improvement Hub</a:t>
            </a:r>
          </a:p>
          <a:p>
            <a:pPr>
              <a:spcAft>
                <a:spcPts val="600"/>
              </a:spcAft>
            </a:pPr>
            <a:r>
              <a:rPr lang="en-GB" dirty="0" smtClean="0"/>
              <a:t>Enabling </a:t>
            </a:r>
            <a:r>
              <a:rPr lang="en-GB" dirty="0"/>
              <a:t>health </a:t>
            </a:r>
            <a:r>
              <a:rPr lang="en-GB" dirty="0" smtClean="0"/>
              <a:t>and </a:t>
            </a:r>
            <a:br>
              <a:rPr lang="en-GB" dirty="0" smtClean="0"/>
            </a:br>
            <a:r>
              <a:rPr lang="en-GB" dirty="0" smtClean="0"/>
              <a:t>social care improvement</a:t>
            </a:r>
            <a:endParaRPr lang="en-GB" dirty="0"/>
          </a:p>
        </p:txBody>
      </p:sp>
      <p:pic>
        <p:nvPicPr>
          <p:cNvPr id="14" name="Picture 1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77131" y="339725"/>
            <a:ext cx="2792409" cy="458278"/>
          </a:xfrm>
          <a:prstGeom prst="rect">
            <a:avLst/>
          </a:prstGeom>
        </p:spPr>
      </p:pic>
      <p:pic>
        <p:nvPicPr>
          <p:cNvPr id="3" name="Picture 2"/>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084774" y="4339722"/>
            <a:ext cx="700451" cy="460241"/>
          </a:xfrm>
          <a:prstGeom prst="rect">
            <a:avLst/>
          </a:prstGeom>
        </p:spPr>
      </p:pic>
      <p:sp>
        <p:nvSpPr>
          <p:cNvPr id="12" name="Title 1"/>
          <p:cNvSpPr txBox="1">
            <a:spLocks/>
          </p:cNvSpPr>
          <p:nvPr/>
        </p:nvSpPr>
        <p:spPr>
          <a:xfrm>
            <a:off x="358774" y="1320834"/>
            <a:ext cx="6201051" cy="1180423"/>
          </a:xfrm>
          <a:prstGeom prst="rect">
            <a:avLst/>
          </a:prstGeom>
        </p:spPr>
        <p:txBody>
          <a:bodyPr lIns="0" tIns="0" rIns="0" bIns="0"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US" dirty="0" smtClean="0"/>
              <a:t>QI &amp; HFE: Complementary Practice?</a:t>
            </a:r>
          </a:p>
          <a:p>
            <a:endParaRPr lang="en-GB" dirty="0"/>
          </a:p>
        </p:txBody>
      </p:sp>
      <p:sp>
        <p:nvSpPr>
          <p:cNvPr id="15" name="Text Placeholder 9"/>
          <p:cNvSpPr txBox="1">
            <a:spLocks/>
          </p:cNvSpPr>
          <p:nvPr/>
        </p:nvSpPr>
        <p:spPr>
          <a:xfrm>
            <a:off x="358774" y="3179086"/>
            <a:ext cx="4015858" cy="607914"/>
          </a:xfrm>
          <a:prstGeom prst="rect">
            <a:avLst/>
          </a:prstGeom>
        </p:spPr>
        <p:txBody>
          <a:bodyPr lIns="0" tIns="0" rIns="0" bIns="0">
            <a:norm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US" dirty="0" smtClean="0"/>
              <a:t>March 2019</a:t>
            </a:r>
            <a:endParaRPr lang="en-GB" dirty="0"/>
          </a:p>
        </p:txBody>
      </p:sp>
      <p:sp>
        <p:nvSpPr>
          <p:cNvPr id="7" name="Text Placeholder 9"/>
          <p:cNvSpPr txBox="1">
            <a:spLocks/>
          </p:cNvSpPr>
          <p:nvPr/>
        </p:nvSpPr>
        <p:spPr>
          <a:xfrm>
            <a:off x="7599624" y="3521014"/>
            <a:ext cx="1585640" cy="607914"/>
          </a:xfrm>
          <a:prstGeom prst="rect">
            <a:avLst/>
          </a:prstGeom>
        </p:spPr>
        <p:txBody>
          <a:bodyPr lIns="0" tIns="0" rIns="0" bIns="0">
            <a:norm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US" sz="2800" dirty="0" smtClean="0">
                <a:solidFill>
                  <a:schemeClr val="tx1"/>
                </a:solidFill>
              </a:rPr>
              <a:t>@SPSP_PC</a:t>
            </a:r>
          </a:p>
          <a:p>
            <a:pPr>
              <a:lnSpc>
                <a:spcPct val="110000"/>
              </a:lnSpc>
            </a:pPr>
            <a:endParaRPr lang="en-GB" sz="3200" dirty="0">
              <a:solidFill>
                <a:schemeClr val="tx1"/>
              </a:solidFill>
            </a:endParaRPr>
          </a:p>
        </p:txBody>
      </p:sp>
      <p:pic>
        <p:nvPicPr>
          <p:cNvPr id="8" name="Picture 7"/>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7082991" y="3534504"/>
            <a:ext cx="534887" cy="535873"/>
          </a:xfrm>
          <a:prstGeom prst="rect">
            <a:avLst/>
          </a:prstGeom>
        </p:spPr>
      </p:pic>
    </p:spTree>
    <p:extLst>
      <p:ext uri="{BB962C8B-B14F-4D97-AF65-F5344CB8AC3E}">
        <p14:creationId xmlns="" xmlns:p14="http://schemas.microsoft.com/office/powerpoint/2010/main" val="75873724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Question_mark_1.svg.png"/>
          <p:cNvPicPr>
            <a:picLocks noChangeAspect="1"/>
          </p:cNvPicPr>
          <p:nvPr/>
        </p:nvPicPr>
        <p:blipFill>
          <a:blip r:embed="rId3" cstate="print"/>
          <a:srcRect l="5357" t="5040" r="7143" b="4241"/>
          <a:stretch>
            <a:fillRect/>
          </a:stretch>
        </p:blipFill>
        <p:spPr>
          <a:xfrm>
            <a:off x="1143000" y="573528"/>
            <a:ext cx="2996952" cy="4212468"/>
          </a:xfrm>
          <a:prstGeom prst="rect">
            <a:avLst/>
          </a:prstGeom>
        </p:spPr>
      </p:pic>
      <p:sp>
        <p:nvSpPr>
          <p:cNvPr id="2" name="Title 1"/>
          <p:cNvSpPr>
            <a:spLocks noGrp="1"/>
          </p:cNvSpPr>
          <p:nvPr>
            <p:ph type="title" idx="4294967295"/>
          </p:nvPr>
        </p:nvSpPr>
        <p:spPr>
          <a:xfrm>
            <a:off x="4085946" y="0"/>
            <a:ext cx="3915054" cy="857250"/>
          </a:xfrm>
        </p:spPr>
        <p:txBody>
          <a:bodyPr>
            <a:normAutofit/>
          </a:bodyPr>
          <a:lstStyle/>
          <a:p>
            <a:r>
              <a:rPr lang="en-GB" sz="2400" b="1" dirty="0">
                <a:solidFill>
                  <a:srgbClr val="002060"/>
                </a:solidFill>
                <a:latin typeface="Arial" pitchFamily="34" charset="0"/>
                <a:cs typeface="Arial" pitchFamily="34" charset="0"/>
              </a:rPr>
              <a:t>First Define</a:t>
            </a:r>
            <a:br>
              <a:rPr lang="en-GB" sz="2400" b="1" dirty="0">
                <a:solidFill>
                  <a:srgbClr val="002060"/>
                </a:solidFill>
                <a:latin typeface="Arial" pitchFamily="34" charset="0"/>
                <a:cs typeface="Arial" pitchFamily="34" charset="0"/>
              </a:rPr>
            </a:br>
            <a:r>
              <a:rPr lang="en-GB" sz="2400" b="1" dirty="0">
                <a:solidFill>
                  <a:srgbClr val="002060"/>
                </a:solidFill>
                <a:latin typeface="Arial" pitchFamily="34" charset="0"/>
                <a:cs typeface="Arial" pitchFamily="34" charset="0"/>
              </a:rPr>
              <a:t>Your Rationale and Scope</a:t>
            </a:r>
          </a:p>
        </p:txBody>
      </p:sp>
      <p:sp>
        <p:nvSpPr>
          <p:cNvPr id="10" name="Rectangle 9"/>
          <p:cNvSpPr/>
          <p:nvPr/>
        </p:nvSpPr>
        <p:spPr>
          <a:xfrm>
            <a:off x="4896036" y="1437624"/>
            <a:ext cx="2720553" cy="463973"/>
          </a:xfrm>
          <a:prstGeom prst="rect">
            <a:avLst/>
          </a:prstGeom>
        </p:spPr>
        <p:txBody>
          <a:bodyPr wrap="none">
            <a:spAutoFit/>
          </a:bodyPr>
          <a:lstStyle/>
          <a:p>
            <a:pPr lvl="0">
              <a:lnSpc>
                <a:spcPct val="115000"/>
              </a:lnSpc>
            </a:pPr>
            <a:r>
              <a:rPr lang="en-GB" sz="2100" dirty="0">
                <a:solidFill>
                  <a:srgbClr val="002060"/>
                </a:solidFill>
                <a:latin typeface="Arial" pitchFamily="34" charset="0"/>
                <a:ea typeface="Times New Roman"/>
                <a:cs typeface="Arial" pitchFamily="34" charset="0"/>
              </a:rPr>
              <a:t>What’s the problem? </a:t>
            </a:r>
          </a:p>
        </p:txBody>
      </p:sp>
      <p:sp>
        <p:nvSpPr>
          <p:cNvPr id="11" name="Rectangle 10"/>
          <p:cNvSpPr/>
          <p:nvPr/>
        </p:nvSpPr>
        <p:spPr>
          <a:xfrm>
            <a:off x="4896036" y="1878655"/>
            <a:ext cx="2492510" cy="463973"/>
          </a:xfrm>
          <a:prstGeom prst="rect">
            <a:avLst/>
          </a:prstGeom>
        </p:spPr>
        <p:txBody>
          <a:bodyPr wrap="square">
            <a:spAutoFit/>
          </a:bodyPr>
          <a:lstStyle/>
          <a:p>
            <a:pPr lvl="0">
              <a:lnSpc>
                <a:spcPct val="115000"/>
              </a:lnSpc>
            </a:pPr>
            <a:r>
              <a:rPr lang="en-GB" sz="2100" dirty="0">
                <a:solidFill>
                  <a:srgbClr val="002060"/>
                </a:solidFill>
                <a:latin typeface="Arial" pitchFamily="34" charset="0"/>
                <a:ea typeface="Times New Roman"/>
                <a:cs typeface="Arial" pitchFamily="34" charset="0"/>
              </a:rPr>
              <a:t>How do you know? </a:t>
            </a:r>
          </a:p>
        </p:txBody>
      </p:sp>
      <p:sp>
        <p:nvSpPr>
          <p:cNvPr id="12" name="Rectangle 11"/>
          <p:cNvSpPr/>
          <p:nvPr/>
        </p:nvSpPr>
        <p:spPr>
          <a:xfrm>
            <a:off x="4896036" y="2319685"/>
            <a:ext cx="2544286" cy="415498"/>
          </a:xfrm>
          <a:prstGeom prst="rect">
            <a:avLst/>
          </a:prstGeom>
        </p:spPr>
        <p:txBody>
          <a:bodyPr wrap="none">
            <a:spAutoFit/>
          </a:bodyPr>
          <a:lstStyle/>
          <a:p>
            <a:r>
              <a:rPr lang="en-GB" sz="2100" dirty="0">
                <a:solidFill>
                  <a:srgbClr val="002060"/>
                </a:solidFill>
                <a:latin typeface="Arial" pitchFamily="34" charset="0"/>
                <a:ea typeface="Times New Roman"/>
                <a:cs typeface="Arial" pitchFamily="34" charset="0"/>
              </a:rPr>
              <a:t>How big is the gap?</a:t>
            </a:r>
            <a:endParaRPr lang="en-GB" sz="1350" dirty="0">
              <a:solidFill>
                <a:srgbClr val="002060"/>
              </a:solidFill>
              <a:latin typeface="Arial" pitchFamily="34" charset="0"/>
              <a:cs typeface="Arial" pitchFamily="34" charset="0"/>
            </a:endParaRPr>
          </a:p>
        </p:txBody>
      </p:sp>
      <p:sp>
        <p:nvSpPr>
          <p:cNvPr id="13" name="Rectangle 12"/>
          <p:cNvSpPr/>
          <p:nvPr/>
        </p:nvSpPr>
        <p:spPr>
          <a:xfrm>
            <a:off x="4896037" y="2712242"/>
            <a:ext cx="2734979" cy="463973"/>
          </a:xfrm>
          <a:prstGeom prst="rect">
            <a:avLst/>
          </a:prstGeom>
        </p:spPr>
        <p:txBody>
          <a:bodyPr wrap="none">
            <a:spAutoFit/>
          </a:bodyPr>
          <a:lstStyle/>
          <a:p>
            <a:pPr lvl="0">
              <a:lnSpc>
                <a:spcPct val="115000"/>
              </a:lnSpc>
            </a:pPr>
            <a:r>
              <a:rPr lang="en-GB" sz="2100" dirty="0">
                <a:solidFill>
                  <a:srgbClr val="002060"/>
                </a:solidFill>
                <a:latin typeface="Arial" pitchFamily="34" charset="0"/>
                <a:ea typeface="Times New Roman"/>
                <a:cs typeface="Arial" pitchFamily="34" charset="0"/>
              </a:rPr>
              <a:t>Who will be affected?</a:t>
            </a:r>
          </a:p>
        </p:txBody>
      </p:sp>
      <p:sp>
        <p:nvSpPr>
          <p:cNvPr id="14" name="Rectangle 13"/>
          <p:cNvSpPr/>
          <p:nvPr/>
        </p:nvSpPr>
        <p:spPr>
          <a:xfrm>
            <a:off x="4896036" y="3153273"/>
            <a:ext cx="1755609" cy="463973"/>
          </a:xfrm>
          <a:prstGeom prst="rect">
            <a:avLst/>
          </a:prstGeom>
        </p:spPr>
        <p:txBody>
          <a:bodyPr wrap="none">
            <a:spAutoFit/>
          </a:bodyPr>
          <a:lstStyle/>
          <a:p>
            <a:pPr lvl="0">
              <a:lnSpc>
                <a:spcPct val="115000"/>
              </a:lnSpc>
            </a:pPr>
            <a:r>
              <a:rPr lang="en-GB" sz="2100" dirty="0">
                <a:solidFill>
                  <a:srgbClr val="002060"/>
                </a:solidFill>
                <a:latin typeface="Arial" pitchFamily="34" charset="0"/>
                <a:ea typeface="Times New Roman"/>
                <a:cs typeface="Arial" pitchFamily="34" charset="0"/>
              </a:rPr>
              <a:t>Strategic fit? </a:t>
            </a:r>
          </a:p>
        </p:txBody>
      </p:sp>
      <p:sp>
        <p:nvSpPr>
          <p:cNvPr id="16" name="Rectangle 15"/>
          <p:cNvSpPr/>
          <p:nvPr/>
        </p:nvSpPr>
        <p:spPr>
          <a:xfrm>
            <a:off x="4896036" y="4083918"/>
            <a:ext cx="3201517" cy="463973"/>
          </a:xfrm>
          <a:prstGeom prst="rect">
            <a:avLst/>
          </a:prstGeom>
        </p:spPr>
        <p:txBody>
          <a:bodyPr wrap="none">
            <a:spAutoFit/>
          </a:bodyPr>
          <a:lstStyle/>
          <a:p>
            <a:pPr>
              <a:lnSpc>
                <a:spcPct val="115000"/>
              </a:lnSpc>
              <a:spcAft>
                <a:spcPts val="750"/>
              </a:spcAft>
            </a:pPr>
            <a:r>
              <a:rPr lang="en-GB" sz="2100" dirty="0">
                <a:solidFill>
                  <a:srgbClr val="002060"/>
                </a:solidFill>
                <a:latin typeface="Arial" pitchFamily="34" charset="0"/>
                <a:ea typeface="Times New Roman"/>
                <a:cs typeface="Arial" pitchFamily="34" charset="0"/>
              </a:rPr>
              <a:t>Realistic timescale -why?</a:t>
            </a:r>
          </a:p>
        </p:txBody>
      </p:sp>
      <p:sp>
        <p:nvSpPr>
          <p:cNvPr id="15" name="Rectangle 14"/>
          <p:cNvSpPr/>
          <p:nvPr/>
        </p:nvSpPr>
        <p:spPr>
          <a:xfrm>
            <a:off x="4896036" y="3597864"/>
            <a:ext cx="2862318" cy="463973"/>
          </a:xfrm>
          <a:prstGeom prst="rect">
            <a:avLst/>
          </a:prstGeom>
        </p:spPr>
        <p:txBody>
          <a:bodyPr wrap="square">
            <a:spAutoFit/>
          </a:bodyPr>
          <a:lstStyle/>
          <a:p>
            <a:pPr>
              <a:lnSpc>
                <a:spcPct val="115000"/>
              </a:lnSpc>
              <a:spcAft>
                <a:spcPts val="750"/>
              </a:spcAft>
            </a:pPr>
            <a:r>
              <a:rPr lang="en-GB" sz="2100" dirty="0">
                <a:solidFill>
                  <a:srgbClr val="002060"/>
                </a:solidFill>
                <a:latin typeface="Arial" pitchFamily="34" charset="0"/>
                <a:ea typeface="Times New Roman"/>
                <a:cs typeface="Arial" pitchFamily="34" charset="0"/>
              </a:rPr>
              <a:t>Expected impact?</a:t>
            </a:r>
          </a:p>
        </p:txBody>
      </p:sp>
    </p:spTree>
    <p:extLst>
      <p:ext uri="{BB962C8B-B14F-4D97-AF65-F5344CB8AC3E}">
        <p14:creationId xmlns="" xmlns:p14="http://schemas.microsoft.com/office/powerpoint/2010/main" val="3425563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ingraj\AppData\Local\Microsoft\Windows\Temporary Internet Files\Content.IE5\OK2J0V9Y\gi01a201502182000[1].jpg"/>
          <p:cNvPicPr>
            <a:picLocks noChangeAspect="1" noChangeArrowheads="1"/>
          </p:cNvPicPr>
          <p:nvPr/>
        </p:nvPicPr>
        <p:blipFill>
          <a:blip r:embed="rId3" cstate="print"/>
          <a:srcRect/>
          <a:stretch>
            <a:fillRect/>
          </a:stretch>
        </p:blipFill>
        <p:spPr bwMode="auto">
          <a:xfrm>
            <a:off x="1439652" y="249492"/>
            <a:ext cx="6561348" cy="4894008"/>
          </a:xfrm>
          <a:prstGeom prst="rect">
            <a:avLst/>
          </a:prstGeom>
          <a:noFill/>
        </p:spPr>
      </p:pic>
      <p:sp>
        <p:nvSpPr>
          <p:cNvPr id="9" name="TextBox 8"/>
          <p:cNvSpPr txBox="1"/>
          <p:nvPr/>
        </p:nvSpPr>
        <p:spPr>
          <a:xfrm rot="1142835">
            <a:off x="1633008" y="2614090"/>
            <a:ext cx="2891950" cy="646331"/>
          </a:xfrm>
          <a:prstGeom prst="rect">
            <a:avLst/>
          </a:prstGeom>
          <a:noFill/>
        </p:spPr>
        <p:txBody>
          <a:bodyPr wrap="square" rtlCol="0">
            <a:spAutoFit/>
          </a:bodyPr>
          <a:lstStyle/>
          <a:p>
            <a:r>
              <a:rPr lang="en-GB" b="1" dirty="0">
                <a:solidFill>
                  <a:schemeClr val="bg1"/>
                </a:solidFill>
              </a:rPr>
              <a:t>CORE IMPROVEMENT TOOLS</a:t>
            </a:r>
          </a:p>
        </p:txBody>
      </p:sp>
      <p:pic>
        <p:nvPicPr>
          <p:cNvPr id="82949" name="Picture 5" descr="C:\Users\ingraj\AppData\Local\Microsoft\Windows\Temporary Internet Files\Content.IE5\OK2J0V9Y\Hammer[1].png"/>
          <p:cNvPicPr>
            <a:picLocks noChangeAspect="1" noChangeArrowheads="1"/>
          </p:cNvPicPr>
          <p:nvPr/>
        </p:nvPicPr>
        <p:blipFill>
          <a:blip r:embed="rId4" cstate="print"/>
          <a:srcRect r="4879" b="11840"/>
          <a:stretch>
            <a:fillRect/>
          </a:stretch>
        </p:blipFill>
        <p:spPr bwMode="auto">
          <a:xfrm flipH="1">
            <a:off x="4463988" y="681540"/>
            <a:ext cx="2537735" cy="1890210"/>
          </a:xfrm>
          <a:prstGeom prst="rect">
            <a:avLst/>
          </a:prstGeom>
          <a:noFill/>
        </p:spPr>
      </p:pic>
      <p:sp>
        <p:nvSpPr>
          <p:cNvPr id="14" name="Rectangle 13"/>
          <p:cNvSpPr/>
          <p:nvPr/>
        </p:nvSpPr>
        <p:spPr>
          <a:xfrm rot="13597437">
            <a:off x="4904323" y="1309369"/>
            <a:ext cx="572753" cy="1458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bg1"/>
                </a:solidFill>
                <a:latin typeface="Arial" pitchFamily="34" charset="0"/>
                <a:cs typeface="Arial" pitchFamily="34" charset="0"/>
              </a:rPr>
              <a:t>Process Mapping</a:t>
            </a:r>
          </a:p>
        </p:txBody>
      </p:sp>
      <p:pic>
        <p:nvPicPr>
          <p:cNvPr id="82952" name="Picture 8" descr="C:\Users\ingraj\AppData\Local\Microsoft\Windows\Temporary Internet Files\Content.IE5\OK2J0V9Y\backsaw[1].png"/>
          <p:cNvPicPr>
            <a:picLocks noChangeAspect="1" noChangeArrowheads="1"/>
          </p:cNvPicPr>
          <p:nvPr/>
        </p:nvPicPr>
        <p:blipFill>
          <a:blip r:embed="rId5" cstate="print"/>
          <a:srcRect/>
          <a:stretch>
            <a:fillRect/>
          </a:stretch>
        </p:blipFill>
        <p:spPr bwMode="auto">
          <a:xfrm rot="17852856">
            <a:off x="3484206" y="883304"/>
            <a:ext cx="2544767" cy="765711"/>
          </a:xfrm>
          <a:prstGeom prst="rect">
            <a:avLst/>
          </a:prstGeom>
          <a:noFill/>
        </p:spPr>
      </p:pic>
      <p:sp>
        <p:nvSpPr>
          <p:cNvPr id="21" name="Rectangle 20"/>
          <p:cNvSpPr/>
          <p:nvPr/>
        </p:nvSpPr>
        <p:spPr>
          <a:xfrm rot="12329068">
            <a:off x="4527877" y="874965"/>
            <a:ext cx="259196" cy="1610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tx1"/>
                </a:solidFill>
                <a:latin typeface="Arial" pitchFamily="34" charset="0"/>
                <a:cs typeface="Arial" pitchFamily="34" charset="0"/>
              </a:rPr>
              <a:t>Fishbone Diagram</a:t>
            </a:r>
          </a:p>
        </p:txBody>
      </p:sp>
      <p:sp>
        <p:nvSpPr>
          <p:cNvPr id="22" name="Rectangle 21"/>
          <p:cNvSpPr/>
          <p:nvPr/>
        </p:nvSpPr>
        <p:spPr>
          <a:xfrm rot="11384931">
            <a:off x="3479120" y="1083467"/>
            <a:ext cx="380831" cy="115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bg1">
                    <a:lumMod val="65000"/>
                  </a:schemeClr>
                </a:solidFill>
                <a:latin typeface="Arial" pitchFamily="34" charset="0"/>
                <a:cs typeface="Arial" pitchFamily="34" charset="0"/>
              </a:rPr>
              <a:t>Pareto Charts</a:t>
            </a:r>
          </a:p>
        </p:txBody>
      </p:sp>
      <p:pic>
        <p:nvPicPr>
          <p:cNvPr id="82954" name="Picture 10" descr="C:\Users\ingraj\AppData\Local\Microsoft\Windows\Temporary Internet Files\Content.IE5\OK2J0V9Y\perceuse[1].png"/>
          <p:cNvPicPr>
            <a:picLocks noChangeAspect="1" noChangeArrowheads="1"/>
          </p:cNvPicPr>
          <p:nvPr/>
        </p:nvPicPr>
        <p:blipFill>
          <a:blip r:embed="rId6" cstate="print"/>
          <a:srcRect r="2802" b="45325"/>
          <a:stretch>
            <a:fillRect/>
          </a:stretch>
        </p:blipFill>
        <p:spPr bwMode="auto">
          <a:xfrm rot="18023736" flipH="1">
            <a:off x="2014635" y="397510"/>
            <a:ext cx="2257017" cy="1373699"/>
          </a:xfrm>
          <a:prstGeom prst="rect">
            <a:avLst/>
          </a:prstGeom>
          <a:noFill/>
        </p:spPr>
      </p:pic>
      <p:sp>
        <p:nvSpPr>
          <p:cNvPr id="24" name="Rectangle 23"/>
          <p:cNvSpPr/>
          <p:nvPr/>
        </p:nvSpPr>
        <p:spPr>
          <a:xfrm rot="12957026">
            <a:off x="2558530" y="661288"/>
            <a:ext cx="402434" cy="1271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bg1"/>
                </a:solidFill>
                <a:latin typeface="Arial" pitchFamily="34" charset="0"/>
                <a:cs typeface="Arial" pitchFamily="34" charset="0"/>
              </a:rPr>
              <a:t>Service User</a:t>
            </a:r>
          </a:p>
          <a:p>
            <a:pPr algn="ctr"/>
            <a:r>
              <a:rPr lang="en-GB" sz="1200" b="1" dirty="0">
                <a:solidFill>
                  <a:schemeClr val="bg1"/>
                </a:solidFill>
                <a:latin typeface="Arial" pitchFamily="34" charset="0"/>
                <a:cs typeface="Arial" pitchFamily="34" charset="0"/>
              </a:rPr>
              <a:t>Feedback</a:t>
            </a:r>
          </a:p>
        </p:txBody>
      </p:sp>
    </p:spTree>
    <p:extLst>
      <p:ext uri="{BB962C8B-B14F-4D97-AF65-F5344CB8AC3E}">
        <p14:creationId xmlns="" xmlns:p14="http://schemas.microsoft.com/office/powerpoint/2010/main" val="5752508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0" y="715389"/>
            <a:ext cx="1591381" cy="1512168"/>
          </a:xfrm>
          <a:prstGeom prst="rect">
            <a:avLst/>
          </a:prstGeom>
          <a:solidFill>
            <a:schemeClr val="accent5">
              <a:lumMod val="20000"/>
              <a:lumOff val="80000"/>
            </a:schemeClr>
          </a:solidFill>
          <a:ln w="9525">
            <a:noFill/>
            <a:miter lim="800000"/>
            <a:headEnd/>
            <a:tailEnd/>
          </a:ln>
          <a:effectLst/>
        </p:spPr>
      </p:pic>
      <p:sp>
        <p:nvSpPr>
          <p:cNvPr id="59394" name="Title 1"/>
          <p:cNvSpPr>
            <a:spLocks noGrp="1"/>
          </p:cNvSpPr>
          <p:nvPr>
            <p:ph type="title"/>
          </p:nvPr>
        </p:nvSpPr>
        <p:spPr>
          <a:xfrm>
            <a:off x="1143000" y="0"/>
            <a:ext cx="6858000" cy="857250"/>
          </a:xfrm>
        </p:spPr>
        <p:txBody>
          <a:bodyPr>
            <a:normAutofit/>
          </a:bodyPr>
          <a:lstStyle/>
          <a:p>
            <a:r>
              <a:rPr lang="en-GB" altLang="en-US" sz="3000" b="1" dirty="0">
                <a:solidFill>
                  <a:srgbClr val="002060"/>
                </a:solidFill>
                <a:latin typeface="Arial" pitchFamily="34" charset="0"/>
                <a:cs typeface="Arial" pitchFamily="34" charset="0"/>
              </a:rPr>
              <a:t>The Three Questions</a:t>
            </a:r>
          </a:p>
        </p:txBody>
      </p:sp>
      <p:sp>
        <p:nvSpPr>
          <p:cNvPr id="3" name="Content Placeholder 2"/>
          <p:cNvSpPr>
            <a:spLocks noGrp="1"/>
          </p:cNvSpPr>
          <p:nvPr>
            <p:ph idx="1"/>
          </p:nvPr>
        </p:nvSpPr>
        <p:spPr>
          <a:xfrm>
            <a:off x="1547664" y="2085696"/>
            <a:ext cx="6156684" cy="2484276"/>
          </a:xfrm>
        </p:spPr>
        <p:txBody>
          <a:bodyPr>
            <a:normAutofit fontScale="85000" lnSpcReduction="20000"/>
          </a:bodyPr>
          <a:lstStyle/>
          <a:p>
            <a:pPr marL="0" indent="0" algn="ctr">
              <a:spcBef>
                <a:spcPts val="0"/>
              </a:spcBef>
              <a:buNone/>
              <a:defRPr/>
            </a:pPr>
            <a:r>
              <a:rPr lang="en-GB" sz="3150" dirty="0">
                <a:solidFill>
                  <a:srgbClr val="002060"/>
                </a:solidFill>
                <a:latin typeface="Arial" panose="020B0604020202020204" pitchFamily="34" charset="0"/>
                <a:cs typeface="Arial" panose="020B0604020202020204" pitchFamily="34" charset="0"/>
              </a:rPr>
              <a:t>What are we trying to accomplish?</a:t>
            </a:r>
          </a:p>
          <a:p>
            <a:pPr marL="0" indent="0" algn="ctr">
              <a:spcBef>
                <a:spcPts val="0"/>
              </a:spcBef>
              <a:buNone/>
              <a:defRPr/>
            </a:pPr>
            <a:endParaRPr lang="en-GB" sz="3150"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r>
              <a:rPr lang="en-GB" sz="3150" dirty="0">
                <a:solidFill>
                  <a:srgbClr val="002060"/>
                </a:solidFill>
                <a:latin typeface="Arial" panose="020B0604020202020204" pitchFamily="34" charset="0"/>
                <a:cs typeface="Arial" panose="020B0604020202020204" pitchFamily="34" charset="0"/>
              </a:rPr>
              <a:t>How will we know that a change is an improvement?</a:t>
            </a:r>
          </a:p>
          <a:p>
            <a:pPr marL="0" indent="0" algn="ctr">
              <a:spcBef>
                <a:spcPts val="0"/>
              </a:spcBef>
              <a:buNone/>
              <a:defRPr/>
            </a:pPr>
            <a:endParaRPr lang="en-GB" sz="3150"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r>
              <a:rPr lang="en-GB" sz="3150" b="1" dirty="0">
                <a:solidFill>
                  <a:srgbClr val="002060"/>
                </a:solidFill>
                <a:latin typeface="Arial" panose="020B0604020202020204" pitchFamily="34" charset="0"/>
                <a:cs typeface="Arial" panose="020B0604020202020204" pitchFamily="34" charset="0"/>
              </a:rPr>
              <a:t>What change can we make that will result in improvement?</a:t>
            </a:r>
          </a:p>
          <a:p>
            <a:pPr marL="0" indent="0">
              <a:buNone/>
              <a:defRPr/>
            </a:pPr>
            <a:endParaRPr lang="en-GB" dirty="0"/>
          </a:p>
        </p:txBody>
      </p:sp>
    </p:spTree>
    <p:extLst>
      <p:ext uri="{BB962C8B-B14F-4D97-AF65-F5344CB8AC3E}">
        <p14:creationId xmlns="" xmlns:p14="http://schemas.microsoft.com/office/powerpoint/2010/main" val="22019961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4247964" y="0"/>
            <a:ext cx="3753036" cy="951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altLang="en-US" sz="3000" b="1" dirty="0">
                <a:solidFill>
                  <a:srgbClr val="002060"/>
                </a:solidFill>
                <a:cs typeface="Arial" pitchFamily="34" charset="0"/>
              </a:rPr>
              <a:t>Value Adding Activities</a:t>
            </a:r>
          </a:p>
        </p:txBody>
      </p:sp>
      <p:sp>
        <p:nvSpPr>
          <p:cNvPr id="35843" name="Content Placeholder 2"/>
          <p:cNvSpPr txBox="1">
            <a:spLocks/>
          </p:cNvSpPr>
          <p:nvPr/>
        </p:nvSpPr>
        <p:spPr bwMode="auto">
          <a:xfrm>
            <a:off x="4517994" y="1059582"/>
            <a:ext cx="3483006" cy="3564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endParaRPr lang="en-GB" altLang="en-US" sz="1650" dirty="0">
              <a:cs typeface="Arial" pitchFamily="34" charset="0"/>
            </a:endParaRPr>
          </a:p>
          <a:p>
            <a:pPr marL="0" indent="0"/>
            <a:r>
              <a:rPr lang="en-GB" altLang="en-US" sz="2400" dirty="0">
                <a:solidFill>
                  <a:srgbClr val="002060"/>
                </a:solidFill>
                <a:cs typeface="Arial" pitchFamily="34" charset="0"/>
              </a:rPr>
              <a:t>What would allow us to do the work better? More efficiently?</a:t>
            </a:r>
          </a:p>
          <a:p>
            <a:pPr marL="0" indent="0"/>
            <a:endParaRPr lang="en-GB" altLang="en-US" sz="2400" dirty="0">
              <a:solidFill>
                <a:srgbClr val="002060"/>
              </a:solidFill>
              <a:cs typeface="Arial" pitchFamily="34" charset="0"/>
            </a:endParaRPr>
          </a:p>
          <a:p>
            <a:pPr marL="0" indent="0"/>
            <a:r>
              <a:rPr lang="en-GB" altLang="en-US" sz="2400" dirty="0">
                <a:solidFill>
                  <a:srgbClr val="002060"/>
                </a:solidFill>
                <a:cs typeface="Arial" pitchFamily="34" charset="0"/>
              </a:rPr>
              <a:t>What do we need to do to eliminate waste?</a:t>
            </a:r>
          </a:p>
          <a:p>
            <a:pPr marL="0" indent="0"/>
            <a:endParaRPr lang="en-GB" altLang="en-US" sz="2400" dirty="0">
              <a:solidFill>
                <a:srgbClr val="002060"/>
              </a:solidFill>
              <a:cs typeface="Arial" pitchFamily="34" charset="0"/>
            </a:endParaRPr>
          </a:p>
          <a:p>
            <a:pPr marL="0" indent="0"/>
            <a:r>
              <a:rPr lang="en-GB" altLang="en-US" sz="2400" dirty="0">
                <a:solidFill>
                  <a:srgbClr val="002060"/>
                </a:solidFill>
                <a:cs typeface="Arial" pitchFamily="34" charset="0"/>
              </a:rPr>
              <a:t>What do we need to do to ensure quality?</a:t>
            </a:r>
          </a:p>
        </p:txBody>
      </p:sp>
      <p:pic>
        <p:nvPicPr>
          <p:cNvPr id="5" name="Picture 2" descr="https://pixabay.com/static/uploads/photo/2014/04/03/00/41/people-309096_960_720.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4999" r="20373"/>
          <a:stretch/>
        </p:blipFill>
        <p:spPr bwMode="auto">
          <a:xfrm>
            <a:off x="1151978" y="0"/>
            <a:ext cx="3186354"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013957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20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3" end="3"/>
                                            </p:txEl>
                                          </p:spTgt>
                                        </p:tgtEl>
                                        <p:attrNameLst>
                                          <p:attrName>style.visibility</p:attrName>
                                        </p:attrNameLst>
                                      </p:cBhvr>
                                      <p:to>
                                        <p:strVal val="visible"/>
                                      </p:to>
                                    </p:set>
                                    <p:animEffect transition="in" filter="fade">
                                      <p:cBhvr>
                                        <p:cTn id="12" dur="2000"/>
                                        <p:tgtEl>
                                          <p:spTgt spid="35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animEffect transition="in" filter="fade">
                                      <p:cBhvr>
                                        <p:cTn id="17" dur="20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5112060" y="141480"/>
            <a:ext cx="26003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altLang="en-US" sz="3000" b="1" dirty="0">
                <a:solidFill>
                  <a:srgbClr val="00266D"/>
                </a:solidFill>
                <a:latin typeface="Tahoma" pitchFamily="34" charset="0"/>
                <a:cs typeface="Tahoma" pitchFamily="34" charset="0"/>
              </a:rPr>
              <a:t>Waste</a:t>
            </a:r>
          </a:p>
        </p:txBody>
      </p:sp>
      <p:sp>
        <p:nvSpPr>
          <p:cNvPr id="49156" name="Content Placeholder 2"/>
          <p:cNvSpPr txBox="1">
            <a:spLocks/>
          </p:cNvSpPr>
          <p:nvPr/>
        </p:nvSpPr>
        <p:spPr bwMode="auto">
          <a:xfrm>
            <a:off x="5004048" y="735547"/>
            <a:ext cx="2914650" cy="307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Tx/>
              <a:buChar char="•"/>
            </a:pPr>
            <a:r>
              <a:rPr lang="en-GB" altLang="en-US" sz="2400" dirty="0">
                <a:solidFill>
                  <a:srgbClr val="00266D"/>
                </a:solidFill>
                <a:latin typeface="Tahoma" pitchFamily="34" charset="0"/>
                <a:cs typeface="Tahoma" pitchFamily="34" charset="0"/>
              </a:rPr>
              <a:t>Transportation</a:t>
            </a:r>
          </a:p>
          <a:p>
            <a:pPr eaLnBrk="1" hangingPunct="1">
              <a:spcBef>
                <a:spcPct val="20000"/>
              </a:spcBef>
              <a:buFontTx/>
              <a:buChar char="•"/>
            </a:pPr>
            <a:r>
              <a:rPr lang="en-GB" altLang="en-US" sz="2400" dirty="0">
                <a:solidFill>
                  <a:srgbClr val="00266D"/>
                </a:solidFill>
                <a:latin typeface="Tahoma" pitchFamily="34" charset="0"/>
                <a:cs typeface="Tahoma" pitchFamily="34" charset="0"/>
              </a:rPr>
              <a:t>Inventory</a:t>
            </a:r>
          </a:p>
          <a:p>
            <a:pPr eaLnBrk="1" hangingPunct="1">
              <a:spcBef>
                <a:spcPct val="20000"/>
              </a:spcBef>
              <a:buFontTx/>
              <a:buChar char="•"/>
            </a:pPr>
            <a:r>
              <a:rPr lang="en-GB" altLang="en-US" sz="2400" dirty="0">
                <a:solidFill>
                  <a:srgbClr val="00266D"/>
                </a:solidFill>
                <a:latin typeface="Tahoma" pitchFamily="34" charset="0"/>
                <a:cs typeface="Tahoma" pitchFamily="34" charset="0"/>
              </a:rPr>
              <a:t>Movement</a:t>
            </a:r>
          </a:p>
          <a:p>
            <a:pPr eaLnBrk="1" hangingPunct="1">
              <a:spcBef>
                <a:spcPct val="20000"/>
              </a:spcBef>
              <a:buFontTx/>
              <a:buChar char="•"/>
            </a:pPr>
            <a:r>
              <a:rPr lang="en-GB" altLang="en-US" sz="2400" dirty="0">
                <a:solidFill>
                  <a:srgbClr val="00266D"/>
                </a:solidFill>
                <a:latin typeface="Tahoma" pitchFamily="34" charset="0"/>
                <a:cs typeface="Tahoma" pitchFamily="34" charset="0"/>
              </a:rPr>
              <a:t>Waiting</a:t>
            </a:r>
          </a:p>
          <a:p>
            <a:pPr eaLnBrk="1" hangingPunct="1">
              <a:spcBef>
                <a:spcPct val="20000"/>
              </a:spcBef>
              <a:buFontTx/>
              <a:buChar char="•"/>
            </a:pPr>
            <a:r>
              <a:rPr lang="en-GB" altLang="en-US" sz="2400" dirty="0">
                <a:solidFill>
                  <a:srgbClr val="00266D"/>
                </a:solidFill>
                <a:latin typeface="Tahoma" pitchFamily="34" charset="0"/>
                <a:cs typeface="Tahoma" pitchFamily="34" charset="0"/>
              </a:rPr>
              <a:t>Overproduction</a:t>
            </a:r>
          </a:p>
          <a:p>
            <a:pPr eaLnBrk="1" hangingPunct="1">
              <a:spcBef>
                <a:spcPct val="20000"/>
              </a:spcBef>
              <a:buFontTx/>
              <a:buChar char="•"/>
            </a:pPr>
            <a:r>
              <a:rPr lang="en-GB" altLang="en-US" sz="2400" dirty="0" err="1">
                <a:solidFill>
                  <a:srgbClr val="00266D"/>
                </a:solidFill>
                <a:latin typeface="Tahoma" pitchFamily="34" charset="0"/>
                <a:cs typeface="Tahoma" pitchFamily="34" charset="0"/>
              </a:rPr>
              <a:t>Overprocessing</a:t>
            </a:r>
            <a:endParaRPr lang="en-GB" altLang="en-US" sz="2400" dirty="0">
              <a:solidFill>
                <a:srgbClr val="00266D"/>
              </a:solidFill>
              <a:latin typeface="Tahoma" pitchFamily="34" charset="0"/>
              <a:cs typeface="Tahoma" pitchFamily="34" charset="0"/>
            </a:endParaRPr>
          </a:p>
          <a:p>
            <a:pPr eaLnBrk="1" hangingPunct="1">
              <a:spcBef>
                <a:spcPct val="20000"/>
              </a:spcBef>
              <a:buFontTx/>
              <a:buChar char="•"/>
            </a:pPr>
            <a:r>
              <a:rPr lang="en-GB" altLang="en-US" sz="2400" dirty="0">
                <a:solidFill>
                  <a:srgbClr val="00266D"/>
                </a:solidFill>
                <a:latin typeface="Tahoma" pitchFamily="34" charset="0"/>
                <a:cs typeface="Tahoma" pitchFamily="34" charset="0"/>
              </a:rPr>
              <a:t>Defects.</a:t>
            </a:r>
          </a:p>
        </p:txBody>
      </p:sp>
      <p:sp>
        <p:nvSpPr>
          <p:cNvPr id="2" name="TextBox 1"/>
          <p:cNvSpPr txBox="1">
            <a:spLocks noChangeArrowheads="1"/>
          </p:cNvSpPr>
          <p:nvPr/>
        </p:nvSpPr>
        <p:spPr bwMode="auto">
          <a:xfrm>
            <a:off x="5763928" y="3813312"/>
            <a:ext cx="1296590" cy="1200329"/>
          </a:xfrm>
          <a:prstGeom prst="rect">
            <a:avLst/>
          </a:prstGeom>
          <a:noFill/>
          <a:ln w="9525">
            <a:solidFill>
              <a:srgbClr val="00B0F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GB" altLang="en-US" sz="2400" dirty="0">
              <a:solidFill>
                <a:srgbClr val="00B0F0"/>
              </a:solidFill>
              <a:latin typeface="Tahoma" pitchFamily="34" charset="0"/>
              <a:cs typeface="Tahoma" pitchFamily="34" charset="0"/>
            </a:endParaRPr>
          </a:p>
          <a:p>
            <a:pPr algn="ctr" eaLnBrk="1" hangingPunct="1"/>
            <a:r>
              <a:rPr lang="en-GB" altLang="en-US" sz="2400" dirty="0">
                <a:solidFill>
                  <a:srgbClr val="00B0F0"/>
                </a:solidFill>
                <a:latin typeface="Tahoma" pitchFamily="34" charset="0"/>
                <a:cs typeface="Tahoma" pitchFamily="34" charset="0"/>
              </a:rPr>
              <a:t>Staff</a:t>
            </a:r>
          </a:p>
          <a:p>
            <a:pPr algn="ctr" eaLnBrk="1" hangingPunct="1"/>
            <a:endParaRPr lang="en-GB" altLang="en-US" sz="2400" dirty="0">
              <a:solidFill>
                <a:srgbClr val="00B0F0"/>
              </a:solidFill>
              <a:latin typeface="Tahoma" pitchFamily="34" charset="0"/>
              <a:cs typeface="Tahoma" pitchFamily="34" charset="0"/>
            </a:endParaRPr>
          </a:p>
        </p:txBody>
      </p:sp>
      <p:pic>
        <p:nvPicPr>
          <p:cNvPr id="15362" name="Picture 2" descr="Image result for Wast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0"/>
            <a:ext cx="3428999"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286000" y="2248585"/>
            <a:ext cx="4572000" cy="646331"/>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week after next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286000" y="2248585"/>
            <a:ext cx="4572000" cy="646331"/>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week after next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308423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fade">
                                      <p:cBhvr>
                                        <p:cTn id="12" dur="500"/>
                                        <p:tgtEl>
                                          <p:spTgt spid="491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fade">
                                      <p:cBhvr>
                                        <p:cTn id="17" dur="500"/>
                                        <p:tgtEl>
                                          <p:spTgt spid="491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fade">
                                      <p:cBhvr>
                                        <p:cTn id="22" dur="500"/>
                                        <p:tgtEl>
                                          <p:spTgt spid="491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9156">
                                            <p:txEl>
                                              <p:pRg st="4" end="4"/>
                                            </p:txEl>
                                          </p:spTgt>
                                        </p:tgtEl>
                                        <p:attrNameLst>
                                          <p:attrName>style.visibility</p:attrName>
                                        </p:attrNameLst>
                                      </p:cBhvr>
                                      <p:to>
                                        <p:strVal val="visible"/>
                                      </p:to>
                                    </p:set>
                                    <p:animEffect transition="in" filter="fade">
                                      <p:cBhvr>
                                        <p:cTn id="27" dur="500"/>
                                        <p:tgtEl>
                                          <p:spTgt spid="491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9156">
                                            <p:txEl>
                                              <p:pRg st="5" end="5"/>
                                            </p:txEl>
                                          </p:spTgt>
                                        </p:tgtEl>
                                        <p:attrNameLst>
                                          <p:attrName>style.visibility</p:attrName>
                                        </p:attrNameLst>
                                      </p:cBhvr>
                                      <p:to>
                                        <p:strVal val="visible"/>
                                      </p:to>
                                    </p:set>
                                    <p:animEffect transition="in" filter="fade">
                                      <p:cBhvr>
                                        <p:cTn id="32" dur="500"/>
                                        <p:tgtEl>
                                          <p:spTgt spid="491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9156">
                                            <p:txEl>
                                              <p:pRg st="6" end="6"/>
                                            </p:txEl>
                                          </p:spTgt>
                                        </p:tgtEl>
                                        <p:attrNameLst>
                                          <p:attrName>style.visibility</p:attrName>
                                        </p:attrNameLst>
                                      </p:cBhvr>
                                      <p:to>
                                        <p:strVal val="visible"/>
                                      </p:to>
                                    </p:set>
                                    <p:animEffect transition="in" filter="fade">
                                      <p:cBhvr>
                                        <p:cTn id="37" dur="500"/>
                                        <p:tgtEl>
                                          <p:spTgt spid="491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5112060" y="141480"/>
            <a:ext cx="26003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altLang="en-US" sz="3000" b="1" dirty="0">
                <a:solidFill>
                  <a:srgbClr val="00266D"/>
                </a:solidFill>
                <a:latin typeface="Tahoma" pitchFamily="34" charset="0"/>
                <a:cs typeface="Tahoma" pitchFamily="34" charset="0"/>
              </a:rPr>
              <a:t>Waste</a:t>
            </a:r>
          </a:p>
        </p:txBody>
      </p:sp>
      <p:sp>
        <p:nvSpPr>
          <p:cNvPr id="49156" name="Content Placeholder 2"/>
          <p:cNvSpPr txBox="1">
            <a:spLocks/>
          </p:cNvSpPr>
          <p:nvPr/>
        </p:nvSpPr>
        <p:spPr bwMode="auto">
          <a:xfrm>
            <a:off x="5004048" y="735547"/>
            <a:ext cx="2914650" cy="307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Tx/>
              <a:buChar char="•"/>
            </a:pPr>
            <a:r>
              <a:rPr lang="en-GB" altLang="en-US" sz="2400" dirty="0">
                <a:solidFill>
                  <a:srgbClr val="00266D"/>
                </a:solidFill>
                <a:latin typeface="Tahoma" pitchFamily="34" charset="0"/>
                <a:cs typeface="Tahoma" pitchFamily="34" charset="0"/>
              </a:rPr>
              <a:t>Transportation</a:t>
            </a:r>
          </a:p>
          <a:p>
            <a:pPr eaLnBrk="1" hangingPunct="1">
              <a:spcBef>
                <a:spcPct val="20000"/>
              </a:spcBef>
              <a:buFontTx/>
              <a:buChar char="•"/>
            </a:pPr>
            <a:r>
              <a:rPr lang="en-GB" altLang="en-US" sz="2400" dirty="0">
                <a:solidFill>
                  <a:srgbClr val="00266D"/>
                </a:solidFill>
                <a:latin typeface="Tahoma" pitchFamily="34" charset="0"/>
                <a:cs typeface="Tahoma" pitchFamily="34" charset="0"/>
              </a:rPr>
              <a:t>Inventory</a:t>
            </a:r>
          </a:p>
          <a:p>
            <a:pPr eaLnBrk="1" hangingPunct="1">
              <a:spcBef>
                <a:spcPct val="20000"/>
              </a:spcBef>
              <a:buFontTx/>
              <a:buChar char="•"/>
            </a:pPr>
            <a:r>
              <a:rPr lang="en-GB" altLang="en-US" sz="2400" dirty="0">
                <a:solidFill>
                  <a:srgbClr val="00266D"/>
                </a:solidFill>
                <a:latin typeface="Tahoma" pitchFamily="34" charset="0"/>
                <a:cs typeface="Tahoma" pitchFamily="34" charset="0"/>
              </a:rPr>
              <a:t>Movement</a:t>
            </a:r>
          </a:p>
          <a:p>
            <a:pPr eaLnBrk="1" hangingPunct="1">
              <a:spcBef>
                <a:spcPct val="20000"/>
              </a:spcBef>
              <a:buFontTx/>
              <a:buChar char="•"/>
            </a:pPr>
            <a:r>
              <a:rPr lang="en-GB" altLang="en-US" sz="2400" dirty="0">
                <a:solidFill>
                  <a:srgbClr val="00266D"/>
                </a:solidFill>
                <a:latin typeface="Tahoma" pitchFamily="34" charset="0"/>
                <a:cs typeface="Tahoma" pitchFamily="34" charset="0"/>
              </a:rPr>
              <a:t>Waiting</a:t>
            </a:r>
          </a:p>
          <a:p>
            <a:pPr eaLnBrk="1" hangingPunct="1">
              <a:spcBef>
                <a:spcPct val="20000"/>
              </a:spcBef>
              <a:buFontTx/>
              <a:buChar char="•"/>
            </a:pPr>
            <a:r>
              <a:rPr lang="en-GB" altLang="en-US" sz="2400" dirty="0">
                <a:solidFill>
                  <a:srgbClr val="00266D"/>
                </a:solidFill>
                <a:latin typeface="Tahoma" pitchFamily="34" charset="0"/>
                <a:cs typeface="Tahoma" pitchFamily="34" charset="0"/>
              </a:rPr>
              <a:t>Overproduction</a:t>
            </a:r>
          </a:p>
          <a:p>
            <a:pPr eaLnBrk="1" hangingPunct="1">
              <a:spcBef>
                <a:spcPct val="20000"/>
              </a:spcBef>
              <a:buFontTx/>
              <a:buChar char="•"/>
            </a:pPr>
            <a:r>
              <a:rPr lang="en-GB" altLang="en-US" sz="2400" dirty="0" err="1">
                <a:solidFill>
                  <a:srgbClr val="00266D"/>
                </a:solidFill>
                <a:latin typeface="Tahoma" pitchFamily="34" charset="0"/>
                <a:cs typeface="Tahoma" pitchFamily="34" charset="0"/>
              </a:rPr>
              <a:t>Overprocessing</a:t>
            </a:r>
            <a:endParaRPr lang="en-GB" altLang="en-US" sz="2400" dirty="0">
              <a:solidFill>
                <a:srgbClr val="00266D"/>
              </a:solidFill>
              <a:latin typeface="Tahoma" pitchFamily="34" charset="0"/>
              <a:cs typeface="Tahoma" pitchFamily="34" charset="0"/>
            </a:endParaRPr>
          </a:p>
          <a:p>
            <a:pPr eaLnBrk="1" hangingPunct="1">
              <a:spcBef>
                <a:spcPct val="20000"/>
              </a:spcBef>
              <a:buFontTx/>
              <a:buChar char="•"/>
            </a:pPr>
            <a:r>
              <a:rPr lang="en-GB" altLang="en-US" sz="2400" dirty="0">
                <a:solidFill>
                  <a:srgbClr val="00266D"/>
                </a:solidFill>
                <a:latin typeface="Tahoma" pitchFamily="34" charset="0"/>
                <a:cs typeface="Tahoma" pitchFamily="34" charset="0"/>
              </a:rPr>
              <a:t>Defects</a:t>
            </a:r>
            <a:r>
              <a:rPr lang="en-GB" altLang="en-US" sz="2400" dirty="0" smtClean="0">
                <a:solidFill>
                  <a:srgbClr val="00266D"/>
                </a:solidFill>
                <a:latin typeface="Tahoma" pitchFamily="34" charset="0"/>
                <a:cs typeface="Tahoma" pitchFamily="34" charset="0"/>
              </a:rPr>
              <a:t>.</a:t>
            </a:r>
          </a:p>
          <a:p>
            <a:pPr eaLnBrk="1" hangingPunct="1">
              <a:spcBef>
                <a:spcPct val="20000"/>
              </a:spcBef>
              <a:buFontTx/>
              <a:buChar char="•"/>
            </a:pPr>
            <a:endParaRPr lang="en-GB" altLang="en-US" sz="2400" dirty="0">
              <a:solidFill>
                <a:srgbClr val="00266D"/>
              </a:solidFill>
              <a:latin typeface="Tahoma" pitchFamily="34" charset="0"/>
              <a:cs typeface="Tahoma" pitchFamily="34" charset="0"/>
            </a:endParaRPr>
          </a:p>
          <a:p>
            <a:pPr marL="0" indent="0" eaLnBrk="1" hangingPunct="1">
              <a:spcBef>
                <a:spcPct val="20000"/>
              </a:spcBef>
            </a:pPr>
            <a:r>
              <a:rPr lang="en-GB" altLang="en-US" sz="1600" dirty="0" smtClean="0">
                <a:solidFill>
                  <a:srgbClr val="00266D"/>
                </a:solidFill>
                <a:latin typeface="Tahoma" pitchFamily="34" charset="0"/>
                <a:cs typeface="Tahoma" pitchFamily="34" charset="0"/>
              </a:rPr>
              <a:t>Your turn! With your neighbour how many service “wastes” can you think of? </a:t>
            </a:r>
            <a:endParaRPr lang="en-GB" altLang="en-US" sz="1600" dirty="0">
              <a:solidFill>
                <a:srgbClr val="00266D"/>
              </a:solidFill>
              <a:latin typeface="Tahoma" pitchFamily="34" charset="0"/>
              <a:cs typeface="Tahoma" pitchFamily="34" charset="0"/>
            </a:endParaRPr>
          </a:p>
        </p:txBody>
      </p:sp>
      <p:pic>
        <p:nvPicPr>
          <p:cNvPr id="15362" name="Picture 2" descr="Image result for Wast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0"/>
            <a:ext cx="3428999"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286000" y="2248585"/>
            <a:ext cx="4572000" cy="646331"/>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week after next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286000" y="2248585"/>
            <a:ext cx="4572000" cy="646331"/>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week after next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290898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fade">
                                      <p:cBhvr>
                                        <p:cTn id="12" dur="500"/>
                                        <p:tgtEl>
                                          <p:spTgt spid="491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fade">
                                      <p:cBhvr>
                                        <p:cTn id="17" dur="500"/>
                                        <p:tgtEl>
                                          <p:spTgt spid="491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fade">
                                      <p:cBhvr>
                                        <p:cTn id="22" dur="500"/>
                                        <p:tgtEl>
                                          <p:spTgt spid="491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9156">
                                            <p:txEl>
                                              <p:pRg st="4" end="4"/>
                                            </p:txEl>
                                          </p:spTgt>
                                        </p:tgtEl>
                                        <p:attrNameLst>
                                          <p:attrName>style.visibility</p:attrName>
                                        </p:attrNameLst>
                                      </p:cBhvr>
                                      <p:to>
                                        <p:strVal val="visible"/>
                                      </p:to>
                                    </p:set>
                                    <p:animEffect transition="in" filter="fade">
                                      <p:cBhvr>
                                        <p:cTn id="27" dur="500"/>
                                        <p:tgtEl>
                                          <p:spTgt spid="491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9156">
                                            <p:txEl>
                                              <p:pRg st="5" end="5"/>
                                            </p:txEl>
                                          </p:spTgt>
                                        </p:tgtEl>
                                        <p:attrNameLst>
                                          <p:attrName>style.visibility</p:attrName>
                                        </p:attrNameLst>
                                      </p:cBhvr>
                                      <p:to>
                                        <p:strVal val="visible"/>
                                      </p:to>
                                    </p:set>
                                    <p:animEffect transition="in" filter="fade">
                                      <p:cBhvr>
                                        <p:cTn id="32" dur="500"/>
                                        <p:tgtEl>
                                          <p:spTgt spid="491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9156">
                                            <p:txEl>
                                              <p:pRg st="6" end="6"/>
                                            </p:txEl>
                                          </p:spTgt>
                                        </p:tgtEl>
                                        <p:attrNameLst>
                                          <p:attrName>style.visibility</p:attrName>
                                        </p:attrNameLst>
                                      </p:cBhvr>
                                      <p:to>
                                        <p:strVal val="visible"/>
                                      </p:to>
                                    </p:set>
                                    <p:animEffect transition="in" filter="fade">
                                      <p:cBhvr>
                                        <p:cTn id="37" dur="500"/>
                                        <p:tgtEl>
                                          <p:spTgt spid="4915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156">
                                            <p:txEl>
                                              <p:pRg st="8" end="8"/>
                                            </p:txEl>
                                          </p:spTgt>
                                        </p:tgtEl>
                                        <p:attrNameLst>
                                          <p:attrName>style.visibility</p:attrName>
                                        </p:attrNameLst>
                                      </p:cBhvr>
                                      <p:to>
                                        <p:strVal val="visible"/>
                                      </p:to>
                                    </p:set>
                                    <p:animEffect transition="in" filter="fade">
                                      <p:cBhvr>
                                        <p:cTn id="42" dur="500"/>
                                        <p:tgtEl>
                                          <p:spTgt spid="491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ingraj\AppData\Local\Microsoft\Windows\Temporary Internet Files\Content.IE5\OK2J0V9Y\gi01a201502182000[1].jpg"/>
          <p:cNvPicPr>
            <a:picLocks noChangeAspect="1" noChangeArrowheads="1"/>
          </p:cNvPicPr>
          <p:nvPr/>
        </p:nvPicPr>
        <p:blipFill>
          <a:blip r:embed="rId3" cstate="print"/>
          <a:srcRect/>
          <a:stretch>
            <a:fillRect/>
          </a:stretch>
        </p:blipFill>
        <p:spPr bwMode="auto">
          <a:xfrm>
            <a:off x="1439652" y="249492"/>
            <a:ext cx="6561348" cy="4894008"/>
          </a:xfrm>
          <a:prstGeom prst="rect">
            <a:avLst/>
          </a:prstGeom>
          <a:noFill/>
        </p:spPr>
      </p:pic>
      <p:sp>
        <p:nvSpPr>
          <p:cNvPr id="9" name="TextBox 8"/>
          <p:cNvSpPr txBox="1"/>
          <p:nvPr/>
        </p:nvSpPr>
        <p:spPr>
          <a:xfrm rot="1142835">
            <a:off x="1633008" y="2614090"/>
            <a:ext cx="2891950" cy="646331"/>
          </a:xfrm>
          <a:prstGeom prst="rect">
            <a:avLst/>
          </a:prstGeom>
          <a:noFill/>
        </p:spPr>
        <p:txBody>
          <a:bodyPr wrap="square" rtlCol="0">
            <a:spAutoFit/>
          </a:bodyPr>
          <a:lstStyle/>
          <a:p>
            <a:r>
              <a:rPr lang="en-GB" b="1" dirty="0">
                <a:solidFill>
                  <a:schemeClr val="bg1"/>
                </a:solidFill>
              </a:rPr>
              <a:t>CORE IMPROVEMENT TOOLS</a:t>
            </a:r>
          </a:p>
        </p:txBody>
      </p:sp>
      <p:pic>
        <p:nvPicPr>
          <p:cNvPr id="82949" name="Picture 5" descr="C:\Users\ingraj\AppData\Local\Microsoft\Windows\Temporary Internet Files\Content.IE5\OK2J0V9Y\Hammer[1].png"/>
          <p:cNvPicPr>
            <a:picLocks noChangeAspect="1" noChangeArrowheads="1"/>
          </p:cNvPicPr>
          <p:nvPr/>
        </p:nvPicPr>
        <p:blipFill>
          <a:blip r:embed="rId4" cstate="print"/>
          <a:srcRect r="4879" b="11840"/>
          <a:stretch>
            <a:fillRect/>
          </a:stretch>
        </p:blipFill>
        <p:spPr bwMode="auto">
          <a:xfrm flipH="1">
            <a:off x="4463988" y="681540"/>
            <a:ext cx="2537735" cy="1890210"/>
          </a:xfrm>
          <a:prstGeom prst="rect">
            <a:avLst/>
          </a:prstGeom>
          <a:noFill/>
        </p:spPr>
      </p:pic>
      <p:sp>
        <p:nvSpPr>
          <p:cNvPr id="14" name="Rectangle 13"/>
          <p:cNvSpPr/>
          <p:nvPr/>
        </p:nvSpPr>
        <p:spPr>
          <a:xfrm rot="13597437">
            <a:off x="4904323" y="1309369"/>
            <a:ext cx="572753" cy="1458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bg1"/>
                </a:solidFill>
                <a:latin typeface="Arial" pitchFamily="34" charset="0"/>
                <a:cs typeface="Arial" pitchFamily="34" charset="0"/>
              </a:rPr>
              <a:t>Process Mapping</a:t>
            </a:r>
          </a:p>
        </p:txBody>
      </p:sp>
      <p:pic>
        <p:nvPicPr>
          <p:cNvPr id="82952" name="Picture 8" descr="C:\Users\ingraj\AppData\Local\Microsoft\Windows\Temporary Internet Files\Content.IE5\OK2J0V9Y\backsaw[1].png"/>
          <p:cNvPicPr>
            <a:picLocks noChangeAspect="1" noChangeArrowheads="1"/>
          </p:cNvPicPr>
          <p:nvPr/>
        </p:nvPicPr>
        <p:blipFill>
          <a:blip r:embed="rId5" cstate="print"/>
          <a:srcRect/>
          <a:stretch>
            <a:fillRect/>
          </a:stretch>
        </p:blipFill>
        <p:spPr bwMode="auto">
          <a:xfrm rot="17852856">
            <a:off x="3484206" y="883304"/>
            <a:ext cx="2544767" cy="765711"/>
          </a:xfrm>
          <a:prstGeom prst="rect">
            <a:avLst/>
          </a:prstGeom>
          <a:noFill/>
        </p:spPr>
      </p:pic>
      <p:sp>
        <p:nvSpPr>
          <p:cNvPr id="21" name="Rectangle 20"/>
          <p:cNvSpPr/>
          <p:nvPr/>
        </p:nvSpPr>
        <p:spPr>
          <a:xfrm rot="12329068">
            <a:off x="4527877" y="874965"/>
            <a:ext cx="259196" cy="1610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tx1"/>
                </a:solidFill>
                <a:latin typeface="Arial" pitchFamily="34" charset="0"/>
                <a:cs typeface="Arial" pitchFamily="34" charset="0"/>
              </a:rPr>
              <a:t>Fishbone Diagram</a:t>
            </a:r>
          </a:p>
        </p:txBody>
      </p:sp>
      <p:sp>
        <p:nvSpPr>
          <p:cNvPr id="22" name="Rectangle 21"/>
          <p:cNvSpPr/>
          <p:nvPr/>
        </p:nvSpPr>
        <p:spPr>
          <a:xfrm rot="11384931">
            <a:off x="3479120" y="1083467"/>
            <a:ext cx="380831" cy="115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bg1">
                    <a:lumMod val="65000"/>
                  </a:schemeClr>
                </a:solidFill>
                <a:latin typeface="Arial" pitchFamily="34" charset="0"/>
                <a:cs typeface="Arial" pitchFamily="34" charset="0"/>
              </a:rPr>
              <a:t>Pareto Charts</a:t>
            </a:r>
          </a:p>
        </p:txBody>
      </p:sp>
      <p:pic>
        <p:nvPicPr>
          <p:cNvPr id="82954" name="Picture 10" descr="C:\Users\ingraj\AppData\Local\Microsoft\Windows\Temporary Internet Files\Content.IE5\OK2J0V9Y\perceuse[1].png"/>
          <p:cNvPicPr>
            <a:picLocks noChangeAspect="1" noChangeArrowheads="1"/>
          </p:cNvPicPr>
          <p:nvPr/>
        </p:nvPicPr>
        <p:blipFill>
          <a:blip r:embed="rId6" cstate="print"/>
          <a:srcRect r="2802" b="45325"/>
          <a:stretch>
            <a:fillRect/>
          </a:stretch>
        </p:blipFill>
        <p:spPr bwMode="auto">
          <a:xfrm rot="18023736" flipH="1">
            <a:off x="2014635" y="397510"/>
            <a:ext cx="2257017" cy="1373699"/>
          </a:xfrm>
          <a:prstGeom prst="rect">
            <a:avLst/>
          </a:prstGeom>
          <a:noFill/>
        </p:spPr>
      </p:pic>
      <p:sp>
        <p:nvSpPr>
          <p:cNvPr id="24" name="Rectangle 23"/>
          <p:cNvSpPr/>
          <p:nvPr/>
        </p:nvSpPr>
        <p:spPr>
          <a:xfrm rot="12957026">
            <a:off x="2558530" y="661288"/>
            <a:ext cx="402434" cy="1271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b="1" dirty="0">
                <a:solidFill>
                  <a:schemeClr val="bg1"/>
                </a:solidFill>
                <a:latin typeface="Arial" pitchFamily="34" charset="0"/>
                <a:cs typeface="Arial" pitchFamily="34" charset="0"/>
              </a:rPr>
              <a:t>Service User</a:t>
            </a:r>
          </a:p>
          <a:p>
            <a:pPr algn="ctr"/>
            <a:r>
              <a:rPr lang="en-GB" sz="1200" b="1" dirty="0">
                <a:solidFill>
                  <a:schemeClr val="bg1"/>
                </a:solidFill>
                <a:latin typeface="Arial" pitchFamily="34" charset="0"/>
                <a:cs typeface="Arial" pitchFamily="34" charset="0"/>
              </a:rPr>
              <a:t>Feedback</a:t>
            </a:r>
          </a:p>
        </p:txBody>
      </p:sp>
    </p:spTree>
    <p:extLst>
      <p:ext uri="{BB962C8B-B14F-4D97-AF65-F5344CB8AC3E}">
        <p14:creationId xmlns="" xmlns:p14="http://schemas.microsoft.com/office/powerpoint/2010/main" val="42555465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4247964" y="249492"/>
            <a:ext cx="3753036" cy="1113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altLang="en-US" sz="3000" b="1" dirty="0">
                <a:solidFill>
                  <a:srgbClr val="002060"/>
                </a:solidFill>
                <a:cs typeface="Arial" pitchFamily="34" charset="0"/>
              </a:rPr>
              <a:t>Value Adding Activities</a:t>
            </a:r>
          </a:p>
        </p:txBody>
      </p:sp>
      <p:sp>
        <p:nvSpPr>
          <p:cNvPr id="35843" name="Content Placeholder 2"/>
          <p:cNvSpPr txBox="1">
            <a:spLocks/>
          </p:cNvSpPr>
          <p:nvPr/>
        </p:nvSpPr>
        <p:spPr bwMode="auto">
          <a:xfrm>
            <a:off x="4734018" y="1599642"/>
            <a:ext cx="3483006" cy="302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r>
              <a:rPr lang="en-GB" altLang="en-US" sz="2400" dirty="0">
                <a:solidFill>
                  <a:srgbClr val="002060"/>
                </a:solidFill>
                <a:cs typeface="Arial" pitchFamily="34" charset="0"/>
              </a:rPr>
              <a:t>Do service users experience it?</a:t>
            </a:r>
          </a:p>
          <a:p>
            <a:pPr marL="0" indent="0"/>
            <a:endParaRPr lang="en-GB" altLang="en-US" sz="2400" dirty="0">
              <a:solidFill>
                <a:srgbClr val="002060"/>
              </a:solidFill>
              <a:cs typeface="Arial" pitchFamily="34" charset="0"/>
            </a:endParaRPr>
          </a:p>
          <a:p>
            <a:pPr marL="0" indent="0"/>
            <a:r>
              <a:rPr lang="en-GB" altLang="en-US" sz="2400" dirty="0">
                <a:solidFill>
                  <a:srgbClr val="002060"/>
                </a:solidFill>
                <a:cs typeface="Arial" pitchFamily="34" charset="0"/>
              </a:rPr>
              <a:t>Do they want it to happen?</a:t>
            </a:r>
          </a:p>
          <a:p>
            <a:pPr marL="0" indent="0"/>
            <a:endParaRPr lang="en-GB" altLang="en-US" sz="2400" dirty="0">
              <a:solidFill>
                <a:srgbClr val="002060"/>
              </a:solidFill>
              <a:cs typeface="Arial" pitchFamily="34" charset="0"/>
            </a:endParaRPr>
          </a:p>
          <a:p>
            <a:pPr marL="0" indent="0"/>
            <a:r>
              <a:rPr lang="en-GB" altLang="en-US" sz="2400" dirty="0">
                <a:solidFill>
                  <a:srgbClr val="002060"/>
                </a:solidFill>
                <a:cs typeface="Arial" pitchFamily="34" charset="0"/>
              </a:rPr>
              <a:t>Would they care if you changed it?</a:t>
            </a:r>
          </a:p>
          <a:p>
            <a:pPr marL="0" indent="0"/>
            <a:endParaRPr lang="en-GB" altLang="en-US" sz="1650" dirty="0">
              <a:cs typeface="Arial" pitchFamily="34" charset="0"/>
            </a:endParaRPr>
          </a:p>
        </p:txBody>
      </p:sp>
      <p:pic>
        <p:nvPicPr>
          <p:cNvPr id="4" name="Picture 2" descr="http://www.ciudadanosuni2.org/wp-content/uploads/2015/10/ciudadanos.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1775" r="16451"/>
          <a:stretch/>
        </p:blipFill>
        <p:spPr bwMode="auto">
          <a:xfrm>
            <a:off x="1143000" y="-29829"/>
            <a:ext cx="3158970" cy="521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600998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20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fade">
                                      <p:cBhvr>
                                        <p:cTn id="17" dur="2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03498"/>
            <a:ext cx="6534726" cy="4644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Title 1"/>
          <p:cNvSpPr>
            <a:spLocks noGrp="1"/>
          </p:cNvSpPr>
          <p:nvPr>
            <p:ph type="title"/>
          </p:nvPr>
        </p:nvSpPr>
        <p:spPr>
          <a:xfrm>
            <a:off x="1143000" y="0"/>
            <a:ext cx="6858000" cy="495300"/>
          </a:xfrm>
        </p:spPr>
        <p:txBody>
          <a:bodyPr>
            <a:noAutofit/>
          </a:bodyPr>
          <a:lstStyle/>
          <a:p>
            <a:r>
              <a:rPr lang="en-GB" altLang="en-US" sz="3000" b="1" dirty="0">
                <a:solidFill>
                  <a:srgbClr val="002060"/>
                </a:solidFill>
                <a:latin typeface="Arial" pitchFamily="34" charset="0"/>
                <a:cs typeface="Arial" pitchFamily="34" charset="0"/>
              </a:rPr>
              <a:t>Making a cup of tea</a:t>
            </a:r>
          </a:p>
        </p:txBody>
      </p:sp>
      <p:pic>
        <p:nvPicPr>
          <p:cNvPr id="33796" name="Picture 2" descr="C:\Users\EmmaL\AppData\Local\Microsoft\Windows\Temporary Internet Files\Content.IE5\YLKUS7NH\MC900250821[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78235" y="3219822"/>
            <a:ext cx="907256" cy="1448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643934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143000" y="0"/>
            <a:ext cx="6858000" cy="573528"/>
          </a:xfrm>
          <a:prstGeom prst="rect">
            <a:avLst/>
          </a:prstGeom>
          <a:noFill/>
          <a:ln w="9525">
            <a:noFill/>
            <a:miter lim="800000"/>
            <a:headEnd/>
            <a:tailEnd/>
          </a:ln>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GB" sz="3000" b="1" dirty="0">
                <a:solidFill>
                  <a:srgbClr val="002060"/>
                </a:solidFill>
                <a:latin typeface="Arial" pitchFamily="34" charset="0"/>
                <a:cs typeface="Arial" pitchFamily="34" charset="0"/>
              </a:rPr>
              <a:t>What is a Fishbone Diagram?</a:t>
            </a:r>
            <a:endParaRPr lang="en-GB" sz="3000" b="1" kern="0" dirty="0">
              <a:solidFill>
                <a:schemeClr val="accent6">
                  <a:lumMod val="75000"/>
                </a:schemeClr>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143000" y="681541"/>
            <a:ext cx="6858000" cy="4041056"/>
          </a:xfrm>
          <a:prstGeom prst="rect">
            <a:avLst/>
          </a:prstGeom>
        </p:spPr>
      </p:pic>
    </p:spTree>
    <p:extLst>
      <p:ext uri="{BB962C8B-B14F-4D97-AF65-F5344CB8AC3E}">
        <p14:creationId xmlns="" xmlns:p14="http://schemas.microsoft.com/office/powerpoint/2010/main" val="1492451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p:cNvSpPr txBox="1">
            <a:spLocks/>
          </p:cNvSpPr>
          <p:nvPr/>
        </p:nvSpPr>
        <p:spPr>
          <a:xfrm>
            <a:off x="287338" y="4159348"/>
            <a:ext cx="2259920" cy="410495"/>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dirty="0" smtClean="0"/>
              <a:t>Improvement Hub</a:t>
            </a:r>
          </a:p>
          <a:p>
            <a:pPr>
              <a:spcAft>
                <a:spcPts val="600"/>
              </a:spcAft>
            </a:pPr>
            <a:r>
              <a:rPr lang="en-GB" dirty="0" smtClean="0"/>
              <a:t>Enabling </a:t>
            </a:r>
            <a:r>
              <a:rPr lang="en-GB" dirty="0"/>
              <a:t>health </a:t>
            </a:r>
            <a:r>
              <a:rPr lang="en-GB" dirty="0" smtClean="0"/>
              <a:t>and </a:t>
            </a:r>
            <a:br>
              <a:rPr lang="en-GB" dirty="0" smtClean="0"/>
            </a:br>
            <a:r>
              <a:rPr lang="en-GB" dirty="0" smtClean="0"/>
              <a:t>social care improvement</a:t>
            </a:r>
            <a:endParaRPr lang="en-GB" dirty="0"/>
          </a:p>
        </p:txBody>
      </p:sp>
      <p:pic>
        <p:nvPicPr>
          <p:cNvPr id="14" name="Picture 1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77131" y="339725"/>
            <a:ext cx="2792409" cy="458278"/>
          </a:xfrm>
          <a:prstGeom prst="rect">
            <a:avLst/>
          </a:prstGeom>
        </p:spPr>
      </p:pic>
      <p:pic>
        <p:nvPicPr>
          <p:cNvPr id="3" name="Picture 2"/>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084774" y="4339722"/>
            <a:ext cx="700451" cy="460241"/>
          </a:xfrm>
          <a:prstGeom prst="rect">
            <a:avLst/>
          </a:prstGeom>
        </p:spPr>
      </p:pic>
      <p:sp>
        <p:nvSpPr>
          <p:cNvPr id="12" name="Title 1"/>
          <p:cNvSpPr txBox="1">
            <a:spLocks/>
          </p:cNvSpPr>
          <p:nvPr/>
        </p:nvSpPr>
        <p:spPr>
          <a:xfrm>
            <a:off x="287338" y="1572653"/>
            <a:ext cx="6201051" cy="1180423"/>
          </a:xfrm>
          <a:prstGeom prst="rect">
            <a:avLst/>
          </a:prstGeom>
        </p:spPr>
        <p:txBody>
          <a:bodyPr lIns="0" tIns="0" rIns="0" bIns="0"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US" dirty="0" smtClean="0"/>
              <a:t>Welcome</a:t>
            </a:r>
          </a:p>
          <a:p>
            <a:endParaRPr lang="en-US" dirty="0" smtClean="0"/>
          </a:p>
          <a:p>
            <a:r>
              <a:rPr lang="en-US" sz="3200" dirty="0" smtClean="0"/>
              <a:t>Lindsay Wallace</a:t>
            </a:r>
          </a:p>
          <a:p>
            <a:r>
              <a:rPr lang="en-US" sz="3200" dirty="0" smtClean="0"/>
              <a:t>Improvement Advisor</a:t>
            </a:r>
          </a:p>
          <a:p>
            <a:r>
              <a:rPr lang="en-US" sz="3200" dirty="0" smtClean="0"/>
              <a:t>Primary Care Improvement Portfolio</a:t>
            </a:r>
            <a:endParaRPr lang="en-GB" sz="3200" dirty="0"/>
          </a:p>
        </p:txBody>
      </p:sp>
      <p:sp>
        <p:nvSpPr>
          <p:cNvPr id="10" name="Text Placeholder 9"/>
          <p:cNvSpPr txBox="1">
            <a:spLocks/>
          </p:cNvSpPr>
          <p:nvPr/>
        </p:nvSpPr>
        <p:spPr>
          <a:xfrm>
            <a:off x="7992405" y="3521014"/>
            <a:ext cx="1585640" cy="607914"/>
          </a:xfrm>
          <a:prstGeom prst="rect">
            <a:avLst/>
          </a:prstGeom>
        </p:spPr>
        <p:txBody>
          <a:bodyPr lIns="0" tIns="0" rIns="0" bIns="0">
            <a:norm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endParaRPr lang="en-GB" sz="3200" dirty="0">
              <a:solidFill>
                <a:schemeClr val="tx1"/>
              </a:solidFill>
            </a:endParaRPr>
          </a:p>
        </p:txBody>
      </p:sp>
    </p:spTree>
    <p:extLst>
      <p:ext uri="{BB962C8B-B14F-4D97-AF65-F5344CB8AC3E}">
        <p14:creationId xmlns="" xmlns:p14="http://schemas.microsoft.com/office/powerpoint/2010/main" val="133452493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34741" y="0"/>
            <a:ext cx="5242322" cy="857250"/>
          </a:xfrm>
        </p:spPr>
        <p:txBody>
          <a:bodyPr/>
          <a:lstStyle/>
          <a:p>
            <a:pPr eaLnBrk="1" hangingPunct="1"/>
            <a:r>
              <a:rPr lang="en-GB" altLang="en-US" sz="3000" b="1">
                <a:solidFill>
                  <a:srgbClr val="002060"/>
                </a:solidFill>
              </a:rPr>
              <a:t>Forcefield analysis</a:t>
            </a:r>
          </a:p>
        </p:txBody>
      </p:sp>
      <p:graphicFrame>
        <p:nvGraphicFramePr>
          <p:cNvPr id="5" name="Table 4"/>
          <p:cNvGraphicFramePr>
            <a:graphicFrameLocks noGrp="1"/>
          </p:cNvGraphicFramePr>
          <p:nvPr/>
        </p:nvGraphicFramePr>
        <p:xfrm>
          <a:off x="1277541" y="1545431"/>
          <a:ext cx="6534150" cy="3063240"/>
        </p:xfrm>
        <a:graphic>
          <a:graphicData uri="http://schemas.openxmlformats.org/drawingml/2006/table">
            <a:tbl>
              <a:tblPr firstRow="1" bandRow="1">
                <a:tableStyleId>{5940675A-B579-460E-94D1-54222C63F5DA}</a:tableStyleId>
              </a:tblPr>
              <a:tblGrid>
                <a:gridCol w="3267075">
                  <a:extLst>
                    <a:ext uri="{9D8B030D-6E8A-4147-A177-3AD203B41FA5}">
                      <a16:colId xmlns:a16="http://schemas.microsoft.com/office/drawing/2014/main" xmlns="" val="20000"/>
                    </a:ext>
                  </a:extLst>
                </a:gridCol>
                <a:gridCol w="3267075">
                  <a:extLst>
                    <a:ext uri="{9D8B030D-6E8A-4147-A177-3AD203B41FA5}">
                      <a16:colId xmlns:a16="http://schemas.microsoft.com/office/drawing/2014/main" xmlns="" val="20001"/>
                    </a:ext>
                  </a:extLst>
                </a:gridCol>
              </a:tblGrid>
              <a:tr h="434340">
                <a:tc>
                  <a:txBody>
                    <a:bodyPr/>
                    <a:lstStyle/>
                    <a:p>
                      <a:pPr algn="ctr"/>
                      <a:r>
                        <a:rPr lang="en-GB" sz="2400" dirty="0">
                          <a:solidFill>
                            <a:srgbClr val="002060"/>
                          </a:solidFill>
                        </a:rPr>
                        <a:t>Forces for change</a:t>
                      </a:r>
                    </a:p>
                  </a:txBody>
                  <a:tcPr marL="68574" marR="68574" marT="34290" marB="34290"/>
                </a:tc>
                <a:tc>
                  <a:txBody>
                    <a:bodyPr/>
                    <a:lstStyle/>
                    <a:p>
                      <a:pPr algn="ctr"/>
                      <a:r>
                        <a:rPr lang="en-GB" sz="2400" dirty="0">
                          <a:solidFill>
                            <a:srgbClr val="002060"/>
                          </a:solidFill>
                        </a:rPr>
                        <a:t>Forces against change</a:t>
                      </a:r>
                    </a:p>
                  </a:txBody>
                  <a:tcPr marL="68574" marR="68574" marT="34290" marB="34290"/>
                </a:tc>
                <a:extLst>
                  <a:ext uri="{0D108BD9-81ED-4DB2-BD59-A6C34878D82A}">
                    <a16:rowId xmlns:a16="http://schemas.microsoft.com/office/drawing/2014/main" xmlns="" val="10000"/>
                  </a:ext>
                </a:extLst>
              </a:tr>
              <a:tr h="2537460">
                <a:tc>
                  <a:txBody>
                    <a:bodyPr/>
                    <a:lstStyle/>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txBody>
                  <a:tcPr marL="68574" marR="68574" marT="34290" marB="34290">
                    <a:solidFill>
                      <a:srgbClr val="6DD9FF"/>
                    </a:solidFill>
                  </a:tcPr>
                </a:tc>
                <a:tc>
                  <a:txBody>
                    <a:bodyPr/>
                    <a:lstStyle/>
                    <a:p>
                      <a:endParaRPr lang="en-GB" sz="1400" dirty="0"/>
                    </a:p>
                  </a:txBody>
                  <a:tcPr marL="68574" marR="68574" marT="34290" marB="34290">
                    <a:solidFill>
                      <a:srgbClr val="C39BE1"/>
                    </a:solidFill>
                  </a:tcPr>
                </a:tc>
                <a:extLst>
                  <a:ext uri="{0D108BD9-81ED-4DB2-BD59-A6C34878D82A}">
                    <a16:rowId xmlns:a16="http://schemas.microsoft.com/office/drawing/2014/main" xmlns="" val="10001"/>
                  </a:ext>
                </a:extLst>
              </a:tr>
            </a:tbl>
          </a:graphicData>
        </a:graphic>
      </p:graphicFrame>
      <p:sp>
        <p:nvSpPr>
          <p:cNvPr id="107534" name="TextBox 5"/>
          <p:cNvSpPr txBox="1">
            <a:spLocks noChangeArrowheads="1"/>
          </p:cNvSpPr>
          <p:nvPr/>
        </p:nvSpPr>
        <p:spPr bwMode="auto">
          <a:xfrm>
            <a:off x="4137422" y="679847"/>
            <a:ext cx="11334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GB" altLang="en-US">
                <a:solidFill>
                  <a:srgbClr val="002060"/>
                </a:solidFill>
                <a:latin typeface="Calibri" pitchFamily="34" charset="0"/>
                <a:cs typeface="Arial" pitchFamily="34" charset="0"/>
              </a:rPr>
              <a:t>Present state</a:t>
            </a:r>
          </a:p>
        </p:txBody>
      </p:sp>
      <p:sp>
        <p:nvSpPr>
          <p:cNvPr id="107535" name="TextBox 6"/>
          <p:cNvSpPr txBox="1">
            <a:spLocks noChangeArrowheads="1"/>
          </p:cNvSpPr>
          <p:nvPr/>
        </p:nvSpPr>
        <p:spPr bwMode="auto">
          <a:xfrm>
            <a:off x="6149579" y="679848"/>
            <a:ext cx="10108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GB" altLang="en-US">
                <a:solidFill>
                  <a:srgbClr val="009900"/>
                </a:solidFill>
                <a:latin typeface="Calibri" pitchFamily="34" charset="0"/>
                <a:cs typeface="Arial" pitchFamily="34" charset="0"/>
              </a:rPr>
              <a:t>Desired state</a:t>
            </a:r>
          </a:p>
        </p:txBody>
      </p:sp>
      <p:cxnSp>
        <p:nvCxnSpPr>
          <p:cNvPr id="107536" name="Straight Arrow Connector 8"/>
          <p:cNvCxnSpPr>
            <a:cxnSpLocks noChangeShapeType="1"/>
          </p:cNvCxnSpPr>
          <p:nvPr/>
        </p:nvCxnSpPr>
        <p:spPr bwMode="auto">
          <a:xfrm>
            <a:off x="4599385" y="1231107"/>
            <a:ext cx="0" cy="3555206"/>
          </a:xfrm>
          <a:prstGeom prst="straightConnector1">
            <a:avLst/>
          </a:prstGeom>
          <a:noFill/>
          <a:ln w="38100" algn="ctr">
            <a:solidFill>
              <a:srgbClr val="002060"/>
            </a:solidFill>
            <a:round/>
            <a:headEnd/>
            <a:tailEnd type="arrow" w="med" len="med"/>
          </a:ln>
          <a:extLst>
            <a:ext uri="{909E8E84-426E-40DD-AFC4-6F175D3DCCD1}">
              <a14:hiddenFill xmlns="" xmlns:a14="http://schemas.microsoft.com/office/drawing/2010/main">
                <a:noFill/>
              </a14:hiddenFill>
            </a:ext>
          </a:extLst>
        </p:spPr>
      </p:cxnSp>
      <p:cxnSp>
        <p:nvCxnSpPr>
          <p:cNvPr id="107537" name="Straight Arrow Connector 11"/>
          <p:cNvCxnSpPr>
            <a:cxnSpLocks noChangeShapeType="1"/>
          </p:cNvCxnSpPr>
          <p:nvPr/>
        </p:nvCxnSpPr>
        <p:spPr bwMode="auto">
          <a:xfrm>
            <a:off x="6624638" y="1231107"/>
            <a:ext cx="0" cy="3555206"/>
          </a:xfrm>
          <a:prstGeom prst="straightConnector1">
            <a:avLst/>
          </a:prstGeom>
          <a:noFill/>
          <a:ln w="38100" algn="ctr">
            <a:solidFill>
              <a:srgbClr val="009900"/>
            </a:solidFill>
            <a:round/>
            <a:headEnd/>
            <a:tailEnd type="arrow" w="med" len="med"/>
          </a:ln>
          <a:extLst>
            <a:ext uri="{909E8E84-426E-40DD-AFC4-6F175D3DCCD1}">
              <a14:hiddenFill xmlns="" xmlns:a14="http://schemas.microsoft.com/office/drawing/2010/main">
                <a:noFill/>
              </a14:hiddenFill>
            </a:ext>
          </a:extLst>
        </p:spPr>
      </p:cxnSp>
      <p:cxnSp>
        <p:nvCxnSpPr>
          <p:cNvPr id="107538" name="Straight Arrow Connector 13"/>
          <p:cNvCxnSpPr>
            <a:cxnSpLocks noChangeShapeType="1"/>
          </p:cNvCxnSpPr>
          <p:nvPr/>
        </p:nvCxnSpPr>
        <p:spPr bwMode="auto">
          <a:xfrm>
            <a:off x="2087166" y="2301479"/>
            <a:ext cx="1566863"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39" name="Straight Arrow Connector 14"/>
          <p:cNvCxnSpPr>
            <a:cxnSpLocks noChangeShapeType="1"/>
          </p:cNvCxnSpPr>
          <p:nvPr/>
        </p:nvCxnSpPr>
        <p:spPr bwMode="auto">
          <a:xfrm>
            <a:off x="2465785" y="2639616"/>
            <a:ext cx="1890713"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0" name="Straight Arrow Connector 15"/>
          <p:cNvCxnSpPr>
            <a:cxnSpLocks noChangeShapeType="1"/>
          </p:cNvCxnSpPr>
          <p:nvPr/>
        </p:nvCxnSpPr>
        <p:spPr bwMode="auto">
          <a:xfrm>
            <a:off x="3302794" y="2982516"/>
            <a:ext cx="1119188"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1" name="Straight Arrow Connector 16"/>
          <p:cNvCxnSpPr>
            <a:cxnSpLocks noChangeShapeType="1"/>
          </p:cNvCxnSpPr>
          <p:nvPr/>
        </p:nvCxnSpPr>
        <p:spPr bwMode="auto">
          <a:xfrm>
            <a:off x="1771650" y="3381375"/>
            <a:ext cx="2106216"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2" name="Straight Arrow Connector 17"/>
          <p:cNvCxnSpPr>
            <a:cxnSpLocks noChangeShapeType="1"/>
          </p:cNvCxnSpPr>
          <p:nvPr/>
        </p:nvCxnSpPr>
        <p:spPr bwMode="auto">
          <a:xfrm>
            <a:off x="2249686" y="3759994"/>
            <a:ext cx="2106216"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3" name="Straight Arrow Connector 18"/>
          <p:cNvCxnSpPr>
            <a:cxnSpLocks noChangeShapeType="1"/>
          </p:cNvCxnSpPr>
          <p:nvPr/>
        </p:nvCxnSpPr>
        <p:spPr bwMode="auto">
          <a:xfrm flipH="1">
            <a:off x="5224463" y="2301479"/>
            <a:ext cx="1534716"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4" name="Straight Arrow Connector 20"/>
          <p:cNvCxnSpPr>
            <a:cxnSpLocks noChangeShapeType="1"/>
          </p:cNvCxnSpPr>
          <p:nvPr/>
        </p:nvCxnSpPr>
        <p:spPr bwMode="auto">
          <a:xfrm flipH="1">
            <a:off x="4849417" y="3759994"/>
            <a:ext cx="1534715"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5" name="Straight Arrow Connector 21"/>
          <p:cNvCxnSpPr>
            <a:cxnSpLocks noChangeShapeType="1"/>
          </p:cNvCxnSpPr>
          <p:nvPr/>
        </p:nvCxnSpPr>
        <p:spPr bwMode="auto">
          <a:xfrm flipH="1">
            <a:off x="5089922" y="2700338"/>
            <a:ext cx="766763"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6" name="Straight Arrow Connector 22"/>
          <p:cNvCxnSpPr>
            <a:cxnSpLocks noChangeShapeType="1"/>
          </p:cNvCxnSpPr>
          <p:nvPr/>
        </p:nvCxnSpPr>
        <p:spPr bwMode="auto">
          <a:xfrm flipH="1">
            <a:off x="5592367" y="2982516"/>
            <a:ext cx="1534715"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07547" name="Straight Arrow Connector 23"/>
          <p:cNvCxnSpPr>
            <a:cxnSpLocks noChangeShapeType="1"/>
          </p:cNvCxnSpPr>
          <p:nvPr/>
        </p:nvCxnSpPr>
        <p:spPr bwMode="auto">
          <a:xfrm flipH="1">
            <a:off x="5249467" y="3381375"/>
            <a:ext cx="2106215" cy="0"/>
          </a:xfrm>
          <a:prstGeom prst="straightConnector1">
            <a:avLst/>
          </a:prstGeom>
          <a:noFill/>
          <a:ln w="2857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07548" name="TextBox 2"/>
          <p:cNvSpPr txBox="1">
            <a:spLocks noChangeArrowheads="1"/>
          </p:cNvSpPr>
          <p:nvPr/>
        </p:nvSpPr>
        <p:spPr bwMode="auto">
          <a:xfrm>
            <a:off x="1279923" y="4693444"/>
            <a:ext cx="154424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GB" altLang="en-US" sz="1350" i="1">
                <a:solidFill>
                  <a:srgbClr val="002060"/>
                </a:solidFill>
                <a:cs typeface="Arial" pitchFamily="34" charset="0"/>
              </a:rPr>
              <a:t>Lewin 1943/1997</a:t>
            </a:r>
          </a:p>
        </p:txBody>
      </p:sp>
    </p:spTree>
    <p:extLst>
      <p:ext uri="{BB962C8B-B14F-4D97-AF65-F5344CB8AC3E}">
        <p14:creationId xmlns="" xmlns:p14="http://schemas.microsoft.com/office/powerpoint/2010/main" val="10910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143000" y="60604"/>
          <a:ext cx="6858001" cy="5008316"/>
        </p:xfrm>
        <a:graphic>
          <a:graphicData uri="http://schemas.openxmlformats.org/drawingml/2006/table">
            <a:tbl>
              <a:tblPr firstRow="1" bandRow="1">
                <a:tableStyleId>{616DA210-FB5B-4158-B5E0-FEB733F419BA}</a:tableStyleId>
              </a:tblPr>
              <a:tblGrid>
                <a:gridCol w="437360">
                  <a:extLst>
                    <a:ext uri="{9D8B030D-6E8A-4147-A177-3AD203B41FA5}">
                      <a16:colId xmlns:a16="http://schemas.microsoft.com/office/drawing/2014/main" xmlns="" val="1701975647"/>
                    </a:ext>
                  </a:extLst>
                </a:gridCol>
                <a:gridCol w="4017755">
                  <a:extLst>
                    <a:ext uri="{9D8B030D-6E8A-4147-A177-3AD203B41FA5}">
                      <a16:colId xmlns:a16="http://schemas.microsoft.com/office/drawing/2014/main" xmlns="" val="262127574"/>
                    </a:ext>
                  </a:extLst>
                </a:gridCol>
                <a:gridCol w="1201443">
                  <a:extLst>
                    <a:ext uri="{9D8B030D-6E8A-4147-A177-3AD203B41FA5}">
                      <a16:colId xmlns:a16="http://schemas.microsoft.com/office/drawing/2014/main" xmlns="" val="1683284925"/>
                    </a:ext>
                  </a:extLst>
                </a:gridCol>
                <a:gridCol w="1201443">
                  <a:extLst>
                    <a:ext uri="{9D8B030D-6E8A-4147-A177-3AD203B41FA5}">
                      <a16:colId xmlns:a16="http://schemas.microsoft.com/office/drawing/2014/main" xmlns="" val="3649098875"/>
                    </a:ext>
                  </a:extLst>
                </a:gridCol>
              </a:tblGrid>
              <a:tr h="1160996">
                <a:tc gridSpan="2">
                  <a:txBody>
                    <a:bodyPr/>
                    <a:lstStyle/>
                    <a:p>
                      <a:pPr algn="ctr"/>
                      <a:r>
                        <a:rPr lang="en-GB" sz="2400" dirty="0"/>
                        <a:t>             Forces</a:t>
                      </a:r>
                    </a:p>
                  </a:txBody>
                  <a:tcPr marL="68580" marR="68580" marT="34290" marB="34290" anchor="ctr">
                    <a:solidFill>
                      <a:schemeClr val="bg1"/>
                    </a:solidFill>
                  </a:tcPr>
                </a:tc>
                <a:tc hMerge="1">
                  <a:txBody>
                    <a:bodyPr/>
                    <a:lstStyle/>
                    <a:p>
                      <a:pPr algn="ctr"/>
                      <a:endParaRPr lang="en-GB" sz="3200" dirty="0"/>
                    </a:p>
                  </a:txBody>
                  <a:tcPr anchor="ctr">
                    <a:solidFill>
                      <a:schemeClr val="bg1"/>
                    </a:solidFill>
                  </a:tcPr>
                </a:tc>
                <a:tc>
                  <a:txBody>
                    <a:bodyPr/>
                    <a:lstStyle/>
                    <a:p>
                      <a:pPr algn="ctr"/>
                      <a:r>
                        <a:rPr lang="en-GB" sz="2400" dirty="0"/>
                        <a:t>For</a:t>
                      </a:r>
                    </a:p>
                  </a:txBody>
                  <a:tcPr marL="68580" marR="68580" marT="34290" marB="34290" anchor="ctr">
                    <a:solidFill>
                      <a:schemeClr val="bg1"/>
                    </a:solidFill>
                  </a:tcPr>
                </a:tc>
                <a:tc>
                  <a:txBody>
                    <a:bodyPr/>
                    <a:lstStyle/>
                    <a:p>
                      <a:pPr algn="ctr"/>
                      <a:r>
                        <a:rPr lang="en-GB" sz="2400" dirty="0"/>
                        <a:t>Against</a:t>
                      </a:r>
                    </a:p>
                  </a:txBody>
                  <a:tcPr marL="68580" marR="68580" marT="34290" marB="34290" anchor="ctr">
                    <a:solidFill>
                      <a:schemeClr val="bg1"/>
                    </a:solidFill>
                  </a:tcPr>
                </a:tc>
                <a:extLst>
                  <a:ext uri="{0D108BD9-81ED-4DB2-BD59-A6C34878D82A}">
                    <a16:rowId xmlns:a16="http://schemas.microsoft.com/office/drawing/2014/main" xmlns="" val="4266521259"/>
                  </a:ext>
                </a:extLst>
              </a:tr>
              <a:tr h="486000">
                <a:tc>
                  <a:txBody>
                    <a:bodyPr/>
                    <a:lstStyle/>
                    <a:p>
                      <a:pPr algn="ctr"/>
                      <a:r>
                        <a:rPr lang="en-GB" sz="1400" dirty="0">
                          <a:solidFill>
                            <a:srgbClr val="002060"/>
                          </a:solidFill>
                        </a:rPr>
                        <a:t>1</a:t>
                      </a:r>
                    </a:p>
                  </a:txBody>
                  <a:tcPr marL="68580" marR="68580" marT="34290" marB="3429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rgbClr val="002060"/>
                          </a:solidFill>
                        </a:rPr>
                        <a:t>Aversion to changing shift patterns</a:t>
                      </a:r>
                    </a:p>
                  </a:txBody>
                  <a:tcPr marL="68580" marR="68580" marT="34290" marB="34290" anchor="ctr">
                    <a:solidFill>
                      <a:schemeClr val="bg1"/>
                    </a:solidFill>
                  </a:tcPr>
                </a:tc>
                <a:tc>
                  <a:txBody>
                    <a:bodyPr/>
                    <a:lstStyle/>
                    <a:p>
                      <a:endParaRPr lang="en-GB" sz="140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1261758930"/>
                  </a:ext>
                </a:extLst>
              </a:tr>
              <a:tr h="486000">
                <a:tc>
                  <a:txBody>
                    <a:bodyPr/>
                    <a:lstStyle/>
                    <a:p>
                      <a:pPr algn="ctr"/>
                      <a:r>
                        <a:rPr lang="en-GB" sz="1400" dirty="0">
                          <a:solidFill>
                            <a:srgbClr val="002060"/>
                          </a:solidFill>
                        </a:rPr>
                        <a:t>2</a:t>
                      </a:r>
                    </a:p>
                  </a:txBody>
                  <a:tcPr marL="68580" marR="68580"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rgbClr val="0070C0"/>
                          </a:solidFill>
                        </a:rPr>
                        <a:t>Aware of improvement needed</a:t>
                      </a:r>
                    </a:p>
                  </a:txBody>
                  <a:tcPr marL="68580" marR="68580" marT="34290" marB="34290" anchor="ctr">
                    <a:solidFill>
                      <a:schemeClr val="bg1"/>
                    </a:solidFill>
                  </a:tcPr>
                </a:tc>
                <a:tc>
                  <a:txBody>
                    <a:bodyPr/>
                    <a:lstStyle/>
                    <a:p>
                      <a:endParaRPr lang="en-GB" sz="140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10002"/>
                  </a:ext>
                </a:extLst>
              </a:tr>
              <a:tr h="708660">
                <a:tc>
                  <a:txBody>
                    <a:bodyPr/>
                    <a:lstStyle/>
                    <a:p>
                      <a:pPr algn="ctr"/>
                      <a:r>
                        <a:rPr lang="en-GB" sz="1400" dirty="0">
                          <a:solidFill>
                            <a:srgbClr val="002060"/>
                          </a:solidFill>
                        </a:rPr>
                        <a:t>3</a:t>
                      </a:r>
                    </a:p>
                  </a:txBody>
                  <a:tcPr marL="68580" marR="68580"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rgbClr val="002060"/>
                          </a:solidFill>
                        </a:rPr>
                        <a:t>Negative past experience with change</a:t>
                      </a:r>
                    </a:p>
                  </a:txBody>
                  <a:tcPr marL="68580" marR="68580" marT="34290" marB="34290" anchor="ctr">
                    <a:solidFill>
                      <a:schemeClr val="bg1"/>
                    </a:solidFill>
                  </a:tcPr>
                </a:tc>
                <a:tc>
                  <a:txBody>
                    <a:bodyPr/>
                    <a:lstStyle/>
                    <a:p>
                      <a:endParaRPr lang="en-GB" sz="140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1173769832"/>
                  </a:ext>
                </a:extLst>
              </a:tr>
              <a:tr h="486000">
                <a:tc>
                  <a:txBody>
                    <a:bodyPr/>
                    <a:lstStyle/>
                    <a:p>
                      <a:pPr algn="ctr"/>
                      <a:r>
                        <a:rPr lang="en-GB" sz="1400" dirty="0">
                          <a:solidFill>
                            <a:srgbClr val="002060"/>
                          </a:solidFill>
                        </a:rPr>
                        <a:t>4</a:t>
                      </a:r>
                    </a:p>
                  </a:txBody>
                  <a:tcPr marL="68580" marR="68580" marT="34290" marB="3429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rgbClr val="0070C0"/>
                          </a:solidFill>
                        </a:rPr>
                        <a:t>Personal needs not addressed</a:t>
                      </a:r>
                    </a:p>
                  </a:txBody>
                  <a:tcPr marL="68580" marR="68580" marT="34290" marB="34290" anchor="ctr">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2148955586"/>
                  </a:ext>
                </a:extLst>
              </a:tr>
              <a:tr h="708660">
                <a:tc>
                  <a:txBody>
                    <a:bodyPr/>
                    <a:lstStyle/>
                    <a:p>
                      <a:pPr algn="ctr"/>
                      <a:r>
                        <a:rPr lang="en-GB" sz="1400" dirty="0">
                          <a:solidFill>
                            <a:srgbClr val="002060"/>
                          </a:solidFill>
                        </a:rPr>
                        <a:t>5</a:t>
                      </a:r>
                    </a:p>
                  </a:txBody>
                  <a:tcPr marL="68580" marR="68580" marT="34290" marB="3429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rgbClr val="002060"/>
                          </a:solidFill>
                        </a:rPr>
                        <a:t>High level of commitment by management</a:t>
                      </a:r>
                    </a:p>
                  </a:txBody>
                  <a:tcPr marL="68580" marR="68580" marT="34290" marB="34290" anchor="ctr">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10005"/>
                  </a:ext>
                </a:extLst>
              </a:tr>
              <a:tr h="486000">
                <a:tc>
                  <a:txBody>
                    <a:bodyPr/>
                    <a:lstStyle/>
                    <a:p>
                      <a:pPr algn="ctr"/>
                      <a:r>
                        <a:rPr lang="en-GB" sz="1400" dirty="0">
                          <a:solidFill>
                            <a:srgbClr val="002060"/>
                          </a:solidFill>
                        </a:rPr>
                        <a:t>6</a:t>
                      </a:r>
                    </a:p>
                  </a:txBody>
                  <a:tcPr marL="68580" marR="68580" marT="34290" marB="3429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rgbClr val="0070C0"/>
                          </a:solidFill>
                        </a:rPr>
                        <a:t>High staff turnover</a:t>
                      </a:r>
                    </a:p>
                  </a:txBody>
                  <a:tcPr marL="68580" marR="68580" marT="34290" marB="34290" anchor="ctr">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10006"/>
                  </a:ext>
                </a:extLst>
              </a:tr>
              <a:tr h="486000">
                <a:tc>
                  <a:txBody>
                    <a:bodyPr/>
                    <a:lstStyle/>
                    <a:p>
                      <a:pPr algn="ctr"/>
                      <a:r>
                        <a:rPr lang="en-GB" sz="1400" dirty="0">
                          <a:solidFill>
                            <a:srgbClr val="002060"/>
                          </a:solidFill>
                        </a:rPr>
                        <a:t>7</a:t>
                      </a:r>
                    </a:p>
                  </a:txBody>
                  <a:tcPr marL="68580" marR="68580" marT="34290" marB="3429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rPr>
                        <a:t>Resources are available for training</a:t>
                      </a:r>
                    </a:p>
                  </a:txBody>
                  <a:tcPr marL="68580" marR="68580" marT="34290" marB="34290" anchor="ctr">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xmlns="" val="10007"/>
                  </a:ext>
                </a:extLst>
              </a:tr>
            </a:tbl>
          </a:graphicData>
        </a:graphic>
      </p:graphicFrame>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54182" y="43016"/>
            <a:ext cx="1571445" cy="1178584"/>
          </a:xfrm>
          <a:prstGeom prst="rect">
            <a:avLst/>
          </a:prstGeom>
        </p:spPr>
      </p:pic>
    </p:spTree>
    <p:extLst>
      <p:ext uri="{BB962C8B-B14F-4D97-AF65-F5344CB8AC3E}">
        <p14:creationId xmlns="" xmlns:p14="http://schemas.microsoft.com/office/powerpoint/2010/main" val="271765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38313" y="789552"/>
            <a:ext cx="5667375" cy="4158462"/>
          </a:xfrm>
          <a:prstGeom prst="rect">
            <a:avLst/>
          </a:prstGeom>
        </p:spPr>
      </p:pic>
      <p:sp>
        <p:nvSpPr>
          <p:cNvPr id="7171" name="Title 1"/>
          <p:cNvSpPr>
            <a:spLocks noGrp="1"/>
          </p:cNvSpPr>
          <p:nvPr>
            <p:ph type="title"/>
          </p:nvPr>
        </p:nvSpPr>
        <p:spPr>
          <a:xfrm>
            <a:off x="1143001" y="0"/>
            <a:ext cx="6857999" cy="627534"/>
          </a:xfrm>
        </p:spPr>
        <p:txBody>
          <a:bodyPr/>
          <a:lstStyle/>
          <a:p>
            <a:pPr eaLnBrk="1" hangingPunct="1"/>
            <a:r>
              <a:rPr lang="en-GB" b="1" dirty="0">
                <a:solidFill>
                  <a:srgbClr val="002060"/>
                </a:solidFill>
              </a:rPr>
              <a:t>System of Profound Knowledge</a:t>
            </a:r>
            <a:endParaRPr lang="en-GB" dirty="0"/>
          </a:p>
        </p:txBody>
      </p:sp>
      <p:sp>
        <p:nvSpPr>
          <p:cNvPr id="7172" name="TextBox 8"/>
          <p:cNvSpPr txBox="1">
            <a:spLocks noChangeArrowheads="1"/>
          </p:cNvSpPr>
          <p:nvPr/>
        </p:nvSpPr>
        <p:spPr bwMode="auto">
          <a:xfrm>
            <a:off x="6192441" y="4137422"/>
            <a:ext cx="1404938"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GB" sz="1350" i="1">
                <a:solidFill>
                  <a:srgbClr val="002060"/>
                </a:solidFill>
                <a:cs typeface="Arial" charset="0"/>
              </a:rPr>
              <a:t>Deming 2000</a:t>
            </a:r>
          </a:p>
        </p:txBody>
      </p:sp>
    </p:spTree>
    <p:extLst>
      <p:ext uri="{BB962C8B-B14F-4D97-AF65-F5344CB8AC3E}">
        <p14:creationId xmlns="" xmlns:p14="http://schemas.microsoft.com/office/powerpoint/2010/main" val="21203956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descr="Image result for printable london underground map 2014"/>
          <p:cNvSpPr>
            <a:spLocks noChangeAspect="1" noChangeArrowheads="1"/>
          </p:cNvSpPr>
          <p:nvPr/>
        </p:nvSpPr>
        <p:spPr bwMode="auto">
          <a:xfrm>
            <a:off x="1143000"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sp>
        <p:nvSpPr>
          <p:cNvPr id="94212" name="AutoShape 4" descr="Image result for printable london underground map 2014"/>
          <p:cNvSpPr>
            <a:spLocks noChangeAspect="1" noChangeArrowheads="1"/>
          </p:cNvSpPr>
          <p:nvPr/>
        </p:nvSpPr>
        <p:spPr bwMode="auto">
          <a:xfrm>
            <a:off x="1143000"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sp>
        <p:nvSpPr>
          <p:cNvPr id="94214" name="AutoShape 6" descr="data:image/jpeg;base64,/9j/4AAQSkZJRgABAQAAAQABAAD/2wCEAAkGBxMSEhUTEREVFRUXGBsYGBcXGRcZHhgeGB0YGRcYFxgZHyggGh0mHR0YITIhJikrLi4uGh8zODMtNygtLi0BCgoKDg0OGhAQGy0mICUtLS0tLS0wLS8tLS0tLS0tLS0tLS0tLS0tLS0tLS0tLS0tLS0tLS0tLS0tLS0tLS0tLf/AABEIALkBEAMBEQACEQEDEQH/xAAbAAACAwEBAQAAAAAAAAAAAAAEBQADBgECB//EAE4QAAICAAQDBAUHCAcFBwUAAAECAxEABBIhBTFBBhMiUQcUMmFxI0JygZGS0hYzNVJTVKGyFyRisdHh8BU0Q4KiJWOTo7PB8UR0lMLT/8QAGgEAAwEBAQEAAAAAAAAAAAAAAAECAwQFBv/EAEIRAAIBAgIFCAcFBwQDAQAAAAABAgMRITEEEkFRkQUTMmFxgbHRFBUiUqHB8DRTkrLhFiNCYnLS8QYzgqIkQ8Li/9oADAMBAAIRAxEAPwA7sr2QTM5VZe61sWcG5jGBpNCgI2x5UIRaxPq+U+VNJoaTKFOVkrbFtSe4awdh8qJRHmIJItWyOJtas3MJegENVmiOm171fMQtdHKuWdOcHJVFhs1VlvyPD9l+FK2kjNA2R7MhGxrYhCD/AO3WsCoRMfX2n+/8I+Q5HozyP/e/fH+GJ5mO4Xr7Tvf+EfIqzXo2ySozATEgE13gF0Lq9OGqMLlR5d05tLX/AOsfIWZfsPlnCsuTzRVlVgwmg5MAeTEGxfl0PutuhBOxVTlvToScddYfyryGkXozyRUEiZSQCQZFJF9CQK292J5qJHr7Tvf+C8j1/RhkfOb74/Dh8zHcHr/TveXBeRP6L8j5zffH4cHMR3D9f6d7y4LyJ/RhkfOb74/Dg5iIftBp3vLgvIn9F+S85vvj8OHzEA/aDTveXBeRP6L8l5zffX8OFzEA/aDTveXBeRz+i7JfrTffX8ODmIh+0Gm+8uCO/wBF2S/Wn++v4cHMRD9oNN95cET+i/JfrT/fH4cPmIh+0Gm+8uCOf0XZL9af76/hwcxEP2g03euCOf0W5L9af76/hwvR4j/aDTd64In9FuS/Wn++v4cHo8Q/aHTd64IA4v2ByWXCErmpNcixgI8Wxa6J16RW3SzgWjRY/wBodN3rggZOxeTIB9Xzwu+bQdK/tdb2I518Lfo0d/1wF+0Om71wQ1i9GGTZQbzC2Losti+hpSLwvR4j/aHTd64I5N6MMmqkgztQJoMtmugsVeF6PEP2h03euCFx7B5X93z/AMbh/FeH6PHf9cA/aDTd64IvyPo+yUjun9ZUx6b1tH84agBV8hipaKopSvn9biV/qHTHdXXBBjei/KdHm+8P8MQ6C+v8DXL+l71wIPRflP2k33l/Dhcyuv4eQev9L6uBD6Lsp+0m+8v4cHMre/h5B6/0vq4HiX0Y5MC2mlUeZZRz251g5hPa/h5D9f6X1cDx/Rvkh/x5Pvp/hg5nt+HkL1/pfVwKc52E4fFQfMSgsLVRTMR1IVVJrlvWE6cVm/DyNqXK2n1VeCVlttZcW0gSLsbw5n0CfM6qvdGHn5x+44nUh73h5G0uUuUYx1mo27vMsPYXh9X3+YrSW3UigOd2n8OeFqQ97w8ifWvKF7WjnbZ5nT2C4eN/WMxsAfZPzuXzN8PUh73gL1vp+Vo/DZ3intT2UyuXy8ksEsrsjojB9h4v+UdPLA4xSbTudWhco6VV0iFOra0r5dSfX1DzsXxKSHIw6BDTNNq7xnXcOKoojdC3MeW+N6Ki44nm8rqk9Mqa7a6OSv8AwrrQy4hxCfMxmLusu1sthHkcimBvu5IVVqq6ZlB5WLxr7Edr+u881wpWbhKV7bUl/wDRVHlpoEiGYymTd9JUMWlJI2NPoy7Aty3PM3XPDeo3e7+u8u+juNk5LK+CePbrXD8t2jzD0Fhy9k0B3mY86H/01D/261h2hvfw8yHDR/el+Ff3DWLiHeJLHIndyop1JdiiDTo1DUh86G4IIBwmrNNZEulqtSi7xbz+T3MF4VPmhl4dEELDuo9zMyn2F6d0f78KVtZk6RbnZW3vxH+JMSYaA7hgTDwAhwYADjOxHlKn3l/x+OHYC5HBFggjzG+DABevaHKFtHrcGu9OnvEBvy0k3fLbDsAwjcMAVIIIsEbgg8iD1wAesGAEwsAEM/GZ1zPcerpuQVYvKAU+exPc6AQNPh1blgLGADz2wGqOACj/AFqH5xX536wuq54EwED9lUIAOSTeiQJoiLWq06ovidq64Lga7gyyBSsgOx8JMgkJ+sKtDYfacJtAMcIDPZnPIHb/ALTiTc+A9x4aO43325b4duoD12ccGbNETCbxR+MaK/NrsNG3/wA41q9CGGx+JEc2PsYXLJhXQEwAKOLcTy6q0b5jLq5FaZnWrPLUhNkda92DVewaYgXKhdKpDw+cyg6Fih0ggH8476mAjU1e252G5AxMp6uG06aFFTvObtFZv5Le3+rwNJwXhCZddqLt7TVV+Sqo2RByVBsB77JmMbYvMnSNIdVpJWislu829r2kHBIe872nDatX52WrvV7OrTRPMVRxdzA7x3hvrEWgSMhBDArQNi6F1sD7t8F7ArXxPGT4MqwiGRjKLLW2x3vlpquZ+3A3d3He17GZ9I2QSHhziMNRlQnU7ub1Dq5Jr3csZ1eiz1eRPtsO/wDKwr0Wn/s+P6cn87YUOihctfbZ935Ua8Y0R5RyVLUiyLBFjmL6j34YhaOFP++Zj/yD/fFh3GU5vs/rBJnlMoB7uVtBKWKIAVVBVttSnnQ5EA4anY2o1nTe9PNb/wBdzFmV4tNEBCwRWiVUMYjmlcgAATL3ftRt8NuRN2BUorNZF6RTx5yOMXt693avrAZcN4u7MFkD2dtstmUHSiXcaQOfXy3xm736jnwt1jvDJE2f7TZeGQxyP4gQCAUJGoahahtQ28wMNXZTVknc9ZXtLl5CoVzbMFXwtuzaiF2GxpWO9bC+WG8MwjByvbYN8BJl+H5WRo0ZcrlZBR8UjEMPEdvzTe/a9q63sDHPDI5VtWhhjT5vdMTz810KB8bN1gEczs3iaM5WSRWADMBEVIawwOpwTQ57cjte+ADPcOzj5A1JDImQsBGkKk5Unkp0s39X6BjXd8j4KKXn2iNlibjJgAX8U4HlsyVOZy8UxQEL3qK4XVp1UGBAvSu/uwXsBmO0vZrKwHKyZfLLHWZi1RwqqLKCTWuMUjFTTBjuK2O+GpPIBhFlcsBpHCSoO9dxBVgE1sedWPrrE94DHgojW0iyjZdT4j4ERSdhyQnf/DCYDKYsFOgAtRoE0CegJo0L60cIBS4zB55PLncHeU+83fc8wa+3DwGc4GW77M60VDcXhViwHyY6lV9/TGtS2pC3X4kLNjrGNiiYQC6ePN6jokgCX4Q0chNUNiQ4F3ZuuRG21l4AKeMZ6eAqX9XkJDUoikBFEAylgzkIqkAjTZJAB3rETdsEsWdOj0VO8pu0Vm/BLrf65Iu7NTZcBysgaVmuVypQubZUrUB4aUgKLqjz3JmNNrF5hpOkc60lhFZLdv775vb1ZDLO8VSNA7at62VHciwSNQQEgbHesWscjBqzsW8Oz6TprjJIsjdXXcc6DgEj31hiCsIRMAGP9Kv6Pf6cf8wxnV6LPX5D+3U+/wDKzz6N8wsfDEd2VVBkJZjQHyjcyeQwU+ihctfbqnd4IOy3aJpG0xtkpNVaNGasvyvw93t1qieQxrZ2xPLla+GQbDnsx3kaSxRJqLezI0myqDYJRa3JHLpiXLFI1hTi6cpPNW+J5m7SQrP3B1a9Spto5vp0mtV1v5Xi7YXMAvP8VSEgOsm4sFIpJB8LRTR92Fa4A3EsgmbjDKWRxehyrKRezK6GiUaqKmrH1EOMtVm1GtzbxV0819bVsZmockO80HKp3ikd5CkKnSlkKyStImpGo0aJBJBAqsU96eBVWkopSjjF5P5Pcx5kEjhYvFw6WNiqglRCLG1A1JvXL6sTntMDxxnjEQbuiskcpNK3dxsWpgBoDnxBvZ2HXocNLaI9JA4OXYvIQ0u691GtDu5fzlC1F9fOh1xE80a08pdnzRocWZGPykKFATkJpTbKWR4wLV3sEGVeRvmOuKv1gPuD5ONQWWB4juKdrNc72dhV+/zwmwD8xJpUsQxoXSgk/UBuT8MAGZPdMDcvECtWwaKamBABFNFvt0G5364oAXhvERkSIwJjkAAFklSVTlDsFR2lAZ4D0ffu6pjpoq8+0RtBiRkwAZ/ti9RwHWqf1mHxNVDfrZH9+BAdhzMjUF4hlmYmhpjBu6qh3xN/X15YLdQDjJpIEAldXfe2VSgO+3hLNW1dcJgV8ThV42D95pHiPdtIr+E6vCYyGPLkOfLe6wAZ68rRN8R5gn9I2Nm5dfO693uwY9XwAM7N6e9zGjvNNxfne81H5Mc+98X241qdCHf4kxzY/wAYFEwALMzx2JGZGWa1IB0wTsDdVpZUKsNxuDtv5HBYDO8U46jZhkUGpEjh+UQLQZ272oZdLPala8JBO3i0kYWpLNHXTq0lTUZpuzb7cFbHtvfqLPyKKBo4ZUETGyjQ5c2aO7DuqPMgbbA1jO0/e8B+k03/AOqP/b+485bsZJGhjSdEjaldRDB41HIMe78TAXub33w7T97wH6VSvfmY/wDb+4P4bxOLKl8tJKNMOhUOgLSlRpUhAFBHIUAKIFXhQk5NrahaTTWpCtGNlK+Gy6ey+Nu246yPEI5rMThwDRIvqL59cXaxxhWADH+lX9Hv9OP+YYyqdFnr8h/bqff+ViDstwx5cjlWQ5mlM4YZeVYr1SbFyzLYFWAOvPbY76PUUIWaT7SuV6s46bU1bbM0n/Ct6YfH2bk0llXiKOxYH+sx3YRUVzUtML8Q3vYjlQxt6QvdXA85aTU6vwx8iT8ClJUa88jnXpD5m22QbRlZCALB9o9fLYQ60dZPVR00tInzVR+zs/hjv7C0dm5Dqc/7QDDZR60hYhm1eE94QNNVRO4bqdxpz6y1VwOX0mp1fhj/AGnH7IPmAVlkzS+2QZpRMg1agAEEpOpQwo2B4Bd8ipVlsihTrzlnbujFfItbJOYIzAmZZyWV9OZn0r3bFGrVMCAWG2x2u+mCb1ZtYW7Ftx3Fx0ubV7R/DHyCZeBK0cchizRn3A1ZmY92T7RJ77ZTXQ3yvEc48sLdi8ilplRKy1bf0x8ing2UdyolizoViwLjNTfJkXYcd9dWNIKhr2vzwc5fK3BeQ5aTUTxjH8MfIJly2T1eJs8ShO+viBrfSSpv38x0s8sPXl1cET6XU3R/DHyKZ8hl5HgCS5389vqfOj/hy/Odho+l9XzsTKo01l8DSGlTtLCOXux3rqxIeFzifQFzBj1bSes5jTR3BNyk2B4eVE3tVHGmvhs4LyMvSpe7H8MfIH4rlZ4ZiGaRoZGUFgwTvKKaVd0IqU+NFakBpAzEkYSs1gS48624K1livmvmu/LI2LLq1tDl81Ih2Detyi62IZZJQysCOouxibmBpsjHpjUUy7cmYuRe5BYk39uEB7zMZZWCuUYggMACVPmAwIP14YGefOISYjxC2sqVaOPf5pUjTXQ/b5YYCzhnF4siVjWczZI1TblspY27wgbZc9GNd2SB7FaHn2gbgHCAR9rAdOX0hSfWYdmJAO+9kA9PdgQEyuUlDqTk8otkamR21DqSoMI1HUSdyOeEA8wmAPnSQh0usZ6MwsDccxYsdOY54AFwGas3m8tuPCO5Ycup+X3/AIdMGG4DxwPV3+Z1urtcVlF0i9HIKWYj6yeeNanQhhv8SY5sCzfGc1HOkbxwAlT/AMVwh5eIsYSVr7PF154hU5SWsk7dg3Vpx9mTV+39QriXGJkVWjGWfwjWvfNYYnfQFjOsD30fdhqlLc+BPO0/eXFFfA+K5qXSDBHp21OzyCwSb0DuFViAOW3S6xnKOrg8zTWjLGORziM8UeeDzSaQIk0jembVLRIHlv8AWR7sZat5ncpuOh2Szk1fuj4/IeZTOJKodGsHlYIO3uNEYtqxwF+ABC0sy5mfuYkk8MV6pClbP/YOIXSfcdlW3o9Ptl8hlkZpWvvYljHSn19Td7DpR+v3Yd8bHM1HVTTx2hmGQY/0q/o9/px/zDGdTos9fkP7dT7/AMrPPo1hD8MRSWAYyi1JUi3cWrDcH3jlhQyQuWvttTu8EPRwUb/L5nmD+efpfLyBvl7hjS55RR6iIp8vTyv+cHjdn+YPP4f3+eJeMkdVJ/uKi/p8R5izkJgYGc4Hw9mj1LmZkHezWq93pNTy/rISPLYjG9d+3lsXgiYZcRnleHOjAnNTuBfhfuaN9CVjDbfHp1xiUd49KUgcjRyAOuVoQASAT3qglDR2IHOtxzw1mBkfXY9w08IqipHFZtzQFNsKsX58rxdn9IAnhsymaFRKjETchnpZzfdzWNLKPLkfInpiJ3uv0NqXRl2fNG1GKRiVzwq6lHUMrAgqRYIPMEdRhpjjJxaazMhxHh5y7jWvewsQBrNhjyVJSdu8GwSU+1sjG9LG88UdMkqy1or2tq39a+a71he1uQfu6mhyWURaKRuZ9D0SbjdTF4GsboCaIPlibnKPcvmswzAGGLRdFlmLEbC/D3Yvf3jAAfIDR0kA0aJFgHoSLF/C8ACTMvmF8MmbyYsbB4XFjkdjPuNx9uABPkc+vDSsb5iOXKk1akXlCfFp0gk+rURRNmMEWShtKzENu2BHdwE6iPWYfY1X7W1aN/8AK+mJQwNUyx5LxD2T1z4qtzVn2hW1bnkLvBiA+4ZmUZQqLKAooGRJVO225lAYn3nnidth2wuc4kz1Qy4mU8wWUf8AS4o9OuFtCytfaJ3y6BN+ExgDcqfVgBtRI3ragCTW3wxVrvMQs4Tx+IyyJldCtO8awigFVBDrV2UeYDkKPJQdJNY6LQtHXySx63fJeZjNzx1M38Ov9C/J5qGUtlgsqSa2VswO4Zi0bUT4tR8VVRSgDW22M6lWTd72WxbEhw0eMFZrHa3m+v67sAjhPA8wJX76TwBrBC5c957PtDuQVFeE73ttWI56Twu/rvNHRppJq2OeAfF2lyCgBc3lwOgEiD38r2539eIes3dgkkrIoibL5vMv+anj7mM7hXWxJMLF2LBvGadpHZJP0WL/AJpeEQs5XI5Vg5TLQNuQ1RxnbZiDseR3+OLxZyBuV4hFKSIpY3I5hGVq+IB2wmmgM/xGOM5qXvEzDbRbwGYVtJ7XcsCR8cTHpM7Kv2an2y+R6yghjYSLFnyR0Zs0wFgiijtpYfUaJB22OLd95yGmvEiMh6Vf0e/04/5hjOr0WevyH9up9/5WT0ZRhuGxqwBBaUEHcEF2sEYmCvFByy3HTptZ4eCHzcCy5smFdzfXmTqsb7bgHbyGNrs8ltvEFPDooZ4O6TTbSdSeae8+4fZiXjJHVSb5mouzxHmLOQmADNcH4fI8ZZM1NEO+n8KCEjaeX9eNj/Hpjau/by2R8ETDLj4jnJ5J0Ys2YkksAaWEYAI+cNCA2fjWMSzvEM+kQuQORV+COSTqByRSbsjb4npgWdh2wv8AXAT53NwzVonnioWQuX2PkT3sLbg1yrF2sSURT0yFcxmpysisytAieEgodxEmy69R3J8JA8sRPCz/AFNKdsU9xqIpAwDKQQRYI3BB5EHFozatge8UB4nhV1KOoZWBDKRYIPMEdRgHGTi01mZDP5E5ZwWQTRMaXvKIJNBY5S2wk5BJT7WyOb0sX0sUdMoqstaK9rat/Wvmu9YZEZfiJiQBZ8pGCSQogkXTVAq6h/C42G9EkcvJHKWRcdYlR63lNzQpJN96oW+7e7pgawwBZ4j6XKI4HeojkdSoPxq7rEg88Ba2XnDNoy+U00QpLMpIvZGAjNCr3s8+WHgBmc1lcxlHysLBWy0maj7pVLH1UqSwi1NReIgMV2Gg+DddNVe4j6BiRi/NcZhjfQ7EN9CQjlftBa5e/BYAPNcXy8gA9YePewyhk5gjdmWq3+Fj3YFFvIBXJl3ljkcySNltjGktHvm2AdwAD3N0Qh9qrOxo9VJRhNR/i2vd1Lr69hhWk9RyXd9bj32claGIhMlJJ8rNcierjWe9lBZgzqbNDp1xyyqc5i8Ny2LsOh0Y0nZdTb2t2Wf1hksB5kcy5Yqco8SkatRMNEmrBCOTqsneq2574hJLIHJvMYYYiYQGc4pkpJc04jlMZECbAsAx7yStRQh6A1bAjc73WM2m5Z/XxPQp1eb0Veym9Z5q9sFsyx6ylezcrMO+k1re/wAtmCQOoW2r6zh6vW/h5Gfps/dh+GPkU8W4FJDo9TSVgSFepnBAFAEkuLUC75t5YFHfJ/DyB6bNttxh+GPkGTZ1MkwSkLSLrZnnOpiuxrvLLACq3+rDjDbiY1a06rWtbDJJJLgj3lu0mtVZYg4ewhiljl1sOYGn5tWSx2G3nhTcYK7MJStgJZuMys1pmWRd7p4iL1ciWyrEVyryGCLksHFvh8mEpTb6KXe/IE7bLOOGS9+7PckRQsYzsSvLRHH133F788Z1JXi8LHrchX9Op36/yvsG/ot/R0X0pP8A1GwQ6KDlr7bU7vBGtONTyhDxHNGVV7uGdJVYNGzRmlbdaej7JBKt7mNG6wpQ2rYdGj1VCXtq8Xg11dXWniutDHhnEO9DKy6JU2kjO5UnkQfnIeYbr7iCARdwr0Obs07xeT3+TW1fKzDqxRzmd4Nl5zGTHOqL30/haPX/AMebkQy7Hb7OeN69tfuj4ImGXHxGcGXnDgtOrL1Xuq6Vs2rYddwcYlB+BAC8SypkSgWBBBGmR4/cbZN6onbzr44MVkVG18cjMZsNCyidxHq2UvxCZdVHkAVF8xjTMk9ZHjKwkaGgMZ55fLushiWr72MIqlluywo+YPQ421Ozw/TwNlapg89+81sMquoZGDKRYINgg7ggjmMamLTTsz3gArnhV1KOoZWBBUiwQdiCDzGFew4ycXdZmMOQmyDWJC6uAiyNZ5hV0SF2NSEjUshOksSpCjRjTpI2VPnItx6WbW9b12bV3rC9mCZl2VtGazclUSVhhJBJoxkCMU46giwD9kGAVkuIPGpEi5qYklgxhUUOiUgHxsjrz6B2AB47PloJflFzVn5TUmYdEBtrBBmUDkelb4Wtja5WpLV1rYZGc41xfLsiNlo55HSeM6DKJARqOoIDI6xMV1aWpd9NEWMWlvIN1PnXdI5cu8WiQKQXVzeuitaSK2PXGd0sylFyyPLnNqpZpMsABZJWQAAe0SS+w63h5uyECZJJM4A2YCiEG1QWBPR8Mjq24j5EIefM7UMbNqlhHpeHUuvrI6WeRf2pmPcmOM/KNRA5HSpBka9LBQB1KnehzIxFGLTc1glt+XayKso4QeN9nz7F9Ymb4KnEXiR8vIndMXaiyAkmRtXOA7WWb4aRzBZs04nTNO+PV4Gs4PFmBZzDqSQKCkGiC17hFuwV+z7ZeYnaytmMSMMkUjs9D+tmP/ycz8f2mDWYFXD8osWbdVLkdwh8bu59uXq5Jxn/ABHXJ/8AixX80vCIdxJ8wAPV0if9YSu8flVFUfpfTyxattOQzfGcxOZKktGVQQIZM5pYEnYlICt89xZ2GwBxSsALBLIaBMjEnSETM5pZCa2pZo18ABtnv7TtiJzUF/gmUrYLM1XDOHaCZJCHmYAM9VsOSL5KP4nc4xjF31pZ+H19bgjG2O07JwXLtL3xhXvNQbX1sAAE+ewHPyGNVJ2sUZ/0rfo5/px/zDGVTos9fkP7dT7/AAZ30WH/ALOi+lJ/O2CHRQuW/t1Tu8Ea7Gh5QvzHDpGNrm5o/cohI5k/PjY9a+AGGsEOTvsE+fMETFn4gq5iPk0zxLSmj3bqoUFG25i+RBsYUoNvWjn4m9DSNROnNXg81811r9HmO+E8SE63RV12dDzUnl8VPMNyI+sYIzUlcVeg6Tzunk9/671sFXBosyYyYpYlXvZ9niZjffy8isijl7sdNe2v3R8EcsMuPiPcqrhR3rKzdSilR7tizH+OMOwouxSAmGBRnWpGYRmQgWEXTbe5S5C38SBhAZkJmfF+kQaBBrhtjxCwvTkTeroDW9YeAFWW4l6pbBHGX5vG7xF1ZrJeFUdtQO5ZLFXag7jEWcMNnh+nh2HQ1rr28Hv8/kHDtbBLGdJmSxsyR66sWCrIHRtiOprkdwRipSUXZ+D8iIUJyV0KOCcfmUscxLM9ClHdEq538R05ZWUcup67YTqR6+D8ivRpkk7XPIxUwK8elkdanKk2BuDlybq9uXMb7HBrq97vg/IqNKa6Nrp53xX1xF/De0wy+YAZj3ZtXB1FgAiFL1U7kMxRWKBmRfnaSV16UdZeD8AnCdSo1ZJ7lt60aDi/ahWjrLOVcEFgwaNwoItlV4m1L0JA2vEQakRLR6iV7F/BeMS9xrnQu1mtLKGI3NlXWKhyUUCfPzw5LHIlU5Wd8OOP11gPanjKPHGDHIgEyG27sXpJNLTG2NUAaskC8VGOJLjJZoyHC5IBFEGkeCRY0DMmXedWPdqsmnu4iosgk6mLgs3IHfe0V0r34eZhKNZ9BYb7N+FgzhvEhfd62fLhy4/qsh70gLWvLwoJdIbcMRo8NHxUMU9SnK6TxW9XXfa2XVcm1Vxs7XvueXZe5pW7YADd3HvPD+IAb8ua4ytS3PivILVt64PzOHjWVMcimTMCWQH5R4MzBZWyqK7oqqOgS99+ZJJio3OyWCWSX1m9rNKEebblm3m2vrLZuzzxPPZOJPV0JzkiG3JQSoR+ccg04Jogg2DuCDjJJm9WScu5eBpeG5YJdTySjYeNlbTXlpANm+ZvDZmHYQAufyrSABZpIqPOPRZ9x1qw+zfAAvyEBTNuGleQ9wnifRfty/qKo/hjP+J9h1yf/ix/qfhEdYo5DNdrM5EpRe7aabeo0lkQhSrnUwis6SV0gkEAkEkAEhp2zZTi7XPPZ/iOTABGcimlZRuJA9LzCJuSVHnuTVnfGWo4+1PPw6vrMmnTbdli2abFATDAyHpW/R7/AE4/5hjKp0WevyH9up9/gyeiv9Hx/Sk/nbCh0UHLf22fd4I1+NDySYpCA+IZiVN44VkFEm5AhFcuYI+uxhpIYlzOaMrrJG0EUijaTvlcEe00bqK1Idt+hNj3zOH8Uc/E6KFaMU4VFeL2bnvXWvisGE9jM6skB3GtZZtag3pLSyMN+o32YbHG9Z3n3R/KjB0nBX2O9nvV39WH2MySYYCHivE5o5NKbjf/AOmzMgG1jxx2p6/5YI9ZUrYWFnEcy81GXWlDZhFn4gAxGrWyFdI23LezV4tCSbdkWcJ4Z6wSx1DLn2h3krLmTd6gsjHu4bJ2Ht3va1qtvV7fD9TrdtHVv4/y/wD68O3IvtDw2FY1SOCJS7KmoIo0BiFLChtQP2Xjg0utOCjGLxk7X3Zv5HPKrOUXdt9vaZzK8DCAhPVmQGkZp0XWtDQwVImC2Oe+5BO14udDnJazcl2OyDXlFJRm+5vAex9lUMZJVe8o0A4KH9Xxd2DX1fbiPRV78uIc7U958WLOy/CS5cTZQAVsZGmBXd2CjVEobcn2TQFbee06EGli8MM2vBhGrOOTPGX7MukkAzSxsGcJ4H9rwtIQwWOPw644267ry6YapQina+PXJ+Lw7gdWcrXeQRnHygKxPlZcs8h0o7GFSG2opqkIcgkcgf78ZPRINYN/il4XLWk1U8WCDhckqRSx5aDTotiycnUukl6pVKr15EjleHToQaw1sf5peZdTSKsJNKTt27MyrimUbVE8eWVIjLGoOlfltVCjqk1KjHULoEAA+IHbZ6JSheLvf+uWHxzOeOl1p2kpu3j+g24JwoyMBmMhHGumybBsnkF0yN/Hy64yejU9jl+KXma+k1feYuyseViRJ0zsWXnCeIM8YDeeoNuRQordbfNamG1WlKm3GnlfJ3d+93a7fgTTrazTqe1sPfGYc7MnyyZdksFTIAVGql8PyR0kg0PEfa5tjONffCV+7x1vkauno7x12u5eYDxDPzHISxlIljVNIZHPyARtPepHFAGpdjQbkBVE1i4TvPKXelbxb+HwxCrCgoezK77M/wDts6kV8L4xBHGhlgyLSaaYyZk3bbsNLQmq9kDelAANDEObT6M+Ct+Y0a0dq2u1/wAV43Nr2fz0RZ4lgXLyDxMgCgMNgXUqBq3IBsAixYFi6jUjNXjs34Ndq+k9hhVoaqU4u6e35Md4owFmYy2aLfJ5mJV8mgLHm3IiVRy0jl0PnslliVJpvDAH4ekgzb97Irt3CbohQe3J0LMf44j+N9h0yt6LH+p+CPfHONd0RFEve5ht1iBo6bAZiaNACzv5Ybairv6ZzqOGs8vF7vN7DLQZpFYBM4kmYeg04mgR/EdoRHKjDTZBA077fDBGLvrSz3bEKUtZ3+u7M1PB8tmA7NPJIQBSqzQsLPNgUiRga99eI7bYbtsEOMSImADH+lX9Hv8ATj/mGMqnRZ6/If26n3/lZPRV+j0+nJ/McFPooOXPt1Tu8EayWUKLN1tyBPPbkN8aN2PKjFydkLl7RZU8pl/j5Wb22/0MVqsQNxLtFB3TFMwqkC70NJsLLeAUSKBw1FgZv/bkDsoWaJjeynh8psm+VEG+X3RjL0ik8mdS0WTdlOH44f3F/D+IJ3QeMTrOsk+lvVsxpcGaRjG4VDY93NT7wRi9KlHnNaLxtHvWqvrqN9DoT1HGbi4Nu/twundq6u/0a7mPsv2ojKBngzUZNWrZec0TtVqhB3xHOxJnydNSajODW9Tj82Wt2jhAspmQBzJy2Z2/8vD5yO/xIWgVXgnD8cP7hDxHPq0xdci8inT4ymdVt6BOkQFQBz2bcX1OKVWNs/gNcn1Nsofjh/cC5SeKWVlky80UaVrSOLNuJi3iCupjGhBsSleInnpB1a89CMU75m9PRKlKGtFx1nt14YLevaz8O3J5xTjuqMjLesJIDt/VcxRrmpuFq+zoMZc7Df4nP6BV2uH44f3Cibjh0QnMmXX3qMQ0LxhQrAkKXRO8avmqCx6A1eMK8edlBw/hd32Wa+ZnV0WdNWbi7tLCUXt6ngu2xbLxmMMQnDVdb2PczqSDyJX1Y19p+vHQqsN5qtAq+9D8cPMb5LtOukmaGWMg1Sw5lxW1GzCtb7VWB1IbwXJ9Z5OP44f3APG+PzalOVEtEUwfK5jY9GB7vlzB+GGqsN4vV9XfD8cP7j3xHtBFqy1iUlZNTEwTJfgeO0V1BY6nXwLqbe6IBIaknezMqmizg0m444YSi+Nnh2sG4z2onRyYEcxBbtspmCQRzBLMm3W8ClB4XxNHoNVK7cfxw/uKeC8YjeNUmEndqzkKsUkglJcuGZ4lZCoDL4QTv7XKsaxqRpRsn7Xh2dfWYeh1dKet7Orucopu29Np23LaX9quLwTRxJU1CeJmuKaPwo2ptJZRqah7C2x5AHGcZJ5M0q6JUp21rYu2EovwfxyPHCsvkMtIJlTMF1UhS2Ultb2JBWAGyLF78z5nCdWL2mj0Cqvd/HD+4XZLi8BAQ5PMSsihXaIsRuLWxG1HY898a1qkdd4mNHRKk4JrV75RXwbNHne0ETx6RBJISV1RyQZigLUsGIiYagNwORIG4BvGCnDejb1fW/l/HD+4zXGuIo2UzMYyiwNKjRo2mRC7ux0qWkiRVBu922xVOUW1Zk1tFqwi5ScWlbKUX8EzQcH7UQuu+VnhWtS3DIQdRJJUIpI6HeueJvCOCY/Ra0/abWO+UfMGznGofXoXAk2Vlb5KUN4g5ACFdbXpuwCBpF1tiEvb11a1rPireL4lxpSjF0Xa8rNe1G2HXey7xzJ2ghIIUzA0QD6vmDR860b15YvnI70R6DW/l/FD+4ScF4/mO8/rROgX7OXntjQqvkxS7nzNjyw3Up7GD0Csl/D+KPmeJe0TtmZO5gYysiRwq6yLZ1TNrlDINClVZl52FO4PhwWXT2dQpNQgqU1lJvCzvglg8u3EoPyYceOR3Y95IwzqOjWxKRvHExEVg1TUb5kEYUYNvWla/h9fE5G23d5jTL8PzLKrr1QGmzWZF21kEGMEeA86BB2I22p2yKi7O5oMhG6oA9X5Bmar3rU1Ft73oYhKw5S1ncJwEEwAY/0q/o9/px/zDGVTos9fkP7dT7/Bk9FX6PT6cn8xwQ6KDlz7dPu8Ea/Gh5BMNAckQEUwBHPffluMNDM/xPtFkyTC7BwwAtdLDxUByNg2fLbCdJNZCeKsxT2V4IuYghneV1kBe9PcnfvpJL1FWu9VmjXwIONpzeHYuNkmRTTUVc0vGuCpmdGtmXRdaRGfaq71q3l0xnHAs7muEK+XXL946qAo1DRZ0VXzdI5DkB7qw1ncAjh2T7mMR62cLyLab+HhAH8MAGd4lDlmlzQzEqRE6AkhYIyExEBlJ2sWSL2xpjZWOiq/3UO/xDezcOUs9xmI53G9q6kqpoAaVOy/HEu5zlnaiIMIlPJpUB+tlB544dL6dL+r/wCZA+i+7xRXwzsnl4JEkjLBkuqWIXdg3pQHka2I6Y7ta4BfGeAxZmixZWHzl0XW/hOtWFb+XQYEwCclw9Io+7j8IrcigSaotsANXXYVguAmTswmXIlgBd0YNpIjBYAMGAKqPEQxO55gcsNsAvLZlM47U4MUZAKdWcgP8oOYC2BpPUG+WN0+agmuk9u5ZcX4HO1zs2nktm958F4irO8MhDCHNmotcjwyHuyvyrF2ifvFIVwSdJ2tetg45ISaerw+vreds/bWsu/wuCcc7M5fL9y8R0lszCg2jWtcgOxVQ3wF41UmzEvgymYhn0RZrvpSKIbvikSn/iyKZSqm/ZQC2rbSNRXWEU1rTy+L7Pnu+ApPJRz8BjwbhuXh7+EMleFCNbat11tqs0GZndzpqy5PMnE1bu0rZ4/HYEcMD1wngiRys3fM9G0TWx0DYixq3N2N9qrGLb2mjSsmvp/4Mj21cTQ5iSe2+TzKZdNtMRhMiNIQT42IQ7/N1KK3vCp+07mk3qLUW5N+PA3vGOCQ5pdMqAno1KWXcHwlga5YabWRiZ3J8HjyechCkU7OQdCLVoQqkoAD7PM89hjH2nXx91+KOymk6E9Vbr8cxpxhMkklzrTuBvpkN7mrKCrsn7ffjeN9hxvHMS8TzmWy7wjJxxGY7qraV0htMYYl/GgG5pRyU3QF4d5Wbd38zeEnCDTTs93UXLwggHbL5oy7vJLO6MLJLJGVRyIwSKAI54zjGV9aWfVkYuWs7sY8MyU0bB0ghAYAMfWp3oeGyoaMhjsN9rrfFN3EaBmA3OJsDdgRuJRjqfsxpzMjPnYk/wBpJ7/swczIOdicPFI/M/Zg5iYueiZL0nZ9HyDqpN606H9YYxrUpRg2z2OQasZafTS6/wArCvRV+j0+nJ/McZU+ijTlz7dPu8Ea/Gp5B3DAGzudWIAsshBNeCN5Ol7hASB7+WGhgI4xDqCGOVC1UWglVbIsAuV0g89iR/dgs2Ao7CcUiXJwoX8VvsAx5yyVuBWKmuj/AEx/KjGh/to12INSYoCYAES8OjmnzAkUmmjIIZlI+TrmpB5E4tvBG9T/AGod/iV8W416qREIW0BV0uNZFcqJEbUdiOZ6eeFa5hrJYsScQrOtHI8TR+KNN9JO7gEASR6l2c+NTVgHmFI5dJrSp1KcY7X8mJvDh4oZjsLANlkcC9Vd3ljv15w9Rt9vmcdesx2HGTngijWITpSrpHijBobcloCvcBhWYCXOpIivInEbjWjZZGK9NPgTck7AbkkADffFxi5OyWIm0lc7neGZnNx97KqKdimVk8UYHUzbeJzseRC1QFknGrqKl7NN9+3u3LxI1dbGXAX5HsyD3jPl4HeNihi0IUCsqyfIq40xtqZm6BiSG6EOdWcVGUW1dXeLxxaM6aUpTUlgnZdSsmCDg0RkRklyiorL0hy81CtYfREHR/a2Up5HbESrVJKzbffc1VOMXdJA/GOH5eJY8vDHASzqkc0ap+bO0keZ0D2QvNm8LAb7jeI1qrwnJu313P6XVq4QtrRST2o1PAeDZmEgPMqRDfREIApPkQMulA78jewwpzcnd4shJLIcZ/IQspaTLpIRbUURiSB01bX0xNxiPsxxvLOzJAkaLp1/JiFQFHV9DnzG9DEuL2ltxaWrczPaaItkpZFUldGcl1bDwO2ZMb1zYEOK5VrsWC2kovDvKr9LuXgj6FxOadQDBCkp3sPIY/hpOhr686w8DIUTZd8xMqZiFANB1BZWNCzRBCL4r0kcq5g2BjHWtXw93xa8vgzopVHTg2s7qwNxzKzaFgdcvmWNiIyoS/kWdK0mhze1HusgHaVSMcfgiZ1KN76rvuWXHNLuZVl+z/qxSlXMTSBzIZCVEhEarRLBzRre73JPuwLHGWY4NunK/V4+AcnDAzAPwzKhS3iYmNqA31ae73N9L999MDtsMV1mgRFRQAAqqKAAAAA5AAchhCbF0jNOdKmkG5I6+X1Y3VqSu8znd6rssg5cqgHsg/EA4wdST2myhHcd9WT9RfsGDXlvDUjuOeqp+ov2DBry3sNSO4yPpTgUcPchQDrj5AfrDGNWTcXdnr8hRitPp4b/AMrLPRV+j0+nJ/McRT6KK5c+3T7vBGvxseQL+MZqWIBowhXk1rKxvbTQjBNe1e3lhoZk5pYxdgdNKFs9G7sfmRa61Em608t7FWcbQg5uy47utkykkERZfLKCM8rubpYnjmmSEH5isVIduZL38KUDFurKOFJ261g39bidRS6QNwzLx5Rw0sGtVAYsYwZIwNlmjCi2iIrUoGqNiSdjYypPnY6jwmuEvkn/AIzznXcX7X1+nh2GnTtLlyLBlIPUQZj/APnivR59XFeZbklmVZrtPEqllSeQjkogmBPwLIB9pw1o877OK8w10BfloP3LOf8Ahf54r0ee9cV5hrx+ri6DtIxbMsFeNpAoiDRsSHAVFDAbLuR7ekHUtEiyE6bWG767+4t1LxS3BWS46ZIj37Bg2gr8hOFoEMzFtFDbcfAb+UVaL1L4W7V5mUpKx6z3GoJ5YjEwNMhNpIGq0lBUad1KC/O9OPO0yH7ynJ2weOO+64b31XyKum7bf1T+RXxrtMynVl5rB27t4ZF06VZmZXKi+VkHoDW+x9Tmmld+K8wUk8iZPi+TClp9EkjAFtOVcUBuRulvTE1135YJUpK2XFeYKSYbkcjGznNSRRIwsxRAICu3tyFfalNAdQo2G9kuVRQWpB9r39nV4iUW3dlvAu0EkzlZYVjAU2dUvtDT4akiQdSefQc72ydi7Mrm4o8TZt41jkCuprWQ16IQbCq3hC2bFnbkca1GtSF9z8WYUk9ep2//ACirMcWLoy5iAx60Gl4g8tarG5KLpb3f4jGL6mdMcHdq5luM5JSEt5ypkRaePMJQZlsmR5CoIWxsAaY7nfDvg0Cummaj/acs2XRXy8cqyooLd6hBBW9ZUqQN+hsA1hXSKcLylbZ9YCWCNMsx7giNwtSyOsOmNehWSJE1MaArckigLthy1q8qkuao57Xu/Uyd07LP6+rbSDKZmeLvIu+aGUgaJtAaTUN5CAjBY9lABDE3ewFnJaJrZzlbtfmayi4fxPW7sPhmLs7DmpGWNxJrmAjEUj6iy+MOWj7oKYk1anJ8owDZAbpjoyVNwU3ne93fjcyx3+HkN+L5uSF9McmbkqwSaG4IG2mI2N9jtuOu+OeOha3/ALJcX5ltSjZ3z/p8i/s9mXeR0MmZiLMdLFEYMAuq2doRp6isbw0bml7Mr334t97xM2pPOT+HkOcpYdjCGkc0Gkc2xrkOiqOdAADmax1w0aMFrVHiznVRttU13g3HHe4++LKKk3jLA+zuQYzqH1Yu1PYddHneaqXzw8Rdlc8sbKwzM7UTs7Sup5qAwI5dQTvtdkDFWpHNetuNEsUswGogIaO1bg4nXpwxjmLUqTwlkM4YgoAUbDHNKTbuzoSSVke8IZzCAmEBj/St+jn+nH/MMZ1Oiz1+Q/t1Pv8Aysnop/R6fTk/mOFDoofLn26fd4Iuz/EpJAVKNp1bFYc+jUDt4o1u/gd8bpI8gXTyaNRYyjetLvxFC5sUkZZqZzR06bJ541pwc3ZfIUpJK5oeCcKYESz6i+/dxs5k7hSBa6zZdz85yTzoGubqTVtSGW17/wBNy7yUnm/8BPHJIggEsayknwRsobUw60QQAOZboMc8p6quOUrCPi/DGaNHV0kk5VqIVAwoCECVAoGw52bxKpa2M736thOon0szzFwuYwWnd98G/NgyUF3AUgZkgNya9QFCq64fNQTtjbtZbhte0t4fwWdo27wqjCgl96eWklm05lrBGpeYN74fNQ3viydRFeW4TmWkdG7tQp2cjMEHyoes3y3+o+eDmob3xY+aSVwnP9nkUkpDLKXonTIg0lCpUnvD8puNg5cCqoA40UbW6uthqoVxZCeNJBLGY4gNMZ1vaAlUSyMw4NKTZ0gEi9uWMqlNWbTd+1mc4JJsIy/ZyOMv3ckBBOkFmk1UAFCuySKGNAA2CTzJJxcqUZNN34srUiFDs9l2jInMYN7GNmAAI00VkZgbtunUVRF4yhotGlLXjGzNIxcnZXYBx3gchNQZRqW92ZX1eRXVOpW/qbyI3xVPRaFO9o5qz7BDzJcDhdQZMu0bdVMjH6xpcivrxl6v0b3EK31di7jPC8pGwX1mLLki9MjHxWaDbyKeYrD9A0d/wIVkijgXCcvpkMxSQ69IaN5CpBVZCFAbcanYk+ZPuGOmegU5QprUyXDF+SMedg5zV7pOy35Ld1ivi/DJu9b1dYzHfhDlr5DzkHJvdjOPJdH3EU6tOyxd/rr+Qu4nkcwI6lCoHZEBVjt3h0eIa31AFtRGwOmrF4a5PoU3rRiroqM1J2x+I4kygEcbxFACqtLrEzHU9s7krKoILEGq572BdRV5Poy/eVIp3NVadWUIt4X+Hf8AXaeOHRDMaZJ4hHAtNFl1FCRtvlZtzYJ5A2a2ur170tFTVoK0fH9PHsJnWhQwXS8P18BxxrPvGq7NJPJfdZdNi2nmx/ZxrtbEbWBuxAPTrQjhFHOqc54yZTwHKQFyfXUmzMoGtlrcLZCRC/DGvipb8ybJJMqrbYXKi3tND/sw/tD9n+eDn+onmOs8twq+chr4f54fP2yQej3zYdl4FRdKih/f7zjCcnJ3ZtCCirIW8ZdhLAUKavlANZIBJUBQSN+dYFkzppq9Ofcei+c/Uy4/55D/APp0/j7sLAwGEBbSNYAat9JJF+4kA4hgWYAJhAcwhkwgMf6V/wBHv9OP+YYifRZ63If26n3/AJWJ+xmbmj4WrR92qhnJeQ7DxkadG13Y5G72rF0I61kg5d+2zfZ4I7lM6kSGSfLeEsUCDLzoXb/h0TYAY6QBXX3Uez0ecnZNcV5njOrFK78GajgnB9Ld/MuhtzHFqJWAEUTuSDIR7TDYchtZaKk1bm4ZbXv/AE3cX1JJ9KX+P1LOI8TblFZs0oHtO3Oh5eZPIDc4JalGN54vYjGVSU8IC+PMQC2kz8XeHwPbDw8/k922HPY8zv8ADOlg9acbt8Ety89pXNS94syXBstMuqGSCReVoiMByNGj7wfsxq60V/D9cAVKfvfXEPiyb5cXGVKjmoXTtz2/jhRdKbtazHJVIK97oaZecOtj/wCPccZyg4uzNIyUldFowIo7hgLuP/mG2vdNv+dcZVeiyZ9ECljGp74ZqJvxf1amrcXbA7muY539eqKOZeJQ4rhZSyBrAyu17FjpfVQ25C/dgcU1ZjUmsUP8AiYYFGbnVRuAT0Hn/li4Q1mROaihZwyDW8rP+uNun5uKvq92N60tWMVHd82c1GOtOblv+SCc9wvX7EzxcvYWE8r2qRG52D/yj33za0r3uddo2tZGe7VcJZYog07yasxCg1qigFm0hvkBGxIJDVqq1GGpN5iUUshdGHRUiZZcxJHtJljQSMj82dUcLSPEaOkuzXp8RJDVmrzWLw3fL6zOiS1Pail/Vt/yPMzx54owWyq+sSAmGBGLMwABZ5SY1MSrY1Gj0AtiAdMXtwMLI52ezGVVtTZyKfNT1qcMLarIjiSyUiXel95JJYkmXcY14TwGDLbwxhTpC35gctuXlvXQYWNsWOTu72t2DPAIEzyTEfIvGpr56MwJsfqutbah8SD0om3qKWrZ7/rZ+oOEzf7TL+/5OT+Hjw8CQWbhU0zRnMPCyrqsIjiwwAFEudJB3v8Auw1K2RvSq83F2zdi2HLZtAB38Tiju6Nqvet1aiKobi9ieu0trcRUlGUrxVkFZRMxfyrxEeSI4J8t2Y19hxLzwJWrZ3zDbwiSYAJhAcwgMh6VCPUGuyO8jujXzvOjWM59FnrciX9Nhbr/ACszvZidU4dlyWlDCaQjujHd+LmsilTtfT4Y30VtR6N7rr39QuXmvTp42y/KjSdl8xG5HePI7RqNJl7oKhoAlFjAAamqzvRIvnjarKTyja+dr49p40VFLPLsHkjGY6VNIOZ88EUqSu8yG3UdlkUvkZIpNcCRvYr5WR1KDnpSkbwk2T7/AICufVvNzk7vwNYwUcgvKNmCflUiUf2Hdz9pRaw3maK1usNrCsSSsCQC3MwmI95Hy+cv+v8AQ+GOmMlNasu5mEouD1o96DsvMHUMv/x7jjJxcXZm0ZKSui3BYYt7Q/7u9mvZ3228S777Yyq9FkT6IufOxKWJ4sAFLEqWyvhC2WBtLAFH3iue2NlfcWG8ElRi2jPes1QIBgOg+8xKDZ9/lhsBthWAozeZCDfn0Hn/AJYuFNyZnOaggXK5Ysdcn1D/AF092NKk1H2YmdOm5PWkDrw9JZZ9ZcESKRokkjP5pBzjYWOf+hgqX5uHY/FhS/3KnavyoMyXC44jaa783kkk8hQ1saGw2xhbG506ztYXdsPYy/8A93lv/VXDRJX2onVXh7oMc2TUSpRYpa98ZASB3QXnqIGrTR1FcSoY3LU2k0LeDcVhy5kafvHzLmppCoolWZRHGboRqdQCjluT4iSbauSbIURy+334i1wPVYAJhgTCAmACYAOYQEwATAwJiQJgAmEBjfSv+j2+nH/fjKp0WevyH9up9/5WD+jDIo+QRmG+t+pHzji6VacYJIjl6lGWn1G+r8qNaOGR/qn7T/jjb0ipvPH5iG4KijCilAA92I1m8WaJJKyPeAATP8Uhg/PTRx3y1sq38L54Tdszejo9Wt/txb7E2eMjxjLzGoZ45D5K6k/YDeEmnkOtoleir1INdqYdhnOcOBgBnKMpJjIF8xjojNSVpmLptO8D2O9/s4fsD/edQFxnvO6bVVWv8y4yramo7CevbEudJTuFjJvqPiPt/wA8axVLrB87ssekjmAsLGCedCr8v4Yr91faL97bYegcx10fxw/3XWH77qOQ5E6tch1Hy6YJVMLRCNJ31pZh2Odm4Fnco2rvYSBIBRB9mReeh/LrTcwT1BIO9Korak8vinvXzW056tJ314dL4Nbn8ns7LpjjKwZrxsrhgNDLrkQrW+llRgL3u/I2DRxNSDg7Puexl0qqqK671tT6zN9ssiI1igyatJmpJAUR5ZGpRYllYyFhGqhvbq7Kgb0MTHezQfcGySZfW00mvMSnVJIxBNWe7QEKoCKNgAqgnUatjiJTW80jTnJXSCgmV32j3JJsA7tuTv5nEqUVk/iXKnVlmgn16P8AXX7cGvHehczPcT16P9ov24NeO9cRczPcd9ej/aL9uDWjvXEOZnuJ69H+0X7Rg1471xDmZ7mc9ej/AGi/aMGvHeuIc1PcyevR/tF+0YNeO9cQ5qe5k9ej/aJ9owa8d64hzU9zJ69F+0T7wxPOR3riHM1PdZPX4v2ifeGFrx3riHM1PdfA569F+1T7wwa8d64hzNT3XwJ69F+0T7wwteO9BzNT3XwJ6/F+0T7wwa8d64j5mp7rMn6UZ1fh76WDVJHyIPXGc2nF2PV5EhKOnU7rf4M9+in9Hp9OT+Y4UOiieXPt0+7wRscaHkExQjH+kPtWcnGI4a76S6J30KNi9dTew+vyrGVSpqrA9zkXkxaXUc6nQj8Xu8zEcB7C5nPD1iaXu1fcO4Lu9/Oqxt7yf4YxUJSxZ9DpfLej6E+ZpRu1sWCXV9Iu416N8xl172CUTaPEQqlHFdVFmyPjflhOEo4mei/6hoV5c3Vjq3wxd134I0Po17YPmLy2YbVIBaOebgcw3mw8+o+FnelUvgzy+XeSo0P39FWi81ufV1P4eH0HG6PmiYoDuGAv46LgcHceH+ZcZ1egyJ9E43AcqSxOWhJY21ou533O3Pc/aca3LC8nlI4l0RIqLZOlQALO52GGBdhgTABVPmUSi7qoJoaiBZ8t8Ti2ADneLoFuKXLs1ig8oUEcz4gGN1Z5YdmIQcS4nmBNCY4oTLLsvcymYvGGGtnRkjXQqmw5cUxCj2qOsZ+w4vLwfV8zKVJOamsH4rc/lu4l/AODEqZjmZlzb0Myw0e0NxEEdWVI0shQtbNdsTZVSDi7PLYVTqKauu9bUNeKRysJBl3CSeCjYG297lHHL+ycYqSTN2vZXeXcIXMBdOY0NQADqxLPzssO7RRtXL34d0QZvis+eEsndGfRqIUAJVc7U+rMelc22Y8iBh2QDyEZnuwkjqJSkgDA3vQ0MToUA2eQX7cTfEtJajfZ8zzwaPOodOYaORSSS/eeJdtlCrAisL6mjWG2iALtLPm1mHq/eaO7BIUKVLW4reFyD7NnVyo6djbVgL+DSZru9WYPNo9JJ8e7hWVlEMYArrRJ1HlQuJM0ppN47n4M7l4M+krsXjkjLNpR5AulS1qRpy92FsUWbkN8O6MyztTJOI09WLhi9EpRoFW3IMUm110Hx6EQAHAsxnmdmmBEY1AhzpI2tWRfV0vcAVrNWdzWFK1hrMtzsM3ed4s2Y3iXwxCNtyRdLIxXpd6L39qvCEnsLnFK9ntyKxPmNS/KZ2tQ5w5YijXOhYHv6b+7Dw6jM8NPma2fPcyb7nKHbw0KrluSOuxvlhYdXxGM+DySl2DnMEVYEqQqBZsAGPckDbfywnkIz3pS/wBzm+nD/ecY1Oiz2+RPtdL/AJeDCPRV+j0+nJ/McKHRRHLn26fd4I2GLPIFnabPNBlJ5o61xxsy2LFqLFjG+jwU6sYvJsipJxi2j4vn80c7IJsxnIQ5CAClrSFLEEa9iG1LRrz6gH06nJlG99ST7+vs7zo0Pl7S9Gp83TlBLPLHFdpo07b5gKP69lRsKXu023I07S0CAOd6dxvW+K9Ap36EuL8jz3Xk8XJfXedPbnMbf17K+/wJ4fa/73xch7N+0OgNHoFP3Jcf0Fz0veX13mcyMwSdc0M5Ak2oOVATSrPq1AfKaWUb3R6+8XC5MoxldQlx/Q9OfL2lzocxOUbWSyx463UfWewXGJM3k1mmKlyzi1FDwsQKGOTTKMaNVwjlgcVGbnDWZosc6NTuGAv46LgcfR93zl69MZ1egyZ9Erl4HGxJMmY3JNDMTqBZvYB+Xu6Y1uUG5PLCJAilyBe7uznc3uzkk/bgAvwAD8RlKxsQSDWxVS5F7A6BucDeIGaHEHkUiSTWvOjw7NDrQoOSPiKvnhgDTcVdWWOHuJ53Phy5y0kDVdGZy7ExxLudZU2RpFsaw0toDzgvBRlVZ672eUgyyAKurfYIpNJGtmkvzPiYkmZSwHFJvF2PHeSSSI6ZaaCTYFpO6KleZWQJIS1b1XI9aJxtCoknGWK8H1fP/Bz1KTclOGEvFbn8tz6rl/Fsh34kjEzwk6PHGxVuuwIIO/LHPisjrulFXV8xWOy0vL/aWZ339o3t79W31YTcurg/MetD3fiw/MRZwOe7ZSgII1EA1taewx8/Fd4Md/w/UlSjuL4o5KUSv4yslsK8N6aqquh12wbSrpwdlu+YsXszICT69NR83mPkdrl2+rF6xkaDKRFEVGbWVABY3ZrqbJN+8nEtgec97I+nH/OmEzWl0u5+DEGc7LSSMxHEc0gLFtKuQFs3QN3Q8uXSsbKpC2MfEws94VBwqeFWKZmSZywNSEVp3tVuwvO7AvYYTnBvojs95bk0zV/LMukK10QdRPs/NFViZuFsEOKd0C8XyEbR69Dh9CfKRo7tXKgqEEkDp/fyxnG1zapKVmr4XeHzEj5JfCRJnBpN36tm7YrRoi/KuY3rF3MQzI9ne9UMJnH04p4zZC6iA8gcWQDvfUXiXOwzRcP4XHCdSg6ioUnU5BquSsxAxDlcDK+lL/c5vpQ/3nGU+iz2uRPtdL/l4Mv9FP6PT6cn8xwodFEcu/bp93gjY40PIOMoIoix5YaA+WelfgJR0zcS0tBX0j2WB8DGvO6v3DzxjVnNO6bPq/8ATtelOMtHqJXzV1mtq+Y77L9s8nPGozHdQzAU2sAKxHzlY7C/I7j388aRrN7Tg0/kGtRm3SjrR2Wxa6mvmE8d7XcPgQlDFM9eFI9LWf7TAUo/1Rw5VmtvxMdE5E0mtNKUNVbW1bgtpjfR7wp85nGzUqjQjFm28JduSAeQu/dQ88ZU6lRyvd8T3OWZUNF0VaPBK7SSwV7Lb3+Z9gjjCilAA8gKx03bzPjD3hoCYYAHHh8g/T2f5l88Z1egyZ9Eqk4bMSSM9MASSBoy5AB5KPk7oe/f442uUXZfJSqwZs1I4HNSsQDc+elARz6HoPfZcAl8ygNF1B22JAO/Lb30fswgF+d4hJqqJYZFO1mfQb31CgjcgPPz8sK1wM7nZHR1QRTnMSi4Y0zszKAoALzCwI41JFsA1nYWWANRWGY5PWd2aPgPB+4DPJIZsxJXezMAC5HJVUbJGtnSg2Fk7kkkbuIa4AJhgJuNwQOsi5ltMZ0Wb0/rdfL/ANrxFm8mbwqaiUrJ55q6EmT4Bwt2VYplZidSBZVJJW7KgdRpO45UcJwl7z+Hkaelv3IfhQ7zfC52ctHmdKk6gpEjUfLaRRp57V5YWr1v67jNV2lbVjlbL6xOvlgiBJpNQ7uXW5vka1e0TQA8ycNKzQ3PWTlZbMstpmH4BwcAE5mML0+VirmLraudfDGutLcL0j+WPANy/CMszoMjmYVkWOjWl302PGuhlINNRbcbr9c6z2onnf5VwHUWTkjUmWbvCzxVsQF0uo2BY7nmd8RJ3KhLWeSyll2MT5/h/DBKxmmiSQsWOpo1NknfceYO/uxtGu2sEn3HJOg08W1fHMb9nIsqiumUkRgGtwrKaY+HxaeR8PXyxFSTk7tWKhHV2t9o2l9k/A4yZpHMQ8WQLD3hRjaRraSSIefId2CRXOx/CsEV7VzWpN2cet/VxC2bG4EWZtd98znhYJRf1LI3NCjuDy3I0t1+BgchzvtfI5vSKIJzOdJvc1Wj2as8yOhHLCt1+AxlwGpJgUXMAJWrXmcyaNWAYpQAw6X8D1wpZf4AC9Kf+5y/Th/vbHPPos9rkX7XS/5flYR6Kh/2en05P5jhQyRHLn26fd4I2OLueQTFAeJoldSrKGUiiCLBB5gjrhON1ZjjJxalF2aMHxf0XQSMWglaG/mka1Hwsgj7TjB0dzPpNG/1LXpq1WKl15P5r4FPDfRVErXPmGkH6qqEv4myfsrCVF7WXX/1NUkrUoJdbd/kje5HJRwoI4kCIuwUCgP9eeN0ksEfN1as6s3Obu3tCRjQyJikwJh3AG4llzJGUUgE1uRfIg8h8MRNXjZCkrqwLIucs6Wy5WzVrIDXS6Y2cXrIZH4gYa9ZYbgkCKKVuXOyNXQihQ688GLKwst4l4lm45JbL7AhakyEzmttlkIG3Mg0RZ61hki3NyKCiZePK5maQ0mXbKmEhNgzysxJjiQEGyniICiyww0t4Gn7N8ATKId9cr0ZJK03V6URf+HEtkLGNlHmSSU3cBxgA7guBMFwE/GM1FEsjTglPBdAnzrZd8RKMZYSLlJRgm+sTJxjhprmLNcpdvj5DfnyxlzNLq4/qZc/H3kag56IGu9S9WitQ9r9X6Xu5411lvHrLeDZrMxnx6g0YSXUQQRS6dQ2+sYE7vA1hL2G1vXzM0nHOEn9XfzVx9vl9eNbVCvSanvHmdIpz3kWaiij7ulVwqHQDu3yi2Rrve9O1dMF5IXPz39YdwvLFGYjMxSi4dSposHWndk6R5XXuxE3dFQnKTs3sl4Mazdmso7FnysTMTZJQEknck/XiLdb4slVZrJheQ4dFACIYkjBNkIALPKzXuwJEynKXSYRLyPwOB5ErMz/AGlMfqfy1hKj8Q7gmyQBQzA7vy5+e2+HDMup0n2syWXfIl7idxb/ADV4ZRNkqu4vcilP0d+WNMfq5Awj4vwkgFcpBa6iB/UwRpokg97QuyfgCTtzi0t/iBblu03DY31rlkjcaqYHKKaawxDCXro336C+mBxk9viB49JcmrIyMVK2YDparFk7GiRY9xOMKnRZ7XIn2ul/y8BZ6P8Atlkstk1inzCpIrOSpVzVmxyBHLCivZRryvolarpk5QV1htW5dZpf6ROG/va/dk/Dhnm+r9I934rzOj0h8N/e1+7J+HDuHq/Sfd+K8z2vb/hx5ZpT/wAkn4cDklmVHkvS5ZU2zo7ecP8A3ofck/Dhay3leqdN+6kT8vOH/vQ+5J+HBrLeL1Vpv3UuB38vOH/vS/ck/Dg1lvD1Vpn3UuBB284f+9L92T8OGpLeHqrTPupcDv5d8P8A3pfuyfhxWvHeL1Vpv3UuB38u+H/vS/dk/Dh85HeHqrTfupcCfl3w/wDel+7J+HC147w9VaZ91LgT8uuH/vS/dk/Dg147w9VaZ91LgT8ueH/vS/df8ODnFvQeq9M+6lwFr9o+H3qXiUqmyR4pGUE/2WXcX05dOWHzi3oXqvTPupcGeOAdoOHwBnkzqy5iWjNMVcFyLpVGnwRqCQqDYb8ySSSqJ7UHqzTPupcGNh244f8AvSfY/wCHC1470HqzTPupcGd/Ljh/70n2P+HD1470L1Zpn3UuDJ+W/D/3pPsf/DD1470HqzTPupcGT8t8h+9J9jf4YWut64h6t0z7qXBgz9sMlqJGbiogbMrnleJck93E0XJ+k6tnSnwfkT8sMn+9QfcfE+z1cQ9XaR91Pg/ICzfHeHytqfNpf9l8yg+xWAw9ZdXwD1dpH3U+D8giLtVkVUKM1CQAQNXetsedlrJ+vBrdnEPV+kWtzU+D8jz+UvD/ANrlf/Db/DD1uziHq7SPup8H5FGc43w2XTrng8OwC96gq7ohaBF9DfXzOGp22riL1dpH3U+D8j3keP8ADoQRHmIQCQTZmYkruu7WdvLA53ztxGuT9IWVKfB+Qd+WuU/e4f8Ar/wwa/ZxF6u0j7qf4X5E/LbKfvcH/X/hg1+ziHq7SPup/hZz8s8p+9Qf9f8AhhOXZxD1dpH3U/wspzPanJOndtmodO3JpVO1EUy0Ry88Cn2cQfJ+kXvzU/wvyAjxXhxFetL8e/zVjcnY6rHP+A8hg5x9XEPV+kfdT/CwPN8byAIAkaQAWGXMzgXZ28UoJbcm65Hn0w1N71x/Qfq/SPup/hYVB2+y6oEANAaRqZGJHLdmlJbbqTvgfauP6C9X6R91P8LE/bXtNBmcnKquNZeOk23CmyRpJ8+tcsZztqvFcT0+SNErw0um5U5JK+LT2pny6XGUT6urmcGBijsJHy/154bzIh0freX5fljOeZ1UeieziTbacOAZFwEs4cAImApHcICHDFsIcA2TAI6uGiZnDhDOYY2TCA6cAHMAyYAJgAmADmAR0YYzmEBMMRMAzuEBDgEcwDJhiOrgDYcwAdwg2n//2Q==">
            <a:hlinkClick r:id="rId3"/>
          </p:cNvPr>
          <p:cNvSpPr>
            <a:spLocks noChangeAspect="1" noChangeArrowheads="1"/>
          </p:cNvSpPr>
          <p:nvPr/>
        </p:nvSpPr>
        <p:spPr bwMode="auto">
          <a:xfrm>
            <a:off x="1183481" y="-1388269"/>
            <a:ext cx="4257675" cy="2900363"/>
          </a:xfrm>
          <a:prstGeom prst="rect">
            <a:avLst/>
          </a:prstGeom>
          <a:noFill/>
        </p:spPr>
        <p:txBody>
          <a:bodyPr vert="horz" wrap="square" lIns="68580" tIns="34290" rIns="68580" bIns="34290" numCol="1" anchor="t" anchorCtr="0" compatLnSpc="1">
            <a:prstTxWarp prst="textNoShape">
              <a:avLst/>
            </a:prstTxWarp>
          </a:bodyPr>
          <a:lstStyle/>
          <a:p>
            <a:endParaRPr lang="en-GB" sz="1350">
              <a:solidFill>
                <a:srgbClr val="000000"/>
              </a:solidFill>
            </a:endParaRPr>
          </a:p>
        </p:txBody>
      </p:sp>
      <p:pic>
        <p:nvPicPr>
          <p:cNvPr id="13314" name="Picture 2" descr="http://www.bbc.co.uk/london/travel/downloads/tube_map.gif"/>
          <p:cNvPicPr>
            <a:picLocks noChangeAspect="1" noChangeArrowheads="1"/>
          </p:cNvPicPr>
          <p:nvPr/>
        </p:nvPicPr>
        <p:blipFill>
          <a:blip r:embed="rId4" cstate="print"/>
          <a:srcRect/>
          <a:stretch>
            <a:fillRect/>
          </a:stretch>
        </p:blipFill>
        <p:spPr bwMode="auto">
          <a:xfrm>
            <a:off x="1143000" y="1500180"/>
            <a:ext cx="6858000" cy="3745714"/>
          </a:xfrm>
          <a:prstGeom prst="rect">
            <a:avLst/>
          </a:prstGeom>
          <a:noFill/>
        </p:spPr>
      </p:pic>
      <p:sp>
        <p:nvSpPr>
          <p:cNvPr id="9" name="TextBox 8"/>
          <p:cNvSpPr txBox="1"/>
          <p:nvPr/>
        </p:nvSpPr>
        <p:spPr>
          <a:xfrm>
            <a:off x="1143000" y="160717"/>
            <a:ext cx="6858000" cy="1304203"/>
          </a:xfrm>
          <a:prstGeom prst="rect">
            <a:avLst/>
          </a:prstGeom>
          <a:noFill/>
        </p:spPr>
        <p:txBody>
          <a:bodyPr wrap="square" rtlCol="0">
            <a:spAutoFit/>
          </a:bodyPr>
          <a:lstStyle/>
          <a:p>
            <a:pPr algn="ctr"/>
            <a:r>
              <a:rPr lang="en-GB" sz="2625" b="1" dirty="0">
                <a:solidFill>
                  <a:srgbClr val="333399">
                    <a:lumMod val="50000"/>
                  </a:srgbClr>
                </a:solidFill>
              </a:rPr>
              <a:t>“Interdependent group of items, people, or processes working together toward a common aim”</a:t>
            </a:r>
          </a:p>
        </p:txBody>
      </p:sp>
    </p:spTree>
    <p:extLst>
      <p:ext uri="{BB962C8B-B14F-4D97-AF65-F5344CB8AC3E}">
        <p14:creationId xmlns="" xmlns:p14="http://schemas.microsoft.com/office/powerpoint/2010/main" val="13886105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phant_pic.jpg"/>
          <p:cNvPicPr>
            <a:picLocks noChangeAspect="1"/>
          </p:cNvPicPr>
          <p:nvPr/>
        </p:nvPicPr>
        <p:blipFill>
          <a:blip r:embed="rId3" cstate="print"/>
          <a:stretch>
            <a:fillRect/>
          </a:stretch>
        </p:blipFill>
        <p:spPr>
          <a:xfrm>
            <a:off x="1143000" y="303498"/>
            <a:ext cx="6858000" cy="4840002"/>
          </a:xfrm>
          <a:prstGeom prst="rect">
            <a:avLst/>
          </a:prstGeom>
        </p:spPr>
      </p:pic>
      <p:sp>
        <p:nvSpPr>
          <p:cNvPr id="4" name="TextBox 3"/>
          <p:cNvSpPr txBox="1"/>
          <p:nvPr/>
        </p:nvSpPr>
        <p:spPr>
          <a:xfrm>
            <a:off x="1143000" y="0"/>
            <a:ext cx="6858000" cy="415498"/>
          </a:xfrm>
          <a:prstGeom prst="rect">
            <a:avLst/>
          </a:prstGeom>
          <a:noFill/>
        </p:spPr>
        <p:txBody>
          <a:bodyPr wrap="square" rtlCol="0">
            <a:spAutoFit/>
          </a:bodyPr>
          <a:lstStyle/>
          <a:p>
            <a:pPr algn="ctr" fontAlgn="base">
              <a:spcBef>
                <a:spcPct val="0"/>
              </a:spcBef>
              <a:spcAft>
                <a:spcPct val="0"/>
              </a:spcAft>
            </a:pPr>
            <a:r>
              <a:rPr lang="en-GB" sz="2100" b="1" dirty="0">
                <a:solidFill>
                  <a:srgbClr val="DADADA">
                    <a:lumMod val="10000"/>
                  </a:srgbClr>
                </a:solidFill>
              </a:rPr>
              <a:t>To Improve It - We Must See The System As A Whole </a:t>
            </a:r>
          </a:p>
        </p:txBody>
      </p:sp>
    </p:spTree>
    <p:extLst>
      <p:ext uri="{BB962C8B-B14F-4D97-AF65-F5344CB8AC3E}">
        <p14:creationId xmlns="" xmlns:p14="http://schemas.microsoft.com/office/powerpoint/2010/main" val="1298363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eberg.jpg"/>
          <p:cNvPicPr>
            <a:picLocks noChangeAspect="1"/>
          </p:cNvPicPr>
          <p:nvPr/>
        </p:nvPicPr>
        <p:blipFill>
          <a:blip r:embed="rId3" cstate="print"/>
          <a:srcRect t="4851"/>
          <a:stretch>
            <a:fillRect/>
          </a:stretch>
        </p:blipFill>
        <p:spPr>
          <a:xfrm>
            <a:off x="1143000" y="0"/>
            <a:ext cx="6858000" cy="5143500"/>
          </a:xfrm>
          <a:prstGeom prst="rect">
            <a:avLst/>
          </a:prstGeom>
        </p:spPr>
      </p:pic>
      <p:sp>
        <p:nvSpPr>
          <p:cNvPr id="6" name="TextBox 5"/>
          <p:cNvSpPr txBox="1"/>
          <p:nvPr/>
        </p:nvSpPr>
        <p:spPr>
          <a:xfrm>
            <a:off x="5790654" y="141480"/>
            <a:ext cx="1803700" cy="357790"/>
          </a:xfrm>
          <a:prstGeom prst="rect">
            <a:avLst/>
          </a:prstGeom>
          <a:noFill/>
        </p:spPr>
        <p:txBody>
          <a:bodyPr wrap="none" rtlCol="0">
            <a:spAutoFit/>
          </a:bodyPr>
          <a:lstStyle/>
          <a:p>
            <a:pPr algn="ctr"/>
            <a:r>
              <a:rPr lang="en-GB" sz="1725" b="1" dirty="0">
                <a:solidFill>
                  <a:schemeClr val="bg1"/>
                </a:solidFill>
                <a:latin typeface="Arial" pitchFamily="34" charset="0"/>
                <a:cs typeface="Arial" pitchFamily="34" charset="0"/>
              </a:rPr>
              <a:t>What you know</a:t>
            </a:r>
          </a:p>
        </p:txBody>
      </p:sp>
      <p:sp>
        <p:nvSpPr>
          <p:cNvPr id="7" name="TextBox 6"/>
          <p:cNvSpPr txBox="1"/>
          <p:nvPr/>
        </p:nvSpPr>
        <p:spPr>
          <a:xfrm>
            <a:off x="1372982" y="627534"/>
            <a:ext cx="3260829" cy="559833"/>
          </a:xfrm>
          <a:prstGeom prst="rect">
            <a:avLst/>
          </a:prstGeom>
          <a:noFill/>
        </p:spPr>
        <p:txBody>
          <a:bodyPr wrap="none" rtlCol="0">
            <a:spAutoFit/>
          </a:bodyPr>
          <a:lstStyle/>
          <a:p>
            <a:pPr algn="ctr"/>
            <a:r>
              <a:rPr lang="en-GB" sz="1725" b="1" dirty="0">
                <a:solidFill>
                  <a:schemeClr val="bg1"/>
                </a:solidFill>
                <a:latin typeface="Arial" pitchFamily="34" charset="0"/>
                <a:cs typeface="Arial" pitchFamily="34" charset="0"/>
              </a:rPr>
              <a:t>What some might know</a:t>
            </a:r>
          </a:p>
          <a:p>
            <a:pPr algn="ctr"/>
            <a:r>
              <a:rPr lang="en-GB" sz="1313" b="1" dirty="0">
                <a:solidFill>
                  <a:schemeClr val="bg1"/>
                </a:solidFill>
                <a:latin typeface="Arial" pitchFamily="34" charset="0"/>
                <a:cs typeface="Arial" pitchFamily="34" charset="0"/>
              </a:rPr>
              <a:t>(and what most really need to find out)</a:t>
            </a:r>
          </a:p>
        </p:txBody>
      </p:sp>
      <p:sp>
        <p:nvSpPr>
          <p:cNvPr id="8" name="TextBox 7"/>
          <p:cNvSpPr txBox="1"/>
          <p:nvPr/>
        </p:nvSpPr>
        <p:spPr>
          <a:xfrm>
            <a:off x="1385646" y="2949792"/>
            <a:ext cx="2186862" cy="623248"/>
          </a:xfrm>
          <a:prstGeom prst="rect">
            <a:avLst/>
          </a:prstGeom>
          <a:noFill/>
        </p:spPr>
        <p:txBody>
          <a:bodyPr wrap="square" rtlCol="0">
            <a:spAutoFit/>
          </a:bodyPr>
          <a:lstStyle/>
          <a:p>
            <a:pPr algn="ctr"/>
            <a:r>
              <a:rPr lang="en-GB" sz="1725" b="1" dirty="0">
                <a:solidFill>
                  <a:schemeClr val="bg1"/>
                </a:solidFill>
                <a:latin typeface="Arial" pitchFamily="34" charset="0"/>
                <a:cs typeface="Arial" pitchFamily="34" charset="0"/>
              </a:rPr>
              <a:t>What you REALLY should know</a:t>
            </a:r>
          </a:p>
        </p:txBody>
      </p:sp>
      <p:sp>
        <p:nvSpPr>
          <p:cNvPr id="9" name="TextBox 8"/>
          <p:cNvSpPr txBox="1"/>
          <p:nvPr/>
        </p:nvSpPr>
        <p:spPr>
          <a:xfrm>
            <a:off x="3113838" y="4245936"/>
            <a:ext cx="1890210" cy="623248"/>
          </a:xfrm>
          <a:prstGeom prst="rect">
            <a:avLst/>
          </a:prstGeom>
          <a:noFill/>
        </p:spPr>
        <p:txBody>
          <a:bodyPr wrap="square" rtlCol="0">
            <a:spAutoFit/>
          </a:bodyPr>
          <a:lstStyle/>
          <a:p>
            <a:pPr algn="ctr"/>
            <a:r>
              <a:rPr lang="en-GB" sz="1725" b="1" dirty="0">
                <a:solidFill>
                  <a:schemeClr val="bg1"/>
                </a:solidFill>
                <a:latin typeface="Arial" pitchFamily="34" charset="0"/>
                <a:cs typeface="Arial" pitchFamily="34" charset="0"/>
              </a:rPr>
              <a:t>What you may never know</a:t>
            </a:r>
          </a:p>
        </p:txBody>
      </p:sp>
      <p:sp>
        <p:nvSpPr>
          <p:cNvPr id="10" name="TextBox 9"/>
          <p:cNvSpPr txBox="1"/>
          <p:nvPr/>
        </p:nvSpPr>
        <p:spPr>
          <a:xfrm>
            <a:off x="6154861" y="4515966"/>
            <a:ext cx="1869423" cy="357790"/>
          </a:xfrm>
          <a:prstGeom prst="rect">
            <a:avLst/>
          </a:prstGeom>
          <a:noFill/>
        </p:spPr>
        <p:txBody>
          <a:bodyPr wrap="none" rtlCol="0">
            <a:spAutoFit/>
          </a:bodyPr>
          <a:lstStyle/>
          <a:p>
            <a:pPr algn="ctr"/>
            <a:r>
              <a:rPr lang="en-GB" sz="1725" b="1" dirty="0">
                <a:solidFill>
                  <a:schemeClr val="bg1"/>
                </a:solidFill>
                <a:latin typeface="Arial" pitchFamily="34" charset="0"/>
                <a:cs typeface="Arial" pitchFamily="34" charset="0"/>
              </a:rPr>
              <a:t>THE UNKNOWN</a:t>
            </a:r>
          </a:p>
        </p:txBody>
      </p:sp>
      <p:sp>
        <p:nvSpPr>
          <p:cNvPr id="11" name="Down Arrow 10"/>
          <p:cNvSpPr/>
          <p:nvPr/>
        </p:nvSpPr>
        <p:spPr>
          <a:xfrm>
            <a:off x="6948264" y="4841742"/>
            <a:ext cx="363474" cy="301758"/>
          </a:xfrm>
          <a:prstGeom prst="downArrow">
            <a:avLst>
              <a:gd name="adj1" fmla="val 4338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Down Arrow 11"/>
          <p:cNvSpPr/>
          <p:nvPr/>
        </p:nvSpPr>
        <p:spPr>
          <a:xfrm rot="3215202">
            <a:off x="6023720" y="550455"/>
            <a:ext cx="363474" cy="301758"/>
          </a:xfrm>
          <a:prstGeom prst="downArrow">
            <a:avLst>
              <a:gd name="adj1" fmla="val 43380"/>
              <a:gd name="adj2" fmla="val 50000"/>
            </a:avLst>
          </a:prstGeom>
          <a:solidFill>
            <a:srgbClr val="6BC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Down Arrow 12"/>
          <p:cNvSpPr/>
          <p:nvPr/>
        </p:nvSpPr>
        <p:spPr>
          <a:xfrm rot="15200924">
            <a:off x="3179886" y="2619762"/>
            <a:ext cx="559673" cy="404648"/>
          </a:xfrm>
          <a:prstGeom prst="downArrow">
            <a:avLst>
              <a:gd name="adj1" fmla="val 4338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Down Arrow 13"/>
          <p:cNvSpPr/>
          <p:nvPr/>
        </p:nvSpPr>
        <p:spPr>
          <a:xfrm rot="15571773">
            <a:off x="4919184" y="4222788"/>
            <a:ext cx="363474" cy="301758"/>
          </a:xfrm>
          <a:prstGeom prst="downArrow">
            <a:avLst>
              <a:gd name="adj1" fmla="val 43380"/>
              <a:gd name="adj2" fmla="val 50000"/>
            </a:avLst>
          </a:prstGeom>
          <a:solidFill>
            <a:srgbClr val="858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Down Arrow 14"/>
          <p:cNvSpPr/>
          <p:nvPr/>
        </p:nvSpPr>
        <p:spPr>
          <a:xfrm rot="19568950">
            <a:off x="3194786" y="1126808"/>
            <a:ext cx="363474" cy="401247"/>
          </a:xfrm>
          <a:prstGeom prst="downArrow">
            <a:avLst>
              <a:gd name="adj1" fmla="val 43380"/>
              <a:gd name="adj2"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 xmlns:p14="http://schemas.microsoft.com/office/powerpoint/2010/main" val="39138848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58854" y="4624387"/>
            <a:ext cx="3621881" cy="37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FFFFFF"/>
              </a:solidFill>
            </a:endParaRPr>
          </a:p>
        </p:txBody>
      </p:sp>
      <p:pic>
        <p:nvPicPr>
          <p:cNvPr id="1029" name="Picture 5"/>
          <p:cNvPicPr>
            <a:picLocks noChangeAspect="1" noChangeArrowheads="1"/>
          </p:cNvPicPr>
          <p:nvPr/>
        </p:nvPicPr>
        <p:blipFill>
          <a:blip r:embed="rId3" cstate="email">
            <a:extLst/>
          </a:blip>
          <a:srcRect/>
          <a:stretch>
            <a:fillRect/>
          </a:stretch>
        </p:blipFill>
        <p:spPr bwMode="auto">
          <a:xfrm>
            <a:off x="2141730" y="3273828"/>
            <a:ext cx="2132937" cy="1688340"/>
          </a:xfrm>
          <a:prstGeom prst="rect">
            <a:avLst/>
          </a:prstGeom>
          <a:ln>
            <a:noFill/>
          </a:ln>
          <a:effectLst>
            <a:softEdge rad="112500"/>
          </a:effectLst>
          <a:extLst/>
        </p:spPr>
      </p:pic>
      <p:pic>
        <p:nvPicPr>
          <p:cNvPr id="3" name="Picture 2"/>
          <p:cNvPicPr>
            <a:picLocks noChangeAspect="1"/>
          </p:cNvPicPr>
          <p:nvPr/>
        </p:nvPicPr>
        <p:blipFill rotWithShape="1">
          <a:blip r:embed="rId4" cstate="email">
            <a:extLst/>
          </a:blip>
          <a:srcRect/>
          <a:stretch/>
        </p:blipFill>
        <p:spPr>
          <a:xfrm>
            <a:off x="2411760" y="854018"/>
            <a:ext cx="4351837" cy="1414515"/>
          </a:xfrm>
          <a:prstGeom prst="rect">
            <a:avLst/>
          </a:prstGeom>
          <a:ln>
            <a:noFill/>
          </a:ln>
          <a:effectLst>
            <a:softEdge rad="112500"/>
          </a:effectLst>
        </p:spPr>
      </p:pic>
      <p:sp>
        <p:nvSpPr>
          <p:cNvPr id="7" name="Rectangle 6"/>
          <p:cNvSpPr/>
          <p:nvPr/>
        </p:nvSpPr>
        <p:spPr>
          <a:xfrm>
            <a:off x="1624344" y="2364695"/>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DESIGN</a:t>
            </a:r>
          </a:p>
        </p:txBody>
      </p:sp>
      <p:sp>
        <p:nvSpPr>
          <p:cNvPr id="15" name="Rectangle 14"/>
          <p:cNvSpPr/>
          <p:nvPr/>
        </p:nvSpPr>
        <p:spPr>
          <a:xfrm>
            <a:off x="2817038" y="2364695"/>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DESIGN</a:t>
            </a:r>
          </a:p>
        </p:txBody>
      </p:sp>
      <p:sp>
        <p:nvSpPr>
          <p:cNvPr id="16" name="Rectangle 15"/>
          <p:cNvSpPr/>
          <p:nvPr/>
        </p:nvSpPr>
        <p:spPr>
          <a:xfrm>
            <a:off x="4043791" y="2364695"/>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DESIGN</a:t>
            </a:r>
          </a:p>
        </p:txBody>
      </p:sp>
      <p:sp>
        <p:nvSpPr>
          <p:cNvPr id="17" name="Rectangle 16"/>
          <p:cNvSpPr/>
          <p:nvPr/>
        </p:nvSpPr>
        <p:spPr>
          <a:xfrm>
            <a:off x="5283953" y="2364695"/>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DESIGN</a:t>
            </a:r>
          </a:p>
        </p:txBody>
      </p:sp>
      <p:sp>
        <p:nvSpPr>
          <p:cNvPr id="18" name="Rectangle 17"/>
          <p:cNvSpPr/>
          <p:nvPr/>
        </p:nvSpPr>
        <p:spPr>
          <a:xfrm>
            <a:off x="6490336" y="2193709"/>
            <a:ext cx="1160006" cy="765053"/>
          </a:xfrm>
          <a:prstGeom prst="rect">
            <a:avLst/>
          </a:prstGeom>
          <a:gradFill flip="none" rotWithShape="1">
            <a:gsLst>
              <a:gs pos="0">
                <a:srgbClr val="00B050"/>
              </a:gs>
              <a:gs pos="81000">
                <a:srgbClr val="DDFBF1"/>
              </a:gs>
              <a:gs pos="100000">
                <a:srgbClr val="DDFBF1"/>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APPROVE</a:t>
            </a:r>
          </a:p>
        </p:txBody>
      </p:sp>
      <p:cxnSp>
        <p:nvCxnSpPr>
          <p:cNvPr id="4" name="Straight Connector 3"/>
          <p:cNvCxnSpPr/>
          <p:nvPr/>
        </p:nvCxnSpPr>
        <p:spPr>
          <a:xfrm>
            <a:off x="1421607" y="3057525"/>
            <a:ext cx="6332935" cy="0"/>
          </a:xfrm>
          <a:prstGeom prst="line">
            <a:avLst/>
          </a:prstGeom>
          <a:ln w="66675"/>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282304" y="634604"/>
            <a:ext cx="2451440" cy="461665"/>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a:defRPr/>
            </a:pPr>
            <a:r>
              <a:rPr lang="en-GB" sz="2400" b="1" dirty="0">
                <a:solidFill>
                  <a:srgbClr val="000000"/>
                </a:solidFill>
                <a:latin typeface="Calibri" pitchFamily="34" charset="0"/>
                <a:ea typeface="ＭＳ Ｐゴシック"/>
                <a:cs typeface="Calibri" pitchFamily="34" charset="0"/>
              </a:rPr>
              <a:t>Conference Room</a:t>
            </a:r>
          </a:p>
        </p:txBody>
      </p:sp>
      <p:sp>
        <p:nvSpPr>
          <p:cNvPr id="14" name="TextBox 13"/>
          <p:cNvSpPr txBox="1"/>
          <p:nvPr/>
        </p:nvSpPr>
        <p:spPr>
          <a:xfrm>
            <a:off x="1433513" y="3219450"/>
            <a:ext cx="1586781" cy="461665"/>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a:defRPr/>
            </a:pPr>
            <a:r>
              <a:rPr lang="en-GB" sz="2400" b="1" dirty="0">
                <a:solidFill>
                  <a:srgbClr val="000000"/>
                </a:solidFill>
                <a:latin typeface="Calibri" pitchFamily="34" charset="0"/>
                <a:ea typeface="ＭＳ Ｐゴシック"/>
                <a:cs typeface="Calibri" pitchFamily="34" charset="0"/>
              </a:rPr>
              <a:t>Real World</a:t>
            </a:r>
          </a:p>
        </p:txBody>
      </p:sp>
      <p:cxnSp>
        <p:nvCxnSpPr>
          <p:cNvPr id="10" name="Straight Arrow Connector 9"/>
          <p:cNvCxnSpPr/>
          <p:nvPr/>
        </p:nvCxnSpPr>
        <p:spPr>
          <a:xfrm>
            <a:off x="6983016" y="2945606"/>
            <a:ext cx="0" cy="581025"/>
          </a:xfrm>
          <a:prstGeom prst="straightConnector1">
            <a:avLst/>
          </a:prstGeom>
          <a:ln w="666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09850" y="2662238"/>
            <a:ext cx="207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02857" y="2662238"/>
            <a:ext cx="2405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030391" y="2662238"/>
            <a:ext cx="25360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69832" y="2662238"/>
            <a:ext cx="2464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2" name="Title 1"/>
          <p:cNvSpPr>
            <a:spLocks noGrp="1"/>
          </p:cNvSpPr>
          <p:nvPr>
            <p:ph type="title"/>
          </p:nvPr>
        </p:nvSpPr>
        <p:spPr>
          <a:xfrm>
            <a:off x="2303860" y="-83344"/>
            <a:ext cx="4752975" cy="857250"/>
          </a:xfrm>
        </p:spPr>
        <p:txBody>
          <a:bodyPr/>
          <a:lstStyle/>
          <a:p>
            <a:r>
              <a:rPr lang="en-GB" altLang="en-US" sz="3000" b="1">
                <a:solidFill>
                  <a:srgbClr val="002060"/>
                </a:solidFill>
                <a:latin typeface="Arial" pitchFamily="34" charset="0"/>
                <a:cs typeface="Arial" pitchFamily="34" charset="0"/>
              </a:rPr>
              <a:t>The typical approach</a:t>
            </a:r>
            <a:endParaRPr lang="en-GB" altLang="en-US" sz="4500" b="1">
              <a:solidFill>
                <a:srgbClr val="002060"/>
              </a:solidFill>
              <a:latin typeface="Arial" pitchFamily="34" charset="0"/>
              <a:cs typeface="Arial" pitchFamily="34" charset="0"/>
            </a:endParaRPr>
          </a:p>
        </p:txBody>
      </p:sp>
      <p:sp>
        <p:nvSpPr>
          <p:cNvPr id="23" name="Rectangle 22"/>
          <p:cNvSpPr/>
          <p:nvPr/>
        </p:nvSpPr>
        <p:spPr>
          <a:xfrm>
            <a:off x="6295839" y="3503812"/>
            <a:ext cx="1380383" cy="841166"/>
          </a:xfrm>
          <a:prstGeom prst="rect">
            <a:avLst/>
          </a:prstGeom>
          <a:gradFill flip="none" rotWithShape="1">
            <a:gsLst>
              <a:gs pos="0">
                <a:srgbClr val="F20000"/>
              </a:gs>
              <a:gs pos="57000">
                <a:srgbClr val="EEA4BB"/>
              </a:gs>
              <a:gs pos="100000">
                <a:srgbClr val="FBDDE0"/>
              </a:gs>
            </a:gsLst>
            <a:lin ang="2700000" scaled="1"/>
            <a:tileRect/>
          </a:gradFill>
          <a:ln>
            <a:noFill/>
          </a:ln>
          <a:effectLst>
            <a:outerShdw blurRad="88900" dist="38100" dir="2700000" sx="108000" sy="108000" algn="tl" rotWithShape="0">
              <a:srgbClr val="FFFF00">
                <a:alpha val="4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IMPLEMENT</a:t>
            </a:r>
          </a:p>
        </p:txBody>
      </p:sp>
      <p:pic>
        <p:nvPicPr>
          <p:cNvPr id="42016" name="Picture 23" descr="5164.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9804" y="3706416"/>
            <a:ext cx="2027634" cy="1350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931465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58854" y="4624387"/>
            <a:ext cx="3621881" cy="37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FFFFFF"/>
              </a:solidFill>
            </a:endParaRPr>
          </a:p>
        </p:txBody>
      </p:sp>
      <p:pic>
        <p:nvPicPr>
          <p:cNvPr id="3" name="Picture 2"/>
          <p:cNvPicPr>
            <a:picLocks noChangeAspect="1"/>
          </p:cNvPicPr>
          <p:nvPr/>
        </p:nvPicPr>
        <p:blipFill rotWithShape="1">
          <a:blip r:embed="rId3" cstate="print">
            <a:extLst/>
          </a:blip>
          <a:srcRect/>
          <a:stretch/>
        </p:blipFill>
        <p:spPr>
          <a:xfrm>
            <a:off x="2411760" y="854018"/>
            <a:ext cx="4351837" cy="1414515"/>
          </a:xfrm>
          <a:prstGeom prst="rect">
            <a:avLst/>
          </a:prstGeom>
          <a:ln>
            <a:noFill/>
          </a:ln>
          <a:effectLst>
            <a:softEdge rad="112500"/>
          </a:effectLst>
        </p:spPr>
      </p:pic>
      <p:sp>
        <p:nvSpPr>
          <p:cNvPr id="7" name="Rectangle 6"/>
          <p:cNvSpPr/>
          <p:nvPr/>
        </p:nvSpPr>
        <p:spPr>
          <a:xfrm>
            <a:off x="1433292" y="2268533"/>
            <a:ext cx="1177059" cy="690229"/>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DESIGN</a:t>
            </a:r>
          </a:p>
        </p:txBody>
      </p:sp>
      <p:sp>
        <p:nvSpPr>
          <p:cNvPr id="15" name="Rectangle 14"/>
          <p:cNvSpPr/>
          <p:nvPr/>
        </p:nvSpPr>
        <p:spPr>
          <a:xfrm>
            <a:off x="2949230" y="3660858"/>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TEST &amp; MODIFY</a:t>
            </a:r>
          </a:p>
        </p:txBody>
      </p:sp>
      <p:sp>
        <p:nvSpPr>
          <p:cNvPr id="16" name="Rectangle 15"/>
          <p:cNvSpPr/>
          <p:nvPr/>
        </p:nvSpPr>
        <p:spPr>
          <a:xfrm>
            <a:off x="4059848" y="3653466"/>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TEST &amp; MODIFY</a:t>
            </a:r>
          </a:p>
        </p:txBody>
      </p:sp>
      <p:sp>
        <p:nvSpPr>
          <p:cNvPr id="18" name="Rectangle 17"/>
          <p:cNvSpPr/>
          <p:nvPr/>
        </p:nvSpPr>
        <p:spPr>
          <a:xfrm>
            <a:off x="6469159" y="2255593"/>
            <a:ext cx="1106000" cy="690229"/>
          </a:xfrm>
          <a:prstGeom prst="rect">
            <a:avLst/>
          </a:prstGeom>
          <a:gradFill flip="none" rotWithShape="1">
            <a:gsLst>
              <a:gs pos="0">
                <a:srgbClr val="1BA181"/>
              </a:gs>
              <a:gs pos="23000">
                <a:srgbClr val="00B050"/>
              </a:gs>
              <a:gs pos="100000">
                <a:srgbClr val="DDFBF1"/>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APPROVE</a:t>
            </a:r>
          </a:p>
          <a:p>
            <a:pPr algn="ctr">
              <a:defRPr/>
            </a:pPr>
            <a:r>
              <a:rPr lang="en-GB" sz="1050" b="1" dirty="0">
                <a:solidFill>
                  <a:srgbClr val="DAEDEF">
                    <a:lumMod val="25000"/>
                  </a:srgbClr>
                </a:solidFill>
                <a:latin typeface="Corbel" pitchFamily="34" charset="0"/>
                <a:cs typeface="Calibri" pitchFamily="34" charset="0"/>
              </a:rPr>
              <a:t>IF NECESSARY</a:t>
            </a:r>
          </a:p>
        </p:txBody>
      </p:sp>
      <p:cxnSp>
        <p:nvCxnSpPr>
          <p:cNvPr id="4" name="Straight Connector 3"/>
          <p:cNvCxnSpPr/>
          <p:nvPr/>
        </p:nvCxnSpPr>
        <p:spPr>
          <a:xfrm>
            <a:off x="1421607" y="3057525"/>
            <a:ext cx="6332935" cy="0"/>
          </a:xfrm>
          <a:prstGeom prst="line">
            <a:avLst/>
          </a:prstGeom>
          <a:ln w="66675"/>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243013" y="710804"/>
            <a:ext cx="2451440" cy="461665"/>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a:defRPr/>
            </a:pPr>
            <a:r>
              <a:rPr lang="en-GB" sz="2400" b="1" dirty="0">
                <a:solidFill>
                  <a:srgbClr val="000000"/>
                </a:solidFill>
                <a:latin typeface="Calibri" pitchFamily="34" charset="0"/>
                <a:ea typeface="ＭＳ Ｐゴシック"/>
                <a:cs typeface="Calibri" pitchFamily="34" charset="0"/>
              </a:rPr>
              <a:t>Conference Room</a:t>
            </a:r>
          </a:p>
        </p:txBody>
      </p:sp>
      <p:sp>
        <p:nvSpPr>
          <p:cNvPr id="14" name="TextBox 13"/>
          <p:cNvSpPr txBox="1"/>
          <p:nvPr/>
        </p:nvSpPr>
        <p:spPr>
          <a:xfrm>
            <a:off x="1356123" y="3219450"/>
            <a:ext cx="1586781" cy="461665"/>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a:defRPr/>
            </a:pPr>
            <a:r>
              <a:rPr lang="en-GB" sz="2400" b="1" dirty="0">
                <a:solidFill>
                  <a:srgbClr val="000000"/>
                </a:solidFill>
                <a:latin typeface="Calibri" pitchFamily="34" charset="0"/>
                <a:ea typeface="ＭＳ Ｐゴシック"/>
                <a:cs typeface="Calibri" pitchFamily="34" charset="0"/>
              </a:rPr>
              <a:t>Real World</a:t>
            </a:r>
          </a:p>
        </p:txBody>
      </p:sp>
      <p:cxnSp>
        <p:nvCxnSpPr>
          <p:cNvPr id="10" name="Straight Arrow Connector 9"/>
          <p:cNvCxnSpPr/>
          <p:nvPr/>
        </p:nvCxnSpPr>
        <p:spPr>
          <a:xfrm>
            <a:off x="7022307" y="2945607"/>
            <a:ext cx="17860" cy="584597"/>
          </a:xfrm>
          <a:prstGeom prst="straightConnector1">
            <a:avLst/>
          </a:prstGeom>
          <a:ln w="666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56875" y="3653466"/>
            <a:ext cx="986007" cy="594066"/>
          </a:xfrm>
          <a:prstGeom prst="rect">
            <a:avLst/>
          </a:prstGeom>
          <a:gradFill flip="none" rotWithShape="1">
            <a:gsLst>
              <a:gs pos="0">
                <a:srgbClr val="095BFF"/>
              </a:gs>
              <a:gs pos="50000">
                <a:srgbClr val="4BB2FF"/>
              </a:gs>
              <a:gs pos="100000">
                <a:schemeClr val="accent2">
                  <a:lumMod val="20000"/>
                  <a:lumOff val="8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TEST &amp; MODIFY</a:t>
            </a:r>
          </a:p>
        </p:txBody>
      </p:sp>
      <p:sp>
        <p:nvSpPr>
          <p:cNvPr id="43031" name="Title 1"/>
          <p:cNvSpPr txBox="1">
            <a:spLocks/>
          </p:cNvSpPr>
          <p:nvPr/>
        </p:nvSpPr>
        <p:spPr bwMode="auto">
          <a:xfrm>
            <a:off x="1143000" y="129778"/>
            <a:ext cx="6858000" cy="594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6" tIns="34283" rIns="68566" bIns="34283"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altLang="en-US" sz="3000" b="1">
                <a:solidFill>
                  <a:srgbClr val="002060"/>
                </a:solidFill>
                <a:cs typeface="Arial" pitchFamily="34" charset="0"/>
              </a:rPr>
              <a:t>The Quality Improvement approach</a:t>
            </a:r>
          </a:p>
        </p:txBody>
      </p:sp>
      <p:sp>
        <p:nvSpPr>
          <p:cNvPr id="40" name="Rectangle 39"/>
          <p:cNvSpPr/>
          <p:nvPr/>
        </p:nvSpPr>
        <p:spPr>
          <a:xfrm>
            <a:off x="6338579" y="3529691"/>
            <a:ext cx="1402460" cy="893977"/>
          </a:xfrm>
          <a:prstGeom prst="rect">
            <a:avLst/>
          </a:prstGeom>
          <a:gradFill flip="none" rotWithShape="1">
            <a:gsLst>
              <a:gs pos="0">
                <a:srgbClr val="F20000"/>
              </a:gs>
              <a:gs pos="57000">
                <a:srgbClr val="EEA4BB"/>
              </a:gs>
              <a:gs pos="100000">
                <a:srgbClr val="FBDDE0"/>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DAEDEF">
                    <a:lumMod val="25000"/>
                  </a:srgbClr>
                </a:solidFill>
                <a:latin typeface="Corbel" pitchFamily="34" charset="0"/>
                <a:cs typeface="Calibri" pitchFamily="34" charset="0"/>
              </a:rPr>
              <a:t>START TO IMPLEMENT</a:t>
            </a:r>
          </a:p>
        </p:txBody>
      </p:sp>
      <p:cxnSp>
        <p:nvCxnSpPr>
          <p:cNvPr id="44" name="Straight Arrow Connector 43"/>
          <p:cNvCxnSpPr/>
          <p:nvPr/>
        </p:nvCxnSpPr>
        <p:spPr>
          <a:xfrm>
            <a:off x="2609851" y="2613422"/>
            <a:ext cx="832247" cy="1047750"/>
          </a:xfrm>
          <a:prstGeom prst="straightConnector1">
            <a:avLst/>
          </a:prstGeom>
          <a:ln w="666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46" name="Curved Down Arrow 45"/>
          <p:cNvSpPr/>
          <p:nvPr/>
        </p:nvSpPr>
        <p:spPr>
          <a:xfrm rot="10800000">
            <a:off x="3504010" y="4139803"/>
            <a:ext cx="1035844" cy="38576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sp>
        <p:nvSpPr>
          <p:cNvPr id="49" name="Curved Down Arrow 48"/>
          <p:cNvSpPr/>
          <p:nvPr/>
        </p:nvSpPr>
        <p:spPr>
          <a:xfrm>
            <a:off x="3556398" y="3381375"/>
            <a:ext cx="1031081" cy="386954"/>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sp>
        <p:nvSpPr>
          <p:cNvPr id="51" name="Curved Down Arrow 50"/>
          <p:cNvSpPr/>
          <p:nvPr/>
        </p:nvSpPr>
        <p:spPr>
          <a:xfrm>
            <a:off x="4722019" y="3369469"/>
            <a:ext cx="1031081" cy="38576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sp>
        <p:nvSpPr>
          <p:cNvPr id="52" name="Curved Down Arrow 51"/>
          <p:cNvSpPr/>
          <p:nvPr/>
        </p:nvSpPr>
        <p:spPr>
          <a:xfrm rot="10800000">
            <a:off x="4675585" y="4148137"/>
            <a:ext cx="1035844" cy="38576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rgbClr val="000000"/>
              </a:solidFill>
            </a:endParaRPr>
          </a:p>
        </p:txBody>
      </p:sp>
      <p:cxnSp>
        <p:nvCxnSpPr>
          <p:cNvPr id="53" name="Straight Arrow Connector 52"/>
          <p:cNvCxnSpPr/>
          <p:nvPr/>
        </p:nvCxnSpPr>
        <p:spPr>
          <a:xfrm flipV="1">
            <a:off x="5791200" y="2600326"/>
            <a:ext cx="677466" cy="1060847"/>
          </a:xfrm>
          <a:prstGeom prst="straightConnector1">
            <a:avLst/>
          </a:prstGeom>
          <a:ln w="666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91093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2249742" y="627534"/>
            <a:ext cx="4752528" cy="4212468"/>
          </a:xfrm>
          <a:prstGeom prst="rect">
            <a:avLst/>
          </a:prstGeom>
          <a:solidFill>
            <a:schemeClr val="accent5">
              <a:lumMod val="20000"/>
              <a:lumOff val="80000"/>
            </a:schemeClr>
          </a:solidFill>
          <a:ln w="9525">
            <a:noFill/>
            <a:miter lim="800000"/>
            <a:headEnd/>
            <a:tailEnd/>
          </a:ln>
          <a:effectLst/>
        </p:spPr>
      </p:pic>
      <p:sp>
        <p:nvSpPr>
          <p:cNvPr id="12" name="TextBox 11"/>
          <p:cNvSpPr txBox="1"/>
          <p:nvPr/>
        </p:nvSpPr>
        <p:spPr>
          <a:xfrm>
            <a:off x="1143000" y="1"/>
            <a:ext cx="6858000" cy="507831"/>
          </a:xfrm>
          <a:prstGeom prst="rect">
            <a:avLst/>
          </a:prstGeom>
          <a:noFill/>
        </p:spPr>
        <p:txBody>
          <a:bodyPr wrap="square" rtlCol="0">
            <a:spAutoFit/>
          </a:bodyPr>
          <a:lstStyle/>
          <a:p>
            <a:pPr algn="ctr" fontAlgn="base">
              <a:spcBef>
                <a:spcPct val="0"/>
              </a:spcBef>
              <a:spcAft>
                <a:spcPct val="0"/>
              </a:spcAft>
            </a:pPr>
            <a:r>
              <a:rPr lang="en-GB" sz="2700" b="1" dirty="0">
                <a:solidFill>
                  <a:srgbClr val="002060"/>
                </a:solidFill>
              </a:rPr>
              <a:t>The Model for Improvement</a:t>
            </a:r>
          </a:p>
        </p:txBody>
      </p:sp>
    </p:spTree>
    <p:extLst>
      <p:ext uri="{BB962C8B-B14F-4D97-AF65-F5344CB8AC3E}">
        <p14:creationId xmlns="" xmlns:p14="http://schemas.microsoft.com/office/powerpoint/2010/main" val="20162220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1143000" y="4900"/>
            <a:ext cx="1591381" cy="1512168"/>
          </a:xfrm>
          <a:prstGeom prst="rect">
            <a:avLst/>
          </a:prstGeom>
          <a:solidFill>
            <a:schemeClr val="accent5">
              <a:lumMod val="20000"/>
              <a:lumOff val="80000"/>
            </a:schemeClr>
          </a:solidFill>
          <a:ln w="9525">
            <a:noFill/>
            <a:miter lim="800000"/>
            <a:headEnd/>
            <a:tailEnd/>
          </a:ln>
          <a:effectLst/>
        </p:spPr>
      </p:pic>
      <p:sp>
        <p:nvSpPr>
          <p:cNvPr id="59394" name="Title 1"/>
          <p:cNvSpPr>
            <a:spLocks noGrp="1"/>
          </p:cNvSpPr>
          <p:nvPr>
            <p:ph type="title"/>
          </p:nvPr>
        </p:nvSpPr>
        <p:spPr>
          <a:xfrm>
            <a:off x="1143000" y="0"/>
            <a:ext cx="6858000" cy="857250"/>
          </a:xfrm>
        </p:spPr>
        <p:txBody>
          <a:bodyPr>
            <a:normAutofit/>
          </a:bodyPr>
          <a:lstStyle/>
          <a:p>
            <a:r>
              <a:rPr lang="en-GB" altLang="en-US" sz="3000" b="1" dirty="0">
                <a:solidFill>
                  <a:srgbClr val="002060"/>
                </a:solidFill>
                <a:latin typeface="Arial" pitchFamily="34" charset="0"/>
                <a:cs typeface="Arial" pitchFamily="34" charset="0"/>
              </a:rPr>
              <a:t>The Three Questions</a:t>
            </a:r>
          </a:p>
        </p:txBody>
      </p:sp>
      <p:sp>
        <p:nvSpPr>
          <p:cNvPr id="3" name="Content Placeholder 2"/>
          <p:cNvSpPr>
            <a:spLocks noGrp="1"/>
          </p:cNvSpPr>
          <p:nvPr>
            <p:ph idx="1"/>
          </p:nvPr>
        </p:nvSpPr>
        <p:spPr>
          <a:xfrm>
            <a:off x="1547664" y="2085696"/>
            <a:ext cx="6156684" cy="2484276"/>
          </a:xfrm>
        </p:spPr>
        <p:txBody>
          <a:bodyPr>
            <a:normAutofit fontScale="85000" lnSpcReduction="20000"/>
          </a:bodyPr>
          <a:lstStyle/>
          <a:p>
            <a:pPr marL="0" indent="0" algn="ctr">
              <a:spcBef>
                <a:spcPts val="0"/>
              </a:spcBef>
              <a:buNone/>
              <a:defRPr/>
            </a:pPr>
            <a:r>
              <a:rPr lang="en-GB" sz="3150" dirty="0">
                <a:solidFill>
                  <a:srgbClr val="002060"/>
                </a:solidFill>
                <a:latin typeface="Arial" panose="020B0604020202020204" pitchFamily="34" charset="0"/>
                <a:cs typeface="Arial" panose="020B0604020202020204" pitchFamily="34" charset="0"/>
              </a:rPr>
              <a:t>What are we trying to accomplish?</a:t>
            </a:r>
          </a:p>
          <a:p>
            <a:pPr marL="0" indent="0" algn="ctr">
              <a:spcBef>
                <a:spcPts val="0"/>
              </a:spcBef>
              <a:buNone/>
              <a:defRPr/>
            </a:pPr>
            <a:endParaRPr lang="en-GB" sz="3150"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r>
              <a:rPr lang="en-GB" sz="3150" b="1" dirty="0">
                <a:solidFill>
                  <a:srgbClr val="002060"/>
                </a:solidFill>
                <a:latin typeface="Arial" panose="020B0604020202020204" pitchFamily="34" charset="0"/>
                <a:cs typeface="Arial" panose="020B0604020202020204" pitchFamily="34" charset="0"/>
              </a:rPr>
              <a:t>How will we know that a change is an improvement?</a:t>
            </a:r>
          </a:p>
          <a:p>
            <a:pPr marL="0" indent="0" algn="ctr">
              <a:spcBef>
                <a:spcPts val="0"/>
              </a:spcBef>
              <a:buNone/>
              <a:defRPr/>
            </a:pPr>
            <a:endParaRPr lang="en-GB" sz="3150"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r>
              <a:rPr lang="en-GB" sz="3150" dirty="0">
                <a:solidFill>
                  <a:srgbClr val="002060"/>
                </a:solidFill>
                <a:latin typeface="Arial" panose="020B0604020202020204" pitchFamily="34" charset="0"/>
                <a:cs typeface="Arial" panose="020B0604020202020204" pitchFamily="34" charset="0"/>
              </a:rPr>
              <a:t>What change can we make that will result in improvement?</a:t>
            </a:r>
          </a:p>
          <a:p>
            <a:pPr marL="0" indent="0">
              <a:buNone/>
              <a:defRPr/>
            </a:pPr>
            <a:endParaRPr lang="en-GB" dirty="0"/>
          </a:p>
        </p:txBody>
      </p:sp>
    </p:spTree>
    <p:extLst>
      <p:ext uri="{BB962C8B-B14F-4D97-AF65-F5344CB8AC3E}">
        <p14:creationId xmlns="" xmlns:p14="http://schemas.microsoft.com/office/powerpoint/2010/main" val="36277069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8958" y="289707"/>
            <a:ext cx="8698111" cy="674627"/>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GB" sz="3200" dirty="0"/>
              <a:t>Our</a:t>
            </a:r>
            <a:r>
              <a:rPr lang="en-GB" sz="3800" b="1" dirty="0" smtClean="0">
                <a:solidFill>
                  <a:schemeClr val="tx1"/>
                </a:solidFill>
              </a:rPr>
              <a:t> </a:t>
            </a:r>
            <a:r>
              <a:rPr lang="en-GB" sz="3200" dirty="0"/>
              <a:t>Aim</a:t>
            </a:r>
          </a:p>
        </p:txBody>
      </p:sp>
      <p:pic>
        <p:nvPicPr>
          <p:cNvPr id="5" name="Picture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7775" y="831587"/>
            <a:ext cx="8352000" cy="58627"/>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970277" y="1498355"/>
            <a:ext cx="7041491" cy="2597121"/>
          </a:xfrm>
          <a:prstGeom prst="rect">
            <a:avLst/>
          </a:prstGeom>
        </p:spPr>
      </p:pic>
      <p:sp>
        <p:nvSpPr>
          <p:cNvPr id="8" name="TextBox 7"/>
          <p:cNvSpPr txBox="1"/>
          <p:nvPr/>
        </p:nvSpPr>
        <p:spPr>
          <a:xfrm>
            <a:off x="1189035" y="1341171"/>
            <a:ext cx="6597956" cy="3416320"/>
          </a:xfrm>
          <a:prstGeom prst="rect">
            <a:avLst/>
          </a:prstGeom>
          <a:solidFill>
            <a:schemeClr val="bg1"/>
          </a:solidFill>
        </p:spPr>
        <p:txBody>
          <a:bodyPr wrap="square" rtlCol="0">
            <a:spAutoFit/>
          </a:bodyPr>
          <a:lstStyle/>
          <a:p>
            <a:endParaRPr lang="en-GB" sz="3600" dirty="0"/>
          </a:p>
          <a:p>
            <a:pPr algn="ctr"/>
            <a:r>
              <a:rPr lang="en-GB" sz="3600" dirty="0"/>
              <a:t>To deliver </a:t>
            </a:r>
            <a:r>
              <a:rPr lang="en-GB" sz="3600" b="1" dirty="0">
                <a:solidFill>
                  <a:schemeClr val="tx1">
                    <a:lumMod val="50000"/>
                  </a:schemeClr>
                </a:solidFill>
              </a:rPr>
              <a:t>targeted improvement support </a:t>
            </a:r>
            <a:r>
              <a:rPr lang="en-GB" sz="3600" dirty="0"/>
              <a:t>to optimise care and service redesign </a:t>
            </a:r>
            <a:r>
              <a:rPr lang="en-GB" sz="3600" b="1" dirty="0">
                <a:solidFill>
                  <a:schemeClr val="tx1">
                    <a:lumMod val="50000"/>
                  </a:schemeClr>
                </a:solidFill>
              </a:rPr>
              <a:t>across primary care </a:t>
            </a:r>
            <a:r>
              <a:rPr lang="en-GB" sz="3600" dirty="0"/>
              <a:t>in Scotland</a:t>
            </a:r>
          </a:p>
          <a:p>
            <a:endParaRPr lang="en-GB" sz="3600" dirty="0"/>
          </a:p>
        </p:txBody>
      </p:sp>
      <p:pic>
        <p:nvPicPr>
          <p:cNvPr id="6" name="Picture 2" descr="C:\Users\ElaineP\Pictures\road-691124_960_720.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9" name="Picture 2" descr="C:\Users\ElaineP\Pictures\road-691124_960_720.jpg"/>
          <p:cNvPicPr>
            <a:picLocks noChangeAspect="1" noChangeArrowheads="1"/>
          </p:cNvPicPr>
          <p:nvPr/>
        </p:nvPicPr>
        <p:blipFill>
          <a:blip r:embed="rId5" cstate="print"/>
          <a:srcRect/>
          <a:stretch>
            <a:fillRect/>
          </a:stretch>
        </p:blipFill>
        <p:spPr bwMode="auto">
          <a:xfrm>
            <a:off x="152400" y="152400"/>
            <a:ext cx="9144000" cy="6858000"/>
          </a:xfrm>
          <a:prstGeom prst="rect">
            <a:avLst/>
          </a:prstGeom>
          <a:noFill/>
        </p:spPr>
      </p:pic>
    </p:spTree>
    <p:extLst>
      <p:ext uri="{BB962C8B-B14F-4D97-AF65-F5344CB8AC3E}">
        <p14:creationId xmlns="" xmlns:p14="http://schemas.microsoft.com/office/powerpoint/2010/main" val="274756589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478595" y="627460"/>
            <a:ext cx="3537347" cy="627460"/>
          </a:xfrm>
        </p:spPr>
        <p:txBody>
          <a:bodyPr rtlCol="0">
            <a:normAutofit fontScale="90000"/>
          </a:bodyPr>
          <a:lstStyle/>
          <a:p>
            <a:pPr>
              <a:defRPr/>
            </a:pPr>
            <a:r>
              <a:rPr lang="en-GB" altLang="en-US" sz="3000" b="1" dirty="0">
                <a:solidFill>
                  <a:srgbClr val="002060"/>
                </a:solidFill>
                <a:latin typeface="Arial" pitchFamily="34" charset="0"/>
                <a:cs typeface="Arial" pitchFamily="34" charset="0"/>
              </a:rPr>
              <a:t>Measurement: why?</a:t>
            </a:r>
          </a:p>
        </p:txBody>
      </p:sp>
      <p:sp>
        <p:nvSpPr>
          <p:cNvPr id="17411" name="Content Placeholder 2"/>
          <p:cNvSpPr>
            <a:spLocks noGrp="1"/>
          </p:cNvSpPr>
          <p:nvPr>
            <p:ph idx="1"/>
          </p:nvPr>
        </p:nvSpPr>
        <p:spPr>
          <a:xfrm>
            <a:off x="4624387" y="1686521"/>
            <a:ext cx="3376613" cy="2268140"/>
          </a:xfrm>
        </p:spPr>
        <p:txBody>
          <a:bodyPr/>
          <a:lstStyle/>
          <a:p>
            <a:pPr>
              <a:spcBef>
                <a:spcPts val="900"/>
              </a:spcBef>
              <a:buNone/>
            </a:pPr>
            <a:r>
              <a:rPr lang="en-GB" altLang="en-US" sz="1950" dirty="0">
                <a:solidFill>
                  <a:srgbClr val="002060"/>
                </a:solidFill>
                <a:latin typeface="Arial" panose="020B0604020202020204" pitchFamily="34" charset="0"/>
                <a:cs typeface="Arial" panose="020B0604020202020204" pitchFamily="34" charset="0"/>
              </a:rPr>
              <a:t>To make improvement visible</a:t>
            </a:r>
          </a:p>
          <a:p>
            <a:pPr>
              <a:spcBef>
                <a:spcPts val="900"/>
              </a:spcBef>
              <a:buNone/>
            </a:pPr>
            <a:r>
              <a:rPr lang="en-GB" altLang="en-US" sz="1950" dirty="0">
                <a:solidFill>
                  <a:srgbClr val="002060"/>
                </a:solidFill>
                <a:latin typeface="Arial" panose="020B0604020202020204" pitchFamily="34" charset="0"/>
                <a:cs typeface="Arial" panose="020B0604020202020204" pitchFamily="34" charset="0"/>
              </a:rPr>
              <a:t>To plan</a:t>
            </a:r>
          </a:p>
          <a:p>
            <a:pPr>
              <a:spcBef>
                <a:spcPts val="900"/>
              </a:spcBef>
              <a:buNone/>
            </a:pPr>
            <a:r>
              <a:rPr lang="en-GB" altLang="en-US" sz="1950" dirty="0">
                <a:solidFill>
                  <a:srgbClr val="002060"/>
                </a:solidFill>
                <a:latin typeface="Arial" panose="020B0604020202020204" pitchFamily="34" charset="0"/>
                <a:cs typeface="Arial" panose="020B0604020202020204" pitchFamily="34" charset="0"/>
              </a:rPr>
              <a:t>To monitor progress</a:t>
            </a:r>
          </a:p>
          <a:p>
            <a:pPr>
              <a:spcBef>
                <a:spcPts val="900"/>
              </a:spcBef>
              <a:buNone/>
            </a:pPr>
            <a:r>
              <a:rPr lang="en-GB" altLang="en-US" sz="1950" dirty="0">
                <a:solidFill>
                  <a:srgbClr val="002060"/>
                </a:solidFill>
                <a:latin typeface="Arial" panose="020B0604020202020204" pitchFamily="34" charset="0"/>
                <a:cs typeface="Arial" panose="020B0604020202020204" pitchFamily="34" charset="0"/>
              </a:rPr>
              <a:t>To tell an improvement story</a:t>
            </a:r>
          </a:p>
          <a:p>
            <a:pPr>
              <a:spcBef>
                <a:spcPts val="900"/>
              </a:spcBef>
              <a:buNone/>
            </a:pPr>
            <a:r>
              <a:rPr lang="en-GB" altLang="en-US" sz="1950" dirty="0">
                <a:solidFill>
                  <a:srgbClr val="002060"/>
                </a:solidFill>
                <a:latin typeface="Arial" panose="020B0604020202020204" pitchFamily="34" charset="0"/>
                <a:cs typeface="Arial" panose="020B0604020202020204" pitchFamily="34" charset="0"/>
              </a:rPr>
              <a:t>To use a shared language</a:t>
            </a:r>
          </a:p>
          <a:p>
            <a:pPr eaLnBrk="1" hangingPunct="1"/>
            <a:endParaRPr lang="en-GB" altLang="en-US" dirty="0"/>
          </a:p>
          <a:p>
            <a:pPr eaLnBrk="1" hangingPunct="1">
              <a:buFont typeface="Arial" panose="020B0604020202020204" pitchFamily="34" charset="0"/>
              <a:buNone/>
            </a:pPr>
            <a:endParaRPr lang="en-GB" altLang="en-US" dirty="0"/>
          </a:p>
        </p:txBody>
      </p:sp>
      <p:pic>
        <p:nvPicPr>
          <p:cNvPr id="17412" name="Picture 7" descr="black-1072366_960_720.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0"/>
            <a:ext cx="3320654"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TextBox 8"/>
          <p:cNvSpPr txBox="1">
            <a:spLocks noChangeArrowheads="1"/>
          </p:cNvSpPr>
          <p:nvPr/>
        </p:nvSpPr>
        <p:spPr bwMode="auto">
          <a:xfrm>
            <a:off x="1143000" y="627460"/>
            <a:ext cx="3267075" cy="4408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900"/>
              </a:spcAft>
            </a:pPr>
            <a:r>
              <a:rPr lang="en-GB" altLang="en-US" sz="3000">
                <a:solidFill>
                  <a:schemeClr val="bg1"/>
                </a:solidFill>
                <a:latin typeface="KaiTi" panose="02010609060101010101" pitchFamily="49" charset="-122"/>
                <a:ea typeface="KaiTi" panose="02010609060101010101" pitchFamily="49" charset="-122"/>
              </a:rPr>
              <a:t>Without</a:t>
            </a:r>
            <a:r>
              <a:rPr lang="en-GB" altLang="en-US" sz="3000">
                <a:solidFill>
                  <a:schemeClr val="bg1"/>
                </a:solidFill>
                <a:ea typeface="KaiTi" panose="02010609060101010101" pitchFamily="49" charset="-122"/>
              </a:rPr>
              <a:t> </a:t>
            </a:r>
            <a:r>
              <a:rPr lang="en-GB" altLang="en-US" sz="3000">
                <a:solidFill>
                  <a:schemeClr val="bg1"/>
                </a:solidFill>
                <a:latin typeface="Aharoni" panose="02010803020104030203" pitchFamily="2" charset="-79"/>
                <a:ea typeface="KaiTi" panose="02010609060101010101" pitchFamily="49" charset="-122"/>
                <a:cs typeface="Aharoni" panose="02010803020104030203" pitchFamily="2" charset="-79"/>
              </a:rPr>
              <a:t>DATA</a:t>
            </a:r>
          </a:p>
          <a:p>
            <a:pPr algn="ctr" eaLnBrk="1" hangingPunct="1">
              <a:spcAft>
                <a:spcPts val="900"/>
              </a:spcAft>
            </a:pPr>
            <a:r>
              <a:rPr lang="en-GB" altLang="en-US" sz="3000" b="1">
                <a:solidFill>
                  <a:schemeClr val="bg1"/>
                </a:solidFill>
                <a:latin typeface="Narkisim" panose="020E0502050101010101" pitchFamily="34" charset="-79"/>
                <a:ea typeface="KaiTi" panose="02010609060101010101" pitchFamily="49" charset="-122"/>
                <a:cs typeface="Narkisim" panose="020E0502050101010101" pitchFamily="34" charset="-79"/>
              </a:rPr>
              <a:t>YOU</a:t>
            </a:r>
            <a:r>
              <a:rPr lang="en-GB" altLang="en-US" sz="3000">
                <a:solidFill>
                  <a:schemeClr val="bg1"/>
                </a:solidFill>
                <a:latin typeface="Narkisim" panose="020E0502050101010101" pitchFamily="34" charset="-79"/>
                <a:ea typeface="KaiTi" panose="02010609060101010101" pitchFamily="49" charset="-122"/>
                <a:cs typeface="Narkisim" panose="020E0502050101010101" pitchFamily="34" charset="-79"/>
              </a:rPr>
              <a:t> </a:t>
            </a:r>
            <a:r>
              <a:rPr lang="en-GB" altLang="en-US" sz="4050" i="1">
                <a:solidFill>
                  <a:schemeClr val="bg1"/>
                </a:solidFill>
                <a:latin typeface="Aparajita" panose="020B0604020202020204" pitchFamily="34" charset="0"/>
                <a:ea typeface="KaiTi" panose="02010609060101010101" pitchFamily="49" charset="-122"/>
                <a:cs typeface="Aparajita" panose="020B0604020202020204" pitchFamily="34" charset="0"/>
              </a:rPr>
              <a:t>are just</a:t>
            </a:r>
          </a:p>
          <a:p>
            <a:pPr algn="ctr" eaLnBrk="1" hangingPunct="1">
              <a:spcAft>
                <a:spcPts val="900"/>
              </a:spcAft>
            </a:pPr>
            <a:r>
              <a:rPr lang="en-GB" altLang="en-US" sz="4050" i="1">
                <a:solidFill>
                  <a:schemeClr val="bg1"/>
                </a:solidFill>
                <a:latin typeface="Aparajita" panose="020B0604020202020204" pitchFamily="34" charset="0"/>
                <a:ea typeface="KaiTi" panose="02010609060101010101" pitchFamily="49" charset="-122"/>
                <a:cs typeface="Aparajita" panose="020B0604020202020204" pitchFamily="34" charset="0"/>
              </a:rPr>
              <a:t>another</a:t>
            </a:r>
            <a:r>
              <a:rPr lang="en-GB" altLang="en-US" sz="3000">
                <a:solidFill>
                  <a:schemeClr val="bg1"/>
                </a:solidFill>
                <a:ea typeface="KaiTi" panose="02010609060101010101" pitchFamily="49" charset="-122"/>
              </a:rPr>
              <a:t> </a:t>
            </a:r>
            <a:r>
              <a:rPr lang="en-GB" altLang="en-US" sz="3000" b="1">
                <a:solidFill>
                  <a:schemeClr val="bg1"/>
                </a:solidFill>
                <a:latin typeface="DFKai-SB" panose="03000509000000000000" pitchFamily="65" charset="-120"/>
                <a:ea typeface="DFKai-SB" panose="03000509000000000000" pitchFamily="65" charset="-120"/>
              </a:rPr>
              <a:t>person</a:t>
            </a:r>
          </a:p>
          <a:p>
            <a:pPr algn="ctr" eaLnBrk="1" hangingPunct="1">
              <a:spcAft>
                <a:spcPts val="900"/>
              </a:spcAft>
            </a:pPr>
            <a:r>
              <a:rPr lang="en-GB" altLang="en-US" sz="2400" i="1">
                <a:solidFill>
                  <a:schemeClr val="bg1"/>
                </a:solidFill>
                <a:latin typeface="Aparajita" panose="020B0604020202020204" pitchFamily="34" charset="0"/>
                <a:ea typeface="DFKai-SB" panose="03000509000000000000" pitchFamily="65" charset="-120"/>
              </a:rPr>
              <a:t>with an </a:t>
            </a:r>
            <a:r>
              <a:rPr lang="en-GB" altLang="en-US" sz="3000" b="1">
                <a:solidFill>
                  <a:schemeClr val="bg1"/>
                </a:solidFill>
                <a:latin typeface="DFKai-SB" panose="03000509000000000000" pitchFamily="65" charset="-120"/>
                <a:ea typeface="DFKai-SB" panose="03000509000000000000" pitchFamily="65" charset="-120"/>
              </a:rPr>
              <a:t>OPINION</a:t>
            </a:r>
          </a:p>
          <a:p>
            <a:pPr algn="r" eaLnBrk="1" hangingPunct="1">
              <a:spcAft>
                <a:spcPts val="900"/>
              </a:spcAft>
            </a:pPr>
            <a:r>
              <a:rPr lang="en-GB" altLang="en-US" b="1" i="1">
                <a:solidFill>
                  <a:schemeClr val="bg1"/>
                </a:solidFill>
                <a:latin typeface="DFKai-SB" panose="03000509000000000000" pitchFamily="65" charset="-120"/>
                <a:ea typeface="DFKai-SB" panose="03000509000000000000" pitchFamily="65" charset="-120"/>
              </a:rPr>
              <a:t>Deming</a:t>
            </a:r>
          </a:p>
          <a:p>
            <a:pPr algn="ctr" eaLnBrk="1" hangingPunct="1"/>
            <a:endParaRPr lang="en-GB" altLang="en-US" sz="3000">
              <a:solidFill>
                <a:schemeClr val="bg1"/>
              </a:solidFill>
            </a:endParaRPr>
          </a:p>
          <a:p>
            <a:pPr algn="ctr" eaLnBrk="1" hangingPunct="1"/>
            <a:endParaRPr lang="en-GB" altLang="en-US" sz="1350">
              <a:latin typeface="Calibri" panose="020F0502020204030204" pitchFamily="34" charset="0"/>
            </a:endParaRPr>
          </a:p>
          <a:p>
            <a:pPr algn="ctr" eaLnBrk="1" hangingPunct="1"/>
            <a:endParaRPr lang="en-GB" altLang="en-US" sz="1350">
              <a:latin typeface="Calibri" panose="020F0502020204030204" pitchFamily="34" charset="0"/>
            </a:endParaRPr>
          </a:p>
          <a:p>
            <a:pPr algn="ctr" eaLnBrk="1" hangingPunct="1"/>
            <a:endParaRPr lang="en-GB" altLang="en-US" sz="1350">
              <a:latin typeface="Calibri" panose="020F0502020204030204" pitchFamily="34" charset="0"/>
            </a:endParaRPr>
          </a:p>
          <a:p>
            <a:pPr algn="ctr" eaLnBrk="1" hangingPunct="1"/>
            <a:endParaRPr lang="en-GB" altLang="en-US" sz="1350">
              <a:latin typeface="Calibri" panose="020F0502020204030204" pitchFamily="34" charset="0"/>
            </a:endParaRPr>
          </a:p>
        </p:txBody>
      </p:sp>
    </p:spTree>
    <p:extLst>
      <p:ext uri="{BB962C8B-B14F-4D97-AF65-F5344CB8AC3E}">
        <p14:creationId xmlns="" xmlns:p14="http://schemas.microsoft.com/office/powerpoint/2010/main" val="33920100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646" y="897564"/>
            <a:ext cx="1944216" cy="1962076"/>
          </a:xfrm>
          <a:prstGeom prst="rect">
            <a:avLst/>
          </a:prstGeom>
          <a:solidFill>
            <a:srgbClr val="FFD653"/>
          </a:solidFill>
        </p:spPr>
        <p:txBody>
          <a:bodyPr wrap="square" rtlCol="0">
            <a:spAutoFit/>
          </a:bodyPr>
          <a:lstStyle/>
          <a:p>
            <a:r>
              <a:rPr lang="en-GB" sz="1350" b="1" dirty="0">
                <a:solidFill>
                  <a:srgbClr val="002060"/>
                </a:solidFill>
                <a:latin typeface="Arial" pitchFamily="34" charset="0"/>
                <a:cs typeface="Arial" pitchFamily="34" charset="0"/>
              </a:rPr>
              <a:t>1</a:t>
            </a:r>
          </a:p>
          <a:p>
            <a:r>
              <a:rPr lang="en-GB" sz="1350" b="1" dirty="0">
                <a:solidFill>
                  <a:srgbClr val="002060"/>
                </a:solidFill>
                <a:latin typeface="Arial" pitchFamily="34" charset="0"/>
                <a:cs typeface="Arial" pitchFamily="34" charset="0"/>
              </a:rPr>
              <a:t>Aim</a:t>
            </a:r>
          </a:p>
          <a:p>
            <a:r>
              <a:rPr lang="en-GB" sz="1350" dirty="0">
                <a:solidFill>
                  <a:srgbClr val="002060"/>
                </a:solidFill>
                <a:latin typeface="Arial" pitchFamily="34" charset="0"/>
                <a:cs typeface="Arial" pitchFamily="34" charset="0"/>
              </a:rPr>
              <a:t>Is there an agreed aim that is understood by everyone in the system?</a:t>
            </a:r>
            <a:endParaRPr lang="en-GB" sz="1350" dirty="0">
              <a:solidFill>
                <a:schemeClr val="accent6">
                  <a:lumMod val="50000"/>
                </a:schemeClr>
              </a:solidFill>
            </a:endParaRPr>
          </a:p>
          <a:p>
            <a:endParaRPr lang="en-GB" sz="1350" dirty="0">
              <a:solidFill>
                <a:schemeClr val="accent6">
                  <a:lumMod val="50000"/>
                </a:schemeClr>
              </a:solidFill>
            </a:endParaRPr>
          </a:p>
          <a:p>
            <a:endParaRPr lang="en-GB" sz="1350" dirty="0">
              <a:solidFill>
                <a:schemeClr val="accent6">
                  <a:lumMod val="50000"/>
                </a:schemeClr>
              </a:solidFill>
            </a:endParaRPr>
          </a:p>
          <a:p>
            <a:endParaRPr lang="en-GB" sz="1350" dirty="0">
              <a:solidFill>
                <a:schemeClr val="accent6">
                  <a:lumMod val="50000"/>
                </a:schemeClr>
              </a:solidFill>
            </a:endParaRPr>
          </a:p>
        </p:txBody>
      </p:sp>
      <p:sp>
        <p:nvSpPr>
          <p:cNvPr id="7" name="TextBox 6"/>
          <p:cNvSpPr txBox="1"/>
          <p:nvPr/>
        </p:nvSpPr>
        <p:spPr>
          <a:xfrm>
            <a:off x="3545886" y="897564"/>
            <a:ext cx="1998222" cy="1962076"/>
          </a:xfrm>
          <a:prstGeom prst="rect">
            <a:avLst/>
          </a:prstGeom>
          <a:solidFill>
            <a:srgbClr val="CFD947"/>
          </a:solidFill>
        </p:spPr>
        <p:txBody>
          <a:bodyPr wrap="square" rtlCol="0">
            <a:spAutoFit/>
          </a:bodyPr>
          <a:lstStyle/>
          <a:p>
            <a:r>
              <a:rPr lang="en-GB" sz="1350" b="1" dirty="0">
                <a:solidFill>
                  <a:srgbClr val="002060"/>
                </a:solidFill>
                <a:latin typeface="Arial" pitchFamily="34" charset="0"/>
                <a:cs typeface="Arial" pitchFamily="34" charset="0"/>
              </a:rPr>
              <a:t>2</a:t>
            </a:r>
          </a:p>
          <a:p>
            <a:r>
              <a:rPr lang="en-GB" sz="1350" b="1" dirty="0">
                <a:solidFill>
                  <a:srgbClr val="002060"/>
                </a:solidFill>
                <a:latin typeface="Arial" pitchFamily="34" charset="0"/>
                <a:cs typeface="Arial" pitchFamily="34" charset="0"/>
              </a:rPr>
              <a:t>Correct changes</a:t>
            </a:r>
          </a:p>
          <a:p>
            <a:r>
              <a:rPr lang="en-GB" sz="1350" dirty="0">
                <a:solidFill>
                  <a:srgbClr val="002060"/>
                </a:solidFill>
                <a:latin typeface="Arial" pitchFamily="34" charset="0"/>
                <a:cs typeface="Arial" pitchFamily="34" charset="0"/>
              </a:rPr>
              <a:t>Are we using our full knowledge to identify the right changes and priorities those that are likely to have the biggest impact on our aim?</a:t>
            </a:r>
          </a:p>
        </p:txBody>
      </p:sp>
      <p:sp>
        <p:nvSpPr>
          <p:cNvPr id="8" name="TextBox 7"/>
          <p:cNvSpPr txBox="1"/>
          <p:nvPr/>
        </p:nvSpPr>
        <p:spPr>
          <a:xfrm>
            <a:off x="5814138" y="897564"/>
            <a:ext cx="2052228" cy="1962076"/>
          </a:xfrm>
          <a:prstGeom prst="rect">
            <a:avLst/>
          </a:prstGeom>
          <a:solidFill>
            <a:srgbClr val="6AAF4F"/>
          </a:solidFill>
        </p:spPr>
        <p:txBody>
          <a:bodyPr wrap="square" rtlCol="0">
            <a:spAutoFit/>
          </a:bodyPr>
          <a:lstStyle/>
          <a:p>
            <a:r>
              <a:rPr lang="en-GB" sz="1350" b="1" dirty="0">
                <a:solidFill>
                  <a:srgbClr val="002060"/>
                </a:solidFill>
                <a:latin typeface="Arial" pitchFamily="34" charset="0"/>
                <a:cs typeface="Arial" pitchFamily="34" charset="0"/>
              </a:rPr>
              <a:t>3</a:t>
            </a:r>
          </a:p>
          <a:p>
            <a:r>
              <a:rPr lang="en-GB" sz="1350" b="1" dirty="0">
                <a:solidFill>
                  <a:srgbClr val="002060"/>
                </a:solidFill>
                <a:latin typeface="Arial" pitchFamily="34" charset="0"/>
                <a:cs typeface="Arial" pitchFamily="34" charset="0"/>
              </a:rPr>
              <a:t>Clear change method</a:t>
            </a:r>
          </a:p>
          <a:p>
            <a:r>
              <a:rPr lang="en-GB" sz="1350" dirty="0">
                <a:solidFill>
                  <a:srgbClr val="002060"/>
                </a:solidFill>
                <a:latin typeface="Arial" pitchFamily="34" charset="0"/>
                <a:cs typeface="Arial" pitchFamily="34" charset="0"/>
              </a:rPr>
              <a:t>Does everyone know and understand the method(s) we will use to improve?</a:t>
            </a:r>
          </a:p>
          <a:p>
            <a:endParaRPr lang="en-GB" sz="1350" dirty="0">
              <a:solidFill>
                <a:schemeClr val="accent6">
                  <a:lumMod val="50000"/>
                </a:schemeClr>
              </a:solidFill>
            </a:endParaRPr>
          </a:p>
          <a:p>
            <a:endParaRPr lang="en-GB" sz="1350" dirty="0">
              <a:solidFill>
                <a:schemeClr val="accent6">
                  <a:lumMod val="50000"/>
                </a:schemeClr>
              </a:solidFill>
            </a:endParaRPr>
          </a:p>
          <a:p>
            <a:endParaRPr lang="en-GB" sz="1350" dirty="0">
              <a:solidFill>
                <a:schemeClr val="accent6">
                  <a:lumMod val="50000"/>
                </a:schemeClr>
              </a:solidFill>
            </a:endParaRPr>
          </a:p>
        </p:txBody>
      </p:sp>
      <p:sp>
        <p:nvSpPr>
          <p:cNvPr id="9" name="TextBox 8"/>
          <p:cNvSpPr txBox="1"/>
          <p:nvPr/>
        </p:nvSpPr>
        <p:spPr>
          <a:xfrm>
            <a:off x="5814138" y="2996759"/>
            <a:ext cx="2052228" cy="2169825"/>
          </a:xfrm>
          <a:prstGeom prst="rect">
            <a:avLst/>
          </a:prstGeom>
          <a:solidFill>
            <a:srgbClr val="4AB5CA"/>
          </a:solidFill>
        </p:spPr>
        <p:txBody>
          <a:bodyPr wrap="square" rtlCol="0">
            <a:spAutoFit/>
          </a:bodyPr>
          <a:lstStyle/>
          <a:p>
            <a:r>
              <a:rPr lang="en-GB" sz="1350" b="1" dirty="0">
                <a:solidFill>
                  <a:srgbClr val="002060"/>
                </a:solidFill>
                <a:latin typeface="Arial" pitchFamily="34" charset="0"/>
                <a:cs typeface="Arial" pitchFamily="34" charset="0"/>
              </a:rPr>
              <a:t>6</a:t>
            </a:r>
          </a:p>
          <a:p>
            <a:r>
              <a:rPr lang="en-GB" sz="1350" b="1" dirty="0">
                <a:solidFill>
                  <a:srgbClr val="002060"/>
                </a:solidFill>
                <a:latin typeface="Arial" pitchFamily="34" charset="0"/>
                <a:cs typeface="Arial" pitchFamily="34" charset="0"/>
              </a:rPr>
              <a:t>Spread plan</a:t>
            </a:r>
          </a:p>
          <a:p>
            <a:r>
              <a:rPr lang="en-GB" sz="1350" dirty="0">
                <a:solidFill>
                  <a:srgbClr val="002060"/>
                </a:solidFill>
                <a:latin typeface="Arial" pitchFamily="34" charset="0"/>
                <a:cs typeface="Arial" pitchFamily="34" charset="0"/>
              </a:rPr>
              <a:t>Have we set out our plans for innovating, testing, implementing and sharing new learning to spread the improvement everywhere it is needed?</a:t>
            </a:r>
          </a:p>
        </p:txBody>
      </p:sp>
      <p:sp>
        <p:nvSpPr>
          <p:cNvPr id="10" name="TextBox 9"/>
          <p:cNvSpPr txBox="1"/>
          <p:nvPr/>
        </p:nvSpPr>
        <p:spPr>
          <a:xfrm>
            <a:off x="3545886" y="2996759"/>
            <a:ext cx="1998222" cy="1962076"/>
          </a:xfrm>
          <a:prstGeom prst="rect">
            <a:avLst/>
          </a:prstGeom>
          <a:solidFill>
            <a:srgbClr val="88CEDC"/>
          </a:solidFill>
        </p:spPr>
        <p:txBody>
          <a:bodyPr wrap="square" rtlCol="0">
            <a:spAutoFit/>
          </a:bodyPr>
          <a:lstStyle/>
          <a:p>
            <a:r>
              <a:rPr lang="en-GB" sz="1350" b="1" dirty="0">
                <a:solidFill>
                  <a:srgbClr val="002060"/>
                </a:solidFill>
                <a:latin typeface="Arial" pitchFamily="34" charset="0"/>
                <a:cs typeface="Arial" pitchFamily="34" charset="0"/>
              </a:rPr>
              <a:t>5</a:t>
            </a:r>
          </a:p>
          <a:p>
            <a:r>
              <a:rPr lang="en-GB" sz="1350" b="1" dirty="0">
                <a:solidFill>
                  <a:srgbClr val="002060"/>
                </a:solidFill>
                <a:latin typeface="Arial" pitchFamily="34" charset="0"/>
                <a:cs typeface="Arial" pitchFamily="34" charset="0"/>
              </a:rPr>
              <a:t>Capacity and capability</a:t>
            </a:r>
          </a:p>
          <a:p>
            <a:r>
              <a:rPr lang="en-GB" sz="1350" dirty="0">
                <a:solidFill>
                  <a:srgbClr val="002060"/>
                </a:solidFill>
                <a:latin typeface="Arial" pitchFamily="34" charset="0"/>
                <a:cs typeface="Arial" pitchFamily="34" charset="0"/>
              </a:rPr>
              <a:t>Are people and other resources deployed in the best way to enable improvement?</a:t>
            </a:r>
          </a:p>
          <a:p>
            <a:endParaRPr lang="en-GB" sz="1350" dirty="0">
              <a:solidFill>
                <a:schemeClr val="accent6">
                  <a:lumMod val="50000"/>
                </a:schemeClr>
              </a:solidFill>
            </a:endParaRPr>
          </a:p>
          <a:p>
            <a:endParaRPr lang="en-GB" sz="1350" dirty="0">
              <a:solidFill>
                <a:schemeClr val="accent6">
                  <a:lumMod val="50000"/>
                </a:schemeClr>
              </a:solidFill>
            </a:endParaRPr>
          </a:p>
        </p:txBody>
      </p:sp>
      <p:sp>
        <p:nvSpPr>
          <p:cNvPr id="11" name="TextBox 10"/>
          <p:cNvSpPr txBox="1"/>
          <p:nvPr/>
        </p:nvSpPr>
        <p:spPr>
          <a:xfrm>
            <a:off x="1385647" y="2996759"/>
            <a:ext cx="1944215" cy="1962076"/>
          </a:xfrm>
          <a:prstGeom prst="rect">
            <a:avLst/>
          </a:prstGeom>
          <a:solidFill>
            <a:srgbClr val="C1E6ED"/>
          </a:solidFill>
        </p:spPr>
        <p:txBody>
          <a:bodyPr wrap="square" rtlCol="0">
            <a:spAutoFit/>
          </a:bodyPr>
          <a:lstStyle/>
          <a:p>
            <a:r>
              <a:rPr lang="en-GB" sz="1350" b="1" dirty="0">
                <a:solidFill>
                  <a:srgbClr val="002060"/>
                </a:solidFill>
                <a:latin typeface="Arial" pitchFamily="34" charset="0"/>
                <a:cs typeface="Arial" pitchFamily="34" charset="0"/>
              </a:rPr>
              <a:t>4</a:t>
            </a:r>
          </a:p>
          <a:p>
            <a:r>
              <a:rPr lang="en-GB" sz="1350" b="1" dirty="0">
                <a:solidFill>
                  <a:srgbClr val="002060"/>
                </a:solidFill>
                <a:latin typeface="Arial" pitchFamily="34" charset="0"/>
                <a:cs typeface="Arial" pitchFamily="34" charset="0"/>
              </a:rPr>
              <a:t>Measurement</a:t>
            </a:r>
          </a:p>
          <a:p>
            <a:r>
              <a:rPr lang="en-GB" sz="1350" dirty="0">
                <a:solidFill>
                  <a:srgbClr val="002060"/>
                </a:solidFill>
                <a:latin typeface="Arial" pitchFamily="34" charset="0"/>
                <a:cs typeface="Arial" pitchFamily="34" charset="0"/>
              </a:rPr>
              <a:t>Can we measure and report progress on our improvement aim?</a:t>
            </a:r>
          </a:p>
          <a:p>
            <a:endParaRPr lang="en-GB" sz="1350" dirty="0">
              <a:solidFill>
                <a:schemeClr val="accent6">
                  <a:lumMod val="50000"/>
                </a:schemeClr>
              </a:solidFill>
            </a:endParaRPr>
          </a:p>
          <a:p>
            <a:endParaRPr lang="en-GB" sz="1350" dirty="0">
              <a:solidFill>
                <a:schemeClr val="accent6">
                  <a:lumMod val="50000"/>
                </a:schemeClr>
              </a:solidFill>
            </a:endParaRPr>
          </a:p>
          <a:p>
            <a:endParaRPr lang="en-GB" sz="1350" dirty="0">
              <a:solidFill>
                <a:schemeClr val="accent6">
                  <a:lumMod val="50000"/>
                </a:schemeClr>
              </a:solidFill>
            </a:endParaRPr>
          </a:p>
          <a:p>
            <a:endParaRPr lang="en-GB" sz="1350" dirty="0">
              <a:solidFill>
                <a:schemeClr val="accent6">
                  <a:lumMod val="50000"/>
                </a:schemeClr>
              </a:solidFill>
            </a:endParaRPr>
          </a:p>
        </p:txBody>
      </p:sp>
      <p:sp>
        <p:nvSpPr>
          <p:cNvPr id="12" name="TextBox 11"/>
          <p:cNvSpPr txBox="1"/>
          <p:nvPr/>
        </p:nvSpPr>
        <p:spPr>
          <a:xfrm>
            <a:off x="1143968" y="219291"/>
            <a:ext cx="6858000" cy="461665"/>
          </a:xfrm>
          <a:prstGeom prst="rect">
            <a:avLst/>
          </a:prstGeom>
          <a:noFill/>
        </p:spPr>
        <p:txBody>
          <a:bodyPr wrap="square" rtlCol="0">
            <a:spAutoFit/>
          </a:bodyPr>
          <a:lstStyle/>
          <a:p>
            <a:pPr algn="ctr"/>
            <a:r>
              <a:rPr lang="en-GB" sz="2400" b="1" dirty="0">
                <a:solidFill>
                  <a:srgbClr val="002060"/>
                </a:solidFill>
                <a:latin typeface="Arial" pitchFamily="34" charset="0"/>
                <a:cs typeface="Arial" pitchFamily="34" charset="0"/>
              </a:rPr>
              <a:t>3 Step Framework: Create The Conditions</a:t>
            </a:r>
          </a:p>
        </p:txBody>
      </p:sp>
    </p:spTree>
    <p:extLst>
      <p:ext uri="{BB962C8B-B14F-4D97-AF65-F5344CB8AC3E}">
        <p14:creationId xmlns="" xmlns:p14="http://schemas.microsoft.com/office/powerpoint/2010/main" val="12565107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car, outdoor, car mirror&#10;&#10;Description generated with very high confidence">
            <a:extLst>
              <a:ext uri="{FF2B5EF4-FFF2-40B4-BE49-F238E27FC236}">
                <a16:creationId xmlns:a16="http://schemas.microsoft.com/office/drawing/2014/main" xmlns="" id="{2BABAADC-5AD1-40FB-938F-74E8F94D1B41}"/>
              </a:ext>
            </a:extLst>
          </p:cNvPr>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7864" r="3134" b="-1"/>
          <a:stretch/>
        </p:blipFill>
        <p:spPr>
          <a:xfrm>
            <a:off x="1143015" y="7"/>
            <a:ext cx="6857985" cy="5143493"/>
          </a:xfrm>
          <a:prstGeom prst="rect">
            <a:avLst/>
          </a:prstGeom>
        </p:spPr>
      </p:pic>
      <p:sp>
        <p:nvSpPr>
          <p:cNvPr id="6" name="Subtitle 2">
            <a:extLst>
              <a:ext uri="{FF2B5EF4-FFF2-40B4-BE49-F238E27FC236}">
                <a16:creationId xmlns:a16="http://schemas.microsoft.com/office/drawing/2014/main" xmlns="" id="{82053E21-1C83-4783-9D5E-E31EC6910701}"/>
              </a:ext>
            </a:extLst>
          </p:cNvPr>
          <p:cNvSpPr txBox="1">
            <a:spLocks/>
          </p:cNvSpPr>
          <p:nvPr/>
        </p:nvSpPr>
        <p:spPr>
          <a:xfrm>
            <a:off x="1143000" y="4461960"/>
            <a:ext cx="6858000" cy="681540"/>
          </a:xfrm>
          <a:prstGeom prst="rect">
            <a:avLst/>
          </a:prstGeom>
          <a:solidFill>
            <a:schemeClr val="accent3">
              <a:lumMod val="75000"/>
              <a:alpha val="56000"/>
            </a:schemeClr>
          </a:solidFill>
        </p:spPr>
        <p:txBody>
          <a:bodyPr vert="horz" lIns="68580" tIns="34290" rIns="68580" bIns="34290" rtlCol="0">
            <a:normAutofit/>
          </a:bodyPr>
          <a:lstStyle/>
          <a:p>
            <a:pPr algn="ctr" defTabSz="685800">
              <a:spcBef>
                <a:spcPct val="20000"/>
              </a:spcBef>
              <a:defRPr/>
            </a:pPr>
            <a:r>
              <a:rPr lang="en-GB" sz="3000" b="1" dirty="0">
                <a:solidFill>
                  <a:schemeClr val="bg1"/>
                </a:solidFill>
                <a:latin typeface="Arial" panose="020B0604020202020204" pitchFamily="34" charset="0"/>
                <a:cs typeface="Arial" panose="020B0604020202020204" pitchFamily="34" charset="0"/>
              </a:rPr>
              <a:t>Driver diagrams</a:t>
            </a:r>
          </a:p>
        </p:txBody>
      </p:sp>
    </p:spTree>
    <p:extLst>
      <p:ext uri="{BB962C8B-B14F-4D97-AF65-F5344CB8AC3E}">
        <p14:creationId xmlns="" xmlns:p14="http://schemas.microsoft.com/office/powerpoint/2010/main" val="8510185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71100" y="1175761"/>
            <a:ext cx="4728846" cy="3502187"/>
            <a:chOff x="1637861" y="1539700"/>
            <a:chExt cx="5242823" cy="2732695"/>
          </a:xfrm>
        </p:grpSpPr>
        <p:graphicFrame>
          <p:nvGraphicFramePr>
            <p:cNvPr id="6" name="Diagram 5"/>
            <p:cNvGraphicFramePr/>
            <p:nvPr>
              <p:extLst/>
            </p:nvPr>
          </p:nvGraphicFramePr>
          <p:xfrm>
            <a:off x="1637861" y="1539700"/>
            <a:ext cx="4391189" cy="272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6085159" y="1576165"/>
              <a:ext cx="795525" cy="2696230"/>
              <a:chOff x="6728803" y="2885471"/>
              <a:chExt cx="1375904" cy="3536401"/>
            </a:xfrm>
          </p:grpSpPr>
          <p:grpSp>
            <p:nvGrpSpPr>
              <p:cNvPr id="7" name="Group 6"/>
              <p:cNvGrpSpPr/>
              <p:nvPr/>
            </p:nvGrpSpPr>
            <p:grpSpPr>
              <a:xfrm>
                <a:off x="6728805" y="2885471"/>
                <a:ext cx="1365275" cy="416242"/>
                <a:chOff x="3827219" y="2817"/>
                <a:chExt cx="1365275" cy="416242"/>
              </a:xfrm>
              <a:solidFill>
                <a:schemeClr val="tx2">
                  <a:lumMod val="20000"/>
                  <a:lumOff val="80000"/>
                </a:schemeClr>
              </a:solidFill>
            </p:grpSpPr>
            <p:sp>
              <p:nvSpPr>
                <p:cNvPr id="8" name="Rounded Rectangle 7"/>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nvGrpSpPr>
              <p:cNvPr id="14" name="Group 13"/>
              <p:cNvGrpSpPr/>
              <p:nvPr/>
            </p:nvGrpSpPr>
            <p:grpSpPr>
              <a:xfrm>
                <a:off x="6739432" y="3397631"/>
                <a:ext cx="1365275" cy="416242"/>
                <a:chOff x="3827219" y="2817"/>
                <a:chExt cx="1365275" cy="416242"/>
              </a:xfrm>
              <a:solidFill>
                <a:schemeClr val="tx2">
                  <a:lumMod val="20000"/>
                  <a:lumOff val="80000"/>
                </a:schemeClr>
              </a:solidFill>
            </p:grpSpPr>
            <p:sp>
              <p:nvSpPr>
                <p:cNvPr id="15" name="Rounded Rectangle 14"/>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nvGrpSpPr>
              <p:cNvPr id="20" name="Group 19"/>
              <p:cNvGrpSpPr/>
              <p:nvPr/>
            </p:nvGrpSpPr>
            <p:grpSpPr>
              <a:xfrm>
                <a:off x="6739432" y="4446040"/>
                <a:ext cx="1365275" cy="416242"/>
                <a:chOff x="3827219" y="2817"/>
                <a:chExt cx="1365275" cy="416242"/>
              </a:xfrm>
              <a:solidFill>
                <a:schemeClr val="tx2">
                  <a:lumMod val="20000"/>
                  <a:lumOff val="80000"/>
                </a:schemeClr>
              </a:solidFill>
            </p:grpSpPr>
            <p:sp>
              <p:nvSpPr>
                <p:cNvPr id="21" name="Rounded Rectangle 20"/>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nvGrpSpPr>
              <p:cNvPr id="23" name="Group 22"/>
              <p:cNvGrpSpPr/>
              <p:nvPr/>
            </p:nvGrpSpPr>
            <p:grpSpPr>
              <a:xfrm>
                <a:off x="6739432" y="3933905"/>
                <a:ext cx="1365275" cy="416242"/>
                <a:chOff x="3827219" y="2817"/>
                <a:chExt cx="1365275" cy="416242"/>
              </a:xfrm>
              <a:solidFill>
                <a:schemeClr val="tx2">
                  <a:lumMod val="20000"/>
                  <a:lumOff val="80000"/>
                </a:schemeClr>
              </a:solidFill>
            </p:grpSpPr>
            <p:sp>
              <p:nvSpPr>
                <p:cNvPr id="24" name="Rounded Rectangle 23"/>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nvGrpSpPr>
              <p:cNvPr id="29" name="Group 28"/>
              <p:cNvGrpSpPr/>
              <p:nvPr/>
            </p:nvGrpSpPr>
            <p:grpSpPr>
              <a:xfrm>
                <a:off x="6731935" y="5485715"/>
                <a:ext cx="1365275" cy="416242"/>
                <a:chOff x="3827219" y="2817"/>
                <a:chExt cx="1365275" cy="416242"/>
              </a:xfrm>
              <a:solidFill>
                <a:schemeClr val="tx2">
                  <a:lumMod val="20000"/>
                  <a:lumOff val="80000"/>
                </a:schemeClr>
              </a:solidFill>
            </p:grpSpPr>
            <p:sp>
              <p:nvSpPr>
                <p:cNvPr id="30" name="Rounded Rectangle 29"/>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nvGrpSpPr>
              <p:cNvPr id="32" name="Group 31"/>
              <p:cNvGrpSpPr/>
              <p:nvPr/>
            </p:nvGrpSpPr>
            <p:grpSpPr>
              <a:xfrm>
                <a:off x="6739432" y="4994022"/>
                <a:ext cx="1365275" cy="416242"/>
                <a:chOff x="3827219" y="2817"/>
                <a:chExt cx="1365275" cy="416242"/>
              </a:xfrm>
              <a:solidFill>
                <a:schemeClr val="tx2">
                  <a:lumMod val="20000"/>
                  <a:lumOff val="80000"/>
                </a:schemeClr>
              </a:solidFill>
            </p:grpSpPr>
            <p:sp>
              <p:nvSpPr>
                <p:cNvPr id="33" name="Rounded Rectangle 32"/>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nvGrpSpPr>
              <p:cNvPr id="38" name="Group 37"/>
              <p:cNvGrpSpPr/>
              <p:nvPr/>
            </p:nvGrpSpPr>
            <p:grpSpPr>
              <a:xfrm>
                <a:off x="6728803" y="6005630"/>
                <a:ext cx="1365275" cy="416242"/>
                <a:chOff x="3827219" y="2817"/>
                <a:chExt cx="1365275" cy="416242"/>
              </a:xfrm>
              <a:solidFill>
                <a:schemeClr val="tx2">
                  <a:lumMod val="20000"/>
                  <a:lumOff val="80000"/>
                </a:schemeClr>
              </a:solidFill>
            </p:grpSpPr>
            <p:sp>
              <p:nvSpPr>
                <p:cNvPr id="39" name="Rounded Rectangle 38"/>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4286" tIns="4286" rIns="4286" bIns="4286" spcCol="1270" anchor="ctr"/>
                <a:lstStyle/>
                <a:p>
                  <a:pPr algn="ctr" defTabSz="298280">
                    <a:lnSpc>
                      <a:spcPct val="90000"/>
                    </a:lnSpc>
                    <a:spcBef>
                      <a:spcPct val="0"/>
                    </a:spcBef>
                    <a:spcAft>
                      <a:spcPct val="35000"/>
                    </a:spcAft>
                    <a:defRPr/>
                  </a:pPr>
                  <a:r>
                    <a:rPr lang="en-GB" sz="675" dirty="0">
                      <a:solidFill>
                        <a:prstClr val="black"/>
                      </a:solidFill>
                      <a:latin typeface="Calibri"/>
                    </a:rPr>
                    <a:t>Change idea</a:t>
                  </a:r>
                </a:p>
              </p:txBody>
            </p:sp>
          </p:grpSp>
        </p:grpSp>
      </p:grpSp>
      <p:sp>
        <p:nvSpPr>
          <p:cNvPr id="5" name="Left Arrow Callout 4"/>
          <p:cNvSpPr/>
          <p:nvPr/>
        </p:nvSpPr>
        <p:spPr>
          <a:xfrm>
            <a:off x="6462210" y="1754866"/>
            <a:ext cx="1242137" cy="2415068"/>
          </a:xfrm>
          <a:prstGeom prst="leftArrowCallou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b="1" dirty="0">
                <a:solidFill>
                  <a:prstClr val="black"/>
                </a:solidFill>
                <a:latin typeface="Calibri"/>
              </a:rPr>
              <a:t>Theory based on</a:t>
            </a:r>
            <a:r>
              <a:rPr lang="en-GB" sz="1050" dirty="0">
                <a:solidFill>
                  <a:prstClr val="black"/>
                </a:solidFill>
                <a:latin typeface="Calibri"/>
              </a:rPr>
              <a:t>:</a:t>
            </a:r>
          </a:p>
          <a:p>
            <a:pPr algn="ctr" defTabSz="685800">
              <a:defRPr/>
            </a:pPr>
            <a:endParaRPr lang="en-GB" sz="1050" dirty="0">
              <a:solidFill>
                <a:prstClr val="black"/>
              </a:solidFill>
              <a:latin typeface="Calibri"/>
            </a:endParaRPr>
          </a:p>
          <a:p>
            <a:pPr algn="ctr" defTabSz="685800">
              <a:defRPr/>
            </a:pPr>
            <a:r>
              <a:rPr lang="en-GB" sz="1050" dirty="0">
                <a:solidFill>
                  <a:prstClr val="black"/>
                </a:solidFill>
                <a:latin typeface="Calibri"/>
              </a:rPr>
              <a:t>Experience</a:t>
            </a:r>
          </a:p>
          <a:p>
            <a:pPr algn="ctr" defTabSz="685800">
              <a:defRPr/>
            </a:pPr>
            <a:r>
              <a:rPr lang="en-GB" sz="1050" dirty="0">
                <a:solidFill>
                  <a:srgbClr val="4F81BD"/>
                </a:solidFill>
                <a:latin typeface="Calibri"/>
              </a:rPr>
              <a:t>Knowledge</a:t>
            </a:r>
          </a:p>
          <a:p>
            <a:pPr algn="ctr" defTabSz="685800">
              <a:defRPr/>
            </a:pPr>
            <a:r>
              <a:rPr lang="en-GB" sz="1050" dirty="0">
                <a:solidFill>
                  <a:prstClr val="black"/>
                </a:solidFill>
                <a:latin typeface="Calibri"/>
              </a:rPr>
              <a:t>Existing evidence</a:t>
            </a:r>
          </a:p>
          <a:p>
            <a:pPr algn="ctr" defTabSz="685800">
              <a:defRPr/>
            </a:pPr>
            <a:endParaRPr lang="en-GB" sz="1050" dirty="0">
              <a:solidFill>
                <a:prstClr val="black"/>
              </a:solidFill>
              <a:latin typeface="Calibri"/>
            </a:endParaRPr>
          </a:p>
        </p:txBody>
      </p:sp>
      <p:sp>
        <p:nvSpPr>
          <p:cNvPr id="28" name="Subtitle 2">
            <a:extLst>
              <a:ext uri="{FF2B5EF4-FFF2-40B4-BE49-F238E27FC236}">
                <a16:creationId xmlns:a16="http://schemas.microsoft.com/office/drawing/2014/main" xmlns="" id="{D083E413-B67B-4521-B077-8AFDB5182D12}"/>
              </a:ext>
            </a:extLst>
          </p:cNvPr>
          <p:cNvSpPr txBox="1">
            <a:spLocks/>
          </p:cNvSpPr>
          <p:nvPr/>
        </p:nvSpPr>
        <p:spPr>
          <a:xfrm>
            <a:off x="1159839" y="1"/>
            <a:ext cx="6858000" cy="789552"/>
          </a:xfrm>
          <a:prstGeom prst="rect">
            <a:avLst/>
          </a:prstGeom>
          <a:solidFill>
            <a:schemeClr val="accent3">
              <a:lumMod val="75000"/>
              <a:alpha val="56000"/>
            </a:schemeClr>
          </a:solidFill>
        </p:spPr>
        <p:txBody>
          <a:bodyPr vert="horz" lIns="68580" tIns="34290" rIns="68580" bIns="34290" rtlCol="0">
            <a:normAutofit/>
          </a:bodyPr>
          <a:lstStyle/>
          <a:p>
            <a:pPr algn="ctr" defTabSz="685800">
              <a:spcBef>
                <a:spcPct val="20000"/>
              </a:spcBef>
              <a:defRPr/>
            </a:pPr>
            <a:r>
              <a:rPr lang="en-GB" sz="3000" b="1" dirty="0">
                <a:solidFill>
                  <a:schemeClr val="bg1"/>
                </a:solidFill>
                <a:latin typeface="Arial" panose="020B0604020202020204" pitchFamily="34" charset="0"/>
                <a:cs typeface="Arial" panose="020B0604020202020204" pitchFamily="34" charset="0"/>
              </a:rPr>
              <a:t>Key features of driver diagrams</a:t>
            </a:r>
          </a:p>
        </p:txBody>
      </p:sp>
    </p:spTree>
    <p:extLst>
      <p:ext uri="{BB962C8B-B14F-4D97-AF65-F5344CB8AC3E}">
        <p14:creationId xmlns="" xmlns:p14="http://schemas.microsoft.com/office/powerpoint/2010/main" val="379014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D5154E-BCDF-4842-90EF-E9C146CBD36D}"/>
              </a:ext>
            </a:extLst>
          </p:cNvPr>
          <p:cNvPicPr>
            <a:picLocks noChangeAspect="1"/>
          </p:cNvPicPr>
          <p:nvPr/>
        </p:nvPicPr>
        <p:blipFill>
          <a:blip r:embed="rId3"/>
          <a:stretch>
            <a:fillRect/>
          </a:stretch>
        </p:blipFill>
        <p:spPr>
          <a:xfrm>
            <a:off x="1143000" y="681540"/>
            <a:ext cx="6858000" cy="4461960"/>
          </a:xfrm>
          <a:prstGeom prst="rect">
            <a:avLst/>
          </a:prstGeom>
        </p:spPr>
      </p:pic>
      <p:sp>
        <p:nvSpPr>
          <p:cNvPr id="6" name="Rectangle: Rounded Corners 5">
            <a:extLst>
              <a:ext uri="{FF2B5EF4-FFF2-40B4-BE49-F238E27FC236}">
                <a16:creationId xmlns:a16="http://schemas.microsoft.com/office/drawing/2014/main" xmlns="" id="{9B345161-EA0D-4352-ABF8-9AC8BF5888CD}"/>
              </a:ext>
            </a:extLst>
          </p:cNvPr>
          <p:cNvSpPr/>
          <p:nvPr/>
        </p:nvSpPr>
        <p:spPr>
          <a:xfrm>
            <a:off x="3005826" y="1113588"/>
            <a:ext cx="1458162" cy="739806"/>
          </a:xfrm>
          <a:prstGeom prst="roundRect">
            <a:avLst/>
          </a:prstGeom>
          <a:noFill/>
          <a:ln w="50800">
            <a:solidFill>
              <a:srgbClr val="C00000"/>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sz="1350"/>
          </a:p>
        </p:txBody>
      </p:sp>
      <p:sp>
        <p:nvSpPr>
          <p:cNvPr id="10" name="Rectangle: Rounded Corners 9">
            <a:extLst>
              <a:ext uri="{FF2B5EF4-FFF2-40B4-BE49-F238E27FC236}">
                <a16:creationId xmlns:a16="http://schemas.microsoft.com/office/drawing/2014/main" xmlns="" id="{D6519304-8E8F-45C9-BA5A-67FEF4EE614B}"/>
              </a:ext>
            </a:extLst>
          </p:cNvPr>
          <p:cNvSpPr/>
          <p:nvPr/>
        </p:nvSpPr>
        <p:spPr>
          <a:xfrm>
            <a:off x="3005826" y="2139702"/>
            <a:ext cx="1458162" cy="1026114"/>
          </a:xfrm>
          <a:prstGeom prst="roundRect">
            <a:avLst/>
          </a:prstGeom>
          <a:noFill/>
          <a:ln w="50800">
            <a:solidFill>
              <a:srgbClr val="C00000"/>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sz="1350"/>
          </a:p>
        </p:txBody>
      </p:sp>
      <p:sp>
        <p:nvSpPr>
          <p:cNvPr id="11" name="Rectangle: Rounded Corners 10">
            <a:extLst>
              <a:ext uri="{FF2B5EF4-FFF2-40B4-BE49-F238E27FC236}">
                <a16:creationId xmlns:a16="http://schemas.microsoft.com/office/drawing/2014/main" xmlns="" id="{DB3CDC13-2972-4FDE-9C6D-55AA0A2902C8}"/>
              </a:ext>
            </a:extLst>
          </p:cNvPr>
          <p:cNvSpPr/>
          <p:nvPr/>
        </p:nvSpPr>
        <p:spPr>
          <a:xfrm>
            <a:off x="3005826" y="3518706"/>
            <a:ext cx="1458162" cy="781236"/>
          </a:xfrm>
          <a:prstGeom prst="roundRect">
            <a:avLst/>
          </a:prstGeom>
          <a:noFill/>
          <a:ln w="50800">
            <a:solidFill>
              <a:srgbClr val="C00000"/>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sz="1350"/>
          </a:p>
        </p:txBody>
      </p:sp>
      <p:sp>
        <p:nvSpPr>
          <p:cNvPr id="8" name="TextBox 7">
            <a:extLst>
              <a:ext uri="{FF2B5EF4-FFF2-40B4-BE49-F238E27FC236}">
                <a16:creationId xmlns:a16="http://schemas.microsoft.com/office/drawing/2014/main" xmlns="" id="{A09E8617-A457-45AD-B40B-F2F5A3B28FB5}"/>
              </a:ext>
            </a:extLst>
          </p:cNvPr>
          <p:cNvSpPr txBox="1"/>
          <p:nvPr/>
        </p:nvSpPr>
        <p:spPr>
          <a:xfrm>
            <a:off x="2897814" y="4752191"/>
            <a:ext cx="2361480" cy="369332"/>
          </a:xfrm>
          <a:prstGeom prst="rect">
            <a:avLst/>
          </a:prstGeom>
          <a:noFill/>
        </p:spPr>
        <p:txBody>
          <a:bodyPr wrap="none" rtlCol="0">
            <a:spAutoFit/>
          </a:bodyPr>
          <a:lstStyle/>
          <a:p>
            <a:r>
              <a:rPr lang="en-GB" b="1" dirty="0">
                <a:solidFill>
                  <a:srgbClr val="C00000"/>
                </a:solidFill>
              </a:rPr>
              <a:t>*Three primary drivers</a:t>
            </a:r>
          </a:p>
        </p:txBody>
      </p:sp>
      <p:sp>
        <p:nvSpPr>
          <p:cNvPr id="12" name="Subtitle 2">
            <a:extLst>
              <a:ext uri="{FF2B5EF4-FFF2-40B4-BE49-F238E27FC236}">
                <a16:creationId xmlns:a16="http://schemas.microsoft.com/office/drawing/2014/main" xmlns="" id="{4FD875E0-6F5C-4FDA-A2E7-E5A76D7AFF17}"/>
              </a:ext>
            </a:extLst>
          </p:cNvPr>
          <p:cNvSpPr txBox="1">
            <a:spLocks/>
          </p:cNvSpPr>
          <p:nvPr/>
        </p:nvSpPr>
        <p:spPr>
          <a:xfrm>
            <a:off x="1143000" y="-20201"/>
            <a:ext cx="6858000" cy="539723"/>
          </a:xfrm>
          <a:prstGeom prst="rect">
            <a:avLst/>
          </a:prstGeom>
          <a:solidFill>
            <a:schemeClr val="accent3">
              <a:lumMod val="75000"/>
              <a:alpha val="56000"/>
            </a:schemeClr>
          </a:solidFill>
        </p:spPr>
        <p:txBody>
          <a:bodyPr vert="horz" lIns="68580" tIns="34290" rIns="68580" bIns="34290" rtlCol="0">
            <a:normAutofit/>
          </a:bodyPr>
          <a:lstStyle/>
          <a:p>
            <a:pPr algn="ctr" defTabSz="685800">
              <a:spcBef>
                <a:spcPct val="20000"/>
              </a:spcBef>
              <a:defRPr/>
            </a:pPr>
            <a:r>
              <a:rPr lang="en-GB" sz="3000" b="1" dirty="0">
                <a:solidFill>
                  <a:schemeClr val="bg1"/>
                </a:solidFill>
                <a:latin typeface="Arial" panose="020B0604020202020204" pitchFamily="34" charset="0"/>
                <a:cs typeface="Arial" panose="020B0604020202020204" pitchFamily="34" charset="0"/>
              </a:rPr>
              <a:t>Primary care example</a:t>
            </a:r>
          </a:p>
        </p:txBody>
      </p:sp>
    </p:spTree>
    <p:extLst>
      <p:ext uri="{BB962C8B-B14F-4D97-AF65-F5344CB8AC3E}">
        <p14:creationId xmlns="" xmlns:p14="http://schemas.microsoft.com/office/powerpoint/2010/main" val="2318706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247965" y="3705876"/>
            <a:ext cx="2756878" cy="649760"/>
            <a:chOff x="3275856" y="1124744"/>
            <a:chExt cx="4369390" cy="2132545"/>
          </a:xfrm>
        </p:grpSpPr>
        <p:pic>
          <p:nvPicPr>
            <p:cNvPr id="57"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5244527" y="1479245"/>
              <a:ext cx="432048" cy="360040"/>
            </a:xfrm>
            <a:prstGeom prst="rect">
              <a:avLst/>
            </a:prstGeom>
            <a:noFill/>
          </p:spPr>
        </p:pic>
        <p:pic>
          <p:nvPicPr>
            <p:cNvPr id="72"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5244527" y="1833746"/>
              <a:ext cx="432048" cy="360040"/>
            </a:xfrm>
            <a:prstGeom prst="rect">
              <a:avLst/>
            </a:prstGeom>
            <a:noFill/>
          </p:spPr>
        </p:pic>
        <p:pic>
          <p:nvPicPr>
            <p:cNvPr id="51"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7213198" y="2365498"/>
              <a:ext cx="432048" cy="360040"/>
            </a:xfrm>
            <a:prstGeom prst="rect">
              <a:avLst/>
            </a:prstGeom>
            <a:noFill/>
          </p:spPr>
        </p:pic>
        <p:pic>
          <p:nvPicPr>
            <p:cNvPr id="52"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5244527" y="2188247"/>
              <a:ext cx="432048" cy="360040"/>
            </a:xfrm>
            <a:prstGeom prst="rect">
              <a:avLst/>
            </a:prstGeom>
            <a:noFill/>
          </p:spPr>
        </p:pic>
        <p:pic>
          <p:nvPicPr>
            <p:cNvPr id="53"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5244527" y="1124744"/>
              <a:ext cx="432048" cy="360040"/>
            </a:xfrm>
            <a:prstGeom prst="rect">
              <a:avLst/>
            </a:prstGeom>
            <a:noFill/>
          </p:spPr>
        </p:pic>
        <p:sp>
          <p:nvSpPr>
            <p:cNvPr id="54" name="Rounded Rectangle 53"/>
            <p:cNvSpPr/>
            <p:nvPr/>
          </p:nvSpPr>
          <p:spPr bwMode="auto">
            <a:xfrm>
              <a:off x="3275856" y="1772816"/>
              <a:ext cx="576064" cy="648072"/>
            </a:xfrm>
            <a:prstGeom prst="roundRect">
              <a:avLst/>
            </a:prstGeom>
            <a:solidFill>
              <a:srgbClr val="92D050">
                <a:alpha val="50000"/>
              </a:srgbClr>
            </a:solidFill>
            <a:ln w="9525" cap="flat" cmpd="sng" algn="ctr">
              <a:solidFill>
                <a:srgbClr val="C0E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sp>
          <p:nvSpPr>
            <p:cNvPr id="55" name="Rounded Rectangle 54"/>
            <p:cNvSpPr/>
            <p:nvPr/>
          </p:nvSpPr>
          <p:spPr bwMode="auto">
            <a:xfrm>
              <a:off x="4388583" y="1335229"/>
              <a:ext cx="576064" cy="648071"/>
            </a:xfrm>
            <a:prstGeom prst="roundRect">
              <a:avLst/>
            </a:prstGeom>
            <a:solidFill>
              <a:schemeClr val="accent1">
                <a:alpha val="50000"/>
              </a:schemeClr>
            </a:solidFill>
            <a:ln w="9525"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sp>
          <p:nvSpPr>
            <p:cNvPr id="56" name="Rounded Rectangle 55"/>
            <p:cNvSpPr/>
            <p:nvPr/>
          </p:nvSpPr>
          <p:spPr bwMode="auto">
            <a:xfrm>
              <a:off x="4388583" y="2542748"/>
              <a:ext cx="576064" cy="648072"/>
            </a:xfrm>
            <a:prstGeom prst="roundRect">
              <a:avLst/>
            </a:prstGeom>
            <a:solidFill>
              <a:srgbClr val="FEDAF9">
                <a:alpha val="81000"/>
              </a:srgbClr>
            </a:solidFill>
            <a:ln w="9525" cap="flat" cmpd="sng" algn="ctr">
              <a:solidFill>
                <a:srgbClr val="FEDAF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sp>
          <p:nvSpPr>
            <p:cNvPr id="58" name="Rounded Rectangle 57"/>
            <p:cNvSpPr/>
            <p:nvPr/>
          </p:nvSpPr>
          <p:spPr bwMode="auto">
            <a:xfrm>
              <a:off x="5929283" y="1656496"/>
              <a:ext cx="576064" cy="648072"/>
            </a:xfrm>
            <a:prstGeom prst="roundRect">
              <a:avLst/>
            </a:prstGeom>
            <a:solidFill>
              <a:schemeClr val="accent3">
                <a:lumMod val="85000"/>
              </a:schemeClr>
            </a:solidFill>
            <a:ln w="9525" cap="flat" cmpd="sng" algn="ctr">
              <a:solidFill>
                <a:srgbClr val="FEDAF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cxnSp>
          <p:nvCxnSpPr>
            <p:cNvPr id="59" name="Straight Connector 58"/>
            <p:cNvCxnSpPr>
              <a:stCxn id="54" idx="3"/>
              <a:endCxn id="55" idx="1"/>
            </p:cNvCxnSpPr>
            <p:nvPr/>
          </p:nvCxnSpPr>
          <p:spPr bwMode="auto">
            <a:xfrm flipV="1">
              <a:off x="3851920" y="1659266"/>
              <a:ext cx="536664" cy="437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54" idx="3"/>
              <a:endCxn id="56" idx="1"/>
            </p:cNvCxnSpPr>
            <p:nvPr/>
          </p:nvCxnSpPr>
          <p:spPr bwMode="auto">
            <a:xfrm>
              <a:off x="3851920" y="2096853"/>
              <a:ext cx="536664" cy="7699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58" idx="3"/>
              <a:endCxn id="51" idx="1"/>
            </p:cNvCxnSpPr>
            <p:nvPr/>
          </p:nvCxnSpPr>
          <p:spPr bwMode="auto">
            <a:xfrm>
              <a:off x="6505346" y="1980533"/>
              <a:ext cx="707852" cy="56498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58" idx="3"/>
              <a:endCxn id="75" idx="1"/>
            </p:cNvCxnSpPr>
            <p:nvPr/>
          </p:nvCxnSpPr>
          <p:spPr bwMode="auto">
            <a:xfrm>
              <a:off x="6505346" y="1980533"/>
              <a:ext cx="707852" cy="2104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58" idx="3"/>
              <a:endCxn id="76" idx="1"/>
            </p:cNvCxnSpPr>
            <p:nvPr/>
          </p:nvCxnSpPr>
          <p:spPr bwMode="auto">
            <a:xfrm flipV="1">
              <a:off x="6505346" y="1836515"/>
              <a:ext cx="707852" cy="14401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58" idx="3"/>
              <a:endCxn id="77" idx="1"/>
            </p:cNvCxnSpPr>
            <p:nvPr/>
          </p:nvCxnSpPr>
          <p:spPr bwMode="auto">
            <a:xfrm flipV="1">
              <a:off x="6505346" y="1482014"/>
              <a:ext cx="707852" cy="498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73"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5244527" y="2542748"/>
              <a:ext cx="432048" cy="360040"/>
            </a:xfrm>
            <a:prstGeom prst="rect">
              <a:avLst/>
            </a:prstGeom>
            <a:noFill/>
          </p:spPr>
        </p:pic>
        <p:pic>
          <p:nvPicPr>
            <p:cNvPr id="74"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5244527" y="2897249"/>
              <a:ext cx="432048" cy="360040"/>
            </a:xfrm>
            <a:prstGeom prst="rect">
              <a:avLst/>
            </a:prstGeom>
            <a:noFill/>
          </p:spPr>
        </p:pic>
        <p:pic>
          <p:nvPicPr>
            <p:cNvPr id="75"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7213198" y="2010997"/>
              <a:ext cx="432048" cy="360040"/>
            </a:xfrm>
            <a:prstGeom prst="rect">
              <a:avLst/>
            </a:prstGeom>
            <a:noFill/>
          </p:spPr>
        </p:pic>
        <p:pic>
          <p:nvPicPr>
            <p:cNvPr id="76"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7213198" y="1656496"/>
              <a:ext cx="432048" cy="360040"/>
            </a:xfrm>
            <a:prstGeom prst="rect">
              <a:avLst/>
            </a:prstGeom>
            <a:noFill/>
          </p:spPr>
        </p:pic>
        <p:pic>
          <p:nvPicPr>
            <p:cNvPr id="77" name="Picture 3" descr="C:\Users\ingraj\AppData\Local\Microsoft\Windows\Temporary Internet Files\Content.IE5\W0OGJTCA\post-it-note[1].jpg"/>
            <p:cNvPicPr>
              <a:picLocks noChangeAspect="1" noChangeArrowheads="1"/>
            </p:cNvPicPr>
            <p:nvPr/>
          </p:nvPicPr>
          <p:blipFill>
            <a:blip r:embed="rId3" cstate="print"/>
            <a:srcRect/>
            <a:stretch>
              <a:fillRect/>
            </a:stretch>
          </p:blipFill>
          <p:spPr bwMode="auto">
            <a:xfrm>
              <a:off x="7213198" y="1301995"/>
              <a:ext cx="432048" cy="360040"/>
            </a:xfrm>
            <a:prstGeom prst="rect">
              <a:avLst/>
            </a:prstGeom>
            <a:noFill/>
          </p:spPr>
        </p:pic>
      </p:grpSp>
      <p:sp>
        <p:nvSpPr>
          <p:cNvPr id="2" name="Title 1"/>
          <p:cNvSpPr>
            <a:spLocks noGrp="1"/>
          </p:cNvSpPr>
          <p:nvPr>
            <p:ph type="title"/>
          </p:nvPr>
        </p:nvSpPr>
        <p:spPr>
          <a:xfrm>
            <a:off x="2033718" y="0"/>
            <a:ext cx="5200650" cy="681540"/>
          </a:xfrm>
        </p:spPr>
        <p:txBody>
          <a:bodyPr/>
          <a:lstStyle/>
          <a:p>
            <a:r>
              <a:rPr lang="en-GB" sz="2700" b="1" dirty="0">
                <a:solidFill>
                  <a:srgbClr val="002060"/>
                </a:solidFill>
                <a:latin typeface="Calibri" pitchFamily="34" charset="0"/>
                <a:cs typeface="Calibri" pitchFamily="34" charset="0"/>
              </a:rPr>
              <a:t>Driver Diagram: Tips on Facilitation</a:t>
            </a:r>
          </a:p>
        </p:txBody>
      </p:sp>
      <p:graphicFrame>
        <p:nvGraphicFramePr>
          <p:cNvPr id="5" name="Table 4"/>
          <p:cNvGraphicFramePr>
            <a:graphicFrameLocks noGrp="1"/>
          </p:cNvGraphicFramePr>
          <p:nvPr/>
        </p:nvGraphicFramePr>
        <p:xfrm>
          <a:off x="1385646" y="789552"/>
          <a:ext cx="6318702" cy="4173592"/>
        </p:xfrm>
        <a:graphic>
          <a:graphicData uri="http://schemas.openxmlformats.org/drawingml/2006/table">
            <a:tbl>
              <a:tblPr firstRow="1" bandRow="1">
                <a:tableStyleId>{5C22544A-7EE6-4342-B048-85BDC9FD1C3A}</a:tableStyleId>
              </a:tblPr>
              <a:tblGrid>
                <a:gridCol w="2538282">
                  <a:extLst>
                    <a:ext uri="{9D8B030D-6E8A-4147-A177-3AD203B41FA5}">
                      <a16:colId xmlns:a16="http://schemas.microsoft.com/office/drawing/2014/main" xmlns="" val="20000"/>
                    </a:ext>
                  </a:extLst>
                </a:gridCol>
                <a:gridCol w="3780420">
                  <a:extLst>
                    <a:ext uri="{9D8B030D-6E8A-4147-A177-3AD203B41FA5}">
                      <a16:colId xmlns:a16="http://schemas.microsoft.com/office/drawing/2014/main" xmlns="" val="20001"/>
                    </a:ext>
                  </a:extLst>
                </a:gridCol>
              </a:tblGrid>
              <a:tr h="578036">
                <a:tc>
                  <a:txBody>
                    <a:bodyPr/>
                    <a:lstStyle/>
                    <a:p>
                      <a:r>
                        <a:rPr lang="en-GB" sz="1500" b="1" i="1" dirty="0">
                          <a:solidFill>
                            <a:srgbClr val="002060"/>
                          </a:solidFill>
                          <a:latin typeface="Calibri" pitchFamily="34" charset="0"/>
                          <a:cs typeface="Calibri" pitchFamily="34" charset="0"/>
                        </a:rPr>
                        <a:t>Gather</a:t>
                      </a:r>
                      <a:r>
                        <a:rPr lang="en-GB" sz="1500" b="0" dirty="0">
                          <a:solidFill>
                            <a:srgbClr val="002060"/>
                          </a:solidFill>
                          <a:latin typeface="Calibri" pitchFamily="34" charset="0"/>
                          <a:cs typeface="Calibri" pitchFamily="34" charset="0"/>
                        </a:rPr>
                        <a:t> together the subject matter experts.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754380">
                <a:tc>
                  <a:txBody>
                    <a:bodyPr/>
                    <a:lstStyle/>
                    <a:p>
                      <a:r>
                        <a:rPr lang="en-GB" sz="1500" b="1" i="1" dirty="0">
                          <a:solidFill>
                            <a:srgbClr val="002060"/>
                          </a:solidFill>
                          <a:latin typeface="Calibri" pitchFamily="34" charset="0"/>
                          <a:cs typeface="Calibri" pitchFamily="34" charset="0"/>
                        </a:rPr>
                        <a:t>Brainstorm</a:t>
                      </a:r>
                      <a:r>
                        <a:rPr lang="en-GB" sz="1500" b="0" dirty="0">
                          <a:solidFill>
                            <a:srgbClr val="002060"/>
                          </a:solidFill>
                          <a:latin typeface="Calibri" pitchFamily="34" charset="0"/>
                          <a:cs typeface="Calibri" pitchFamily="34" charset="0"/>
                        </a:rPr>
                        <a:t> “to achieve our aim the things we need to</a:t>
                      </a:r>
                      <a:r>
                        <a:rPr lang="en-GB" sz="1500" b="0" baseline="0" dirty="0">
                          <a:solidFill>
                            <a:srgbClr val="002060"/>
                          </a:solidFill>
                          <a:latin typeface="Calibri" pitchFamily="34" charset="0"/>
                          <a:cs typeface="Calibri" pitchFamily="34" charset="0"/>
                        </a:rPr>
                        <a:t> improve are...”</a:t>
                      </a:r>
                      <a:endParaRPr lang="en-GB" sz="1500" b="0" dirty="0">
                        <a:solidFill>
                          <a:srgbClr val="002060"/>
                        </a:solidFill>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54380">
                <a:tc>
                  <a:txBody>
                    <a:bodyPr/>
                    <a:lstStyle/>
                    <a:p>
                      <a:r>
                        <a:rPr lang="en-GB" sz="1500" b="1" i="1" dirty="0">
                          <a:solidFill>
                            <a:srgbClr val="002060"/>
                          </a:solidFill>
                          <a:latin typeface="Calibri" pitchFamily="34" charset="0"/>
                          <a:cs typeface="Calibri" pitchFamily="34" charset="0"/>
                        </a:rPr>
                        <a:t>Cluster</a:t>
                      </a:r>
                      <a:r>
                        <a:rPr lang="en-GB" sz="1500" b="0" dirty="0">
                          <a:solidFill>
                            <a:srgbClr val="002060"/>
                          </a:solidFill>
                          <a:latin typeface="Calibri" pitchFamily="34" charset="0"/>
                          <a:cs typeface="Calibri" pitchFamily="34" charset="0"/>
                        </a:rPr>
                        <a:t> the ideas to see if groups represent a common driver.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54380">
                <a:tc>
                  <a:txBody>
                    <a:bodyPr/>
                    <a:lstStyle/>
                    <a:p>
                      <a:r>
                        <a:rPr lang="en-GB" sz="1500" b="1" i="1" dirty="0">
                          <a:solidFill>
                            <a:srgbClr val="002060"/>
                          </a:solidFill>
                          <a:latin typeface="Calibri" pitchFamily="34" charset="0"/>
                          <a:cs typeface="Calibri" pitchFamily="34" charset="0"/>
                        </a:rPr>
                        <a:t>Expand</a:t>
                      </a:r>
                      <a:r>
                        <a:rPr lang="en-GB" sz="1500" b="0" dirty="0">
                          <a:solidFill>
                            <a:srgbClr val="002060"/>
                          </a:solidFill>
                          <a:latin typeface="Calibri" pitchFamily="34" charset="0"/>
                          <a:cs typeface="Calibri" pitchFamily="34" charset="0"/>
                        </a:rPr>
                        <a:t> the groups (or single ideas)</a:t>
                      </a:r>
                      <a:r>
                        <a:rPr lang="en-GB" sz="1500" b="0" baseline="0" dirty="0">
                          <a:solidFill>
                            <a:srgbClr val="002060"/>
                          </a:solidFill>
                          <a:latin typeface="Calibri" pitchFamily="34" charset="0"/>
                          <a:cs typeface="Calibri" pitchFamily="34" charset="0"/>
                        </a:rPr>
                        <a:t> to see if new drivers come to mind.</a:t>
                      </a:r>
                      <a:endParaRPr lang="en-GB" sz="1500" b="0" dirty="0">
                        <a:solidFill>
                          <a:srgbClr val="002060"/>
                        </a:solidFill>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54380">
                <a:tc>
                  <a:txBody>
                    <a:bodyPr/>
                    <a:lstStyle/>
                    <a:p>
                      <a:r>
                        <a:rPr lang="en-GB" sz="1500" b="1" i="1" dirty="0">
                          <a:solidFill>
                            <a:srgbClr val="002060"/>
                          </a:solidFill>
                          <a:latin typeface="Calibri" pitchFamily="34" charset="0"/>
                          <a:cs typeface="Calibri" pitchFamily="34" charset="0"/>
                        </a:rPr>
                        <a:t>Logically</a:t>
                      </a:r>
                      <a:r>
                        <a:rPr lang="en-GB" sz="1500" b="1" i="1" baseline="0" dirty="0">
                          <a:solidFill>
                            <a:srgbClr val="002060"/>
                          </a:solidFill>
                          <a:latin typeface="Calibri" pitchFamily="34" charset="0"/>
                          <a:cs typeface="Calibri" pitchFamily="34" charset="0"/>
                        </a:rPr>
                        <a:t> link </a:t>
                      </a:r>
                      <a:r>
                        <a:rPr lang="en-GB" sz="1500" b="0" baseline="0" dirty="0">
                          <a:solidFill>
                            <a:srgbClr val="002060"/>
                          </a:solidFill>
                          <a:latin typeface="Calibri" pitchFamily="34" charset="0"/>
                          <a:cs typeface="Calibri" pitchFamily="34" charset="0"/>
                        </a:rPr>
                        <a:t>together the groups into a driver diagram format.</a:t>
                      </a:r>
                      <a:endParaRPr lang="en-GB" sz="1500" b="0" dirty="0">
                        <a:solidFill>
                          <a:srgbClr val="002060"/>
                        </a:solidFill>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78036">
                <a:tc>
                  <a:txBody>
                    <a:bodyPr/>
                    <a:lstStyle/>
                    <a:p>
                      <a:r>
                        <a:rPr lang="en-GB" sz="1500" b="1" i="1" dirty="0">
                          <a:solidFill>
                            <a:srgbClr val="002060"/>
                          </a:solidFill>
                          <a:latin typeface="Calibri" pitchFamily="34" charset="0"/>
                          <a:cs typeface="Calibri" pitchFamily="34" charset="0"/>
                        </a:rPr>
                        <a:t>Work backwards </a:t>
                      </a:r>
                      <a:r>
                        <a:rPr lang="en-GB" sz="1500" b="0" dirty="0">
                          <a:solidFill>
                            <a:srgbClr val="002060"/>
                          </a:solidFill>
                          <a:latin typeface="Calibri" pitchFamily="34" charset="0"/>
                          <a:cs typeface="Calibri" pitchFamily="34" charset="0"/>
                        </a:rPr>
                        <a:t>from ideas</a:t>
                      </a:r>
                      <a:r>
                        <a:rPr lang="en-GB" sz="1500" b="0" baseline="0" dirty="0">
                          <a:solidFill>
                            <a:srgbClr val="002060"/>
                          </a:solidFill>
                          <a:latin typeface="Calibri" pitchFamily="34" charset="0"/>
                          <a:cs typeface="Calibri" pitchFamily="34" charset="0"/>
                        </a:rPr>
                        <a:t> of change if that helps.</a:t>
                      </a:r>
                      <a:endParaRPr lang="en-GB" sz="1500" b="0" dirty="0">
                        <a:solidFill>
                          <a:srgbClr val="002060"/>
                        </a:solidFill>
                        <a:latin typeface="Calibri" pitchFamily="34" charset="0"/>
                        <a:cs typeface="Calibri"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pic>
        <p:nvPicPr>
          <p:cNvPr id="47107" name="Picture 3" descr="C:\Users\ingraj\AppData\Local\Microsoft\Windows\Temporary Internet Files\Content.IE5\W0OGJTCA\post-it-note[1].jpg"/>
          <p:cNvPicPr>
            <a:picLocks noChangeAspect="1" noChangeArrowheads="1"/>
          </p:cNvPicPr>
          <p:nvPr/>
        </p:nvPicPr>
        <p:blipFill>
          <a:blip r:embed="rId4" cstate="print"/>
          <a:srcRect/>
          <a:stretch>
            <a:fillRect/>
          </a:stretch>
        </p:blipFill>
        <p:spPr bwMode="auto">
          <a:xfrm>
            <a:off x="4788025" y="1491630"/>
            <a:ext cx="702078" cy="594066"/>
          </a:xfrm>
          <a:prstGeom prst="rect">
            <a:avLst/>
          </a:prstGeom>
          <a:noFill/>
        </p:spPr>
      </p:pic>
      <p:pic>
        <p:nvPicPr>
          <p:cNvPr id="9" name="Picture 3" descr="C:\Users\ingraj\AppData\Local\Microsoft\Windows\Temporary Internet Files\Content.IE5\W0OGJTCA\post-it-note[1].jpg"/>
          <p:cNvPicPr>
            <a:picLocks noChangeAspect="1" noChangeArrowheads="1"/>
          </p:cNvPicPr>
          <p:nvPr/>
        </p:nvPicPr>
        <p:blipFill>
          <a:blip r:embed="rId4" cstate="print"/>
          <a:srcRect/>
          <a:stretch>
            <a:fillRect/>
          </a:stretch>
        </p:blipFill>
        <p:spPr bwMode="auto">
          <a:xfrm>
            <a:off x="6192181" y="1491630"/>
            <a:ext cx="702078" cy="594066"/>
          </a:xfrm>
          <a:prstGeom prst="rect">
            <a:avLst/>
          </a:prstGeom>
          <a:noFill/>
        </p:spPr>
      </p:pic>
      <p:pic>
        <p:nvPicPr>
          <p:cNvPr id="10" name="Picture 3" descr="C:\Users\ingraj\AppData\Local\Microsoft\Windows\Temporary Internet Files\Content.IE5\W0OGJTCA\post-it-note[1].jpg"/>
          <p:cNvPicPr>
            <a:picLocks noChangeAspect="1" noChangeArrowheads="1"/>
          </p:cNvPicPr>
          <p:nvPr/>
        </p:nvPicPr>
        <p:blipFill>
          <a:blip r:embed="rId4" cstate="print"/>
          <a:srcRect/>
          <a:stretch>
            <a:fillRect/>
          </a:stretch>
        </p:blipFill>
        <p:spPr bwMode="auto">
          <a:xfrm>
            <a:off x="6948264" y="1491630"/>
            <a:ext cx="702078" cy="594066"/>
          </a:xfrm>
          <a:prstGeom prst="rect">
            <a:avLst/>
          </a:prstGeom>
          <a:noFill/>
        </p:spPr>
      </p:pic>
      <p:pic>
        <p:nvPicPr>
          <p:cNvPr id="11" name="Picture 3" descr="C:\Users\ingraj\AppData\Local\Microsoft\Windows\Temporary Internet Files\Content.IE5\W0OGJTCA\post-it-note[1].jpg"/>
          <p:cNvPicPr>
            <a:picLocks noChangeAspect="1" noChangeArrowheads="1"/>
          </p:cNvPicPr>
          <p:nvPr/>
        </p:nvPicPr>
        <p:blipFill>
          <a:blip r:embed="rId4" cstate="print"/>
          <a:srcRect/>
          <a:stretch>
            <a:fillRect/>
          </a:stretch>
        </p:blipFill>
        <p:spPr bwMode="auto">
          <a:xfrm>
            <a:off x="5490102" y="1491630"/>
            <a:ext cx="702078" cy="594066"/>
          </a:xfrm>
          <a:prstGeom prst="rect">
            <a:avLst/>
          </a:prstGeom>
          <a:noFill/>
        </p:spPr>
      </p:pic>
      <p:pic>
        <p:nvPicPr>
          <p:cNvPr id="12" name="Picture 3" descr="C:\Users\ingraj\AppData\Local\Microsoft\Windows\Temporary Internet Files\Content.IE5\W0OGJTCA\post-it-note[1].jpg"/>
          <p:cNvPicPr>
            <a:picLocks noChangeAspect="1" noChangeArrowheads="1"/>
          </p:cNvPicPr>
          <p:nvPr/>
        </p:nvPicPr>
        <p:blipFill>
          <a:blip r:embed="rId4" cstate="print"/>
          <a:srcRect/>
          <a:stretch>
            <a:fillRect/>
          </a:stretch>
        </p:blipFill>
        <p:spPr bwMode="auto">
          <a:xfrm>
            <a:off x="4031940" y="1491630"/>
            <a:ext cx="702078" cy="594066"/>
          </a:xfrm>
          <a:prstGeom prst="rect">
            <a:avLst/>
          </a:prstGeom>
          <a:noFill/>
        </p:spPr>
      </p:pic>
      <p:pic>
        <p:nvPicPr>
          <p:cNvPr id="47108" name="Picture 4" descr="C:\Users\ingraj\AppData\Local\Microsoft\Windows\Temporary Internet Files\Content.IE5\GWHT9T4P\237-doctor-t-shirt[1].gif"/>
          <p:cNvPicPr>
            <a:picLocks noChangeAspect="1" noChangeArrowheads="1"/>
          </p:cNvPicPr>
          <p:nvPr/>
        </p:nvPicPr>
        <p:blipFill>
          <a:blip r:embed="rId5" cstate="print"/>
          <a:srcRect/>
          <a:stretch>
            <a:fillRect/>
          </a:stretch>
        </p:blipFill>
        <p:spPr bwMode="auto">
          <a:xfrm>
            <a:off x="4031940" y="843558"/>
            <a:ext cx="648072" cy="486054"/>
          </a:xfrm>
          <a:prstGeom prst="rect">
            <a:avLst/>
          </a:prstGeom>
          <a:noFill/>
        </p:spPr>
      </p:pic>
      <p:pic>
        <p:nvPicPr>
          <p:cNvPr id="47109" name="Picture 5" descr="C:\Users\ingraj\AppData\Local\Microsoft\Windows\Temporary Internet Files\Content.IE5\OK2J0V9Y\cartoon nurse pam's clipart[1].jpg"/>
          <p:cNvPicPr>
            <a:picLocks noChangeAspect="1" noChangeArrowheads="1"/>
          </p:cNvPicPr>
          <p:nvPr/>
        </p:nvPicPr>
        <p:blipFill>
          <a:blip r:embed="rId6" cstate="print"/>
          <a:srcRect/>
          <a:stretch>
            <a:fillRect/>
          </a:stretch>
        </p:blipFill>
        <p:spPr bwMode="auto">
          <a:xfrm>
            <a:off x="5490102" y="843558"/>
            <a:ext cx="540060" cy="486054"/>
          </a:xfrm>
          <a:prstGeom prst="rect">
            <a:avLst/>
          </a:prstGeom>
          <a:noFill/>
        </p:spPr>
      </p:pic>
      <p:pic>
        <p:nvPicPr>
          <p:cNvPr id="47112" name="Picture 8" descr="C:\Users\ingraj\AppData\Local\Microsoft\Windows\Temporary Internet Files\Content.IE5\ESLHMDIY\443053-Royalty-Free-RF-Clip-Art-Illustration-Of-A-Cartoon-Businessman-Carrying-A-Heavy-Manual[1].jpg"/>
          <p:cNvPicPr>
            <a:picLocks noChangeAspect="1" noChangeArrowheads="1"/>
          </p:cNvPicPr>
          <p:nvPr/>
        </p:nvPicPr>
        <p:blipFill>
          <a:blip r:embed="rId7" cstate="print"/>
          <a:srcRect/>
          <a:stretch>
            <a:fillRect/>
          </a:stretch>
        </p:blipFill>
        <p:spPr bwMode="auto">
          <a:xfrm>
            <a:off x="7056277" y="843558"/>
            <a:ext cx="594066" cy="486054"/>
          </a:xfrm>
          <a:prstGeom prst="rect">
            <a:avLst/>
          </a:prstGeom>
          <a:noFill/>
        </p:spPr>
      </p:pic>
      <p:pic>
        <p:nvPicPr>
          <p:cNvPr id="47113" name="Picture 9" descr="C:\Users\ingraj\AppData\Local\Microsoft\Windows\Temporary Internet Files\Content.IE5\GWHT9T4P\informatico-a-domicilio[1].gif"/>
          <p:cNvPicPr>
            <a:picLocks noChangeAspect="1" noChangeArrowheads="1"/>
          </p:cNvPicPr>
          <p:nvPr/>
        </p:nvPicPr>
        <p:blipFill>
          <a:blip r:embed="rId8" cstate="print"/>
          <a:srcRect/>
          <a:stretch>
            <a:fillRect/>
          </a:stretch>
        </p:blipFill>
        <p:spPr bwMode="auto">
          <a:xfrm>
            <a:off x="4896036" y="843558"/>
            <a:ext cx="432048" cy="486054"/>
          </a:xfrm>
          <a:prstGeom prst="rect">
            <a:avLst/>
          </a:prstGeom>
          <a:noFill/>
        </p:spPr>
      </p:pic>
      <p:pic>
        <p:nvPicPr>
          <p:cNvPr id="47114" name="Picture 10" descr="C:\Users\ingraj\AppData\Local\Microsoft\Windows\Temporary Internet Files\Content.IE5\W0OGJTCA\math-teacher-woman[1].png"/>
          <p:cNvPicPr>
            <a:picLocks noChangeAspect="1" noChangeArrowheads="1"/>
          </p:cNvPicPr>
          <p:nvPr/>
        </p:nvPicPr>
        <p:blipFill>
          <a:blip r:embed="rId9" cstate="print"/>
          <a:srcRect/>
          <a:stretch>
            <a:fillRect/>
          </a:stretch>
        </p:blipFill>
        <p:spPr bwMode="auto">
          <a:xfrm>
            <a:off x="6354199" y="843558"/>
            <a:ext cx="540060" cy="540060"/>
          </a:xfrm>
          <a:prstGeom prst="rect">
            <a:avLst/>
          </a:prstGeom>
          <a:noFill/>
        </p:spPr>
      </p:pic>
      <p:grpSp>
        <p:nvGrpSpPr>
          <p:cNvPr id="21" name="Group 20"/>
          <p:cNvGrpSpPr/>
          <p:nvPr/>
        </p:nvGrpSpPr>
        <p:grpSpPr>
          <a:xfrm>
            <a:off x="5544109" y="2247714"/>
            <a:ext cx="1350150" cy="540060"/>
            <a:chOff x="3203848" y="620688"/>
            <a:chExt cx="3816424" cy="1008112"/>
          </a:xfrm>
        </p:grpSpPr>
        <p:pic>
          <p:nvPicPr>
            <p:cNvPr id="22" name="Picture 21" descr="C:\Users\ingraj\AppData\Local\Microsoft\Windows\Temporary Internet Files\Content.IE5\W0OGJTCA\post-it-note[1].jpg"/>
            <p:cNvPicPr>
              <a:picLocks noChangeAspect="1" noChangeArrowheads="1"/>
            </p:cNvPicPr>
            <p:nvPr/>
          </p:nvPicPr>
          <p:blipFill>
            <a:blip r:embed="rId10" cstate="print"/>
            <a:srcRect/>
            <a:stretch>
              <a:fillRect/>
            </a:stretch>
          </p:blipFill>
          <p:spPr bwMode="auto">
            <a:xfrm>
              <a:off x="3203848" y="764704"/>
              <a:ext cx="936104" cy="792088"/>
            </a:xfrm>
            <a:prstGeom prst="rect">
              <a:avLst/>
            </a:prstGeom>
            <a:noFill/>
          </p:spPr>
        </p:pic>
        <p:pic>
          <p:nvPicPr>
            <p:cNvPr id="23" name="Picture 22" descr="C:\Users\ingraj\AppData\Local\Microsoft\Windows\Temporary Internet Files\Content.IE5\W0OGJTCA\post-it-note[1].jpg"/>
            <p:cNvPicPr>
              <a:picLocks noChangeAspect="1" noChangeArrowheads="1"/>
            </p:cNvPicPr>
            <p:nvPr/>
          </p:nvPicPr>
          <p:blipFill>
            <a:blip r:embed="rId10" cstate="print"/>
            <a:srcRect/>
            <a:stretch>
              <a:fillRect/>
            </a:stretch>
          </p:blipFill>
          <p:spPr bwMode="auto">
            <a:xfrm>
              <a:off x="4139952" y="764704"/>
              <a:ext cx="936104" cy="792088"/>
            </a:xfrm>
            <a:prstGeom prst="rect">
              <a:avLst/>
            </a:prstGeom>
            <a:noFill/>
          </p:spPr>
        </p:pic>
        <p:pic>
          <p:nvPicPr>
            <p:cNvPr id="24" name="Picture 23" descr="C:\Users\ingraj\AppData\Local\Microsoft\Windows\Temporary Internet Files\Content.IE5\W0OGJTCA\post-it-note[1].jpg"/>
            <p:cNvPicPr>
              <a:picLocks noChangeAspect="1" noChangeArrowheads="1"/>
            </p:cNvPicPr>
            <p:nvPr/>
          </p:nvPicPr>
          <p:blipFill>
            <a:blip r:embed="rId10" cstate="print"/>
            <a:srcRect/>
            <a:stretch>
              <a:fillRect/>
            </a:stretch>
          </p:blipFill>
          <p:spPr bwMode="auto">
            <a:xfrm>
              <a:off x="5076056" y="764704"/>
              <a:ext cx="936104" cy="792088"/>
            </a:xfrm>
            <a:prstGeom prst="rect">
              <a:avLst/>
            </a:prstGeom>
            <a:noFill/>
          </p:spPr>
        </p:pic>
        <p:pic>
          <p:nvPicPr>
            <p:cNvPr id="25" name="Picture 24" descr="C:\Users\ingraj\AppData\Local\Microsoft\Windows\Temporary Internet Files\Content.IE5\W0OGJTCA\post-it-note[1].jpg"/>
            <p:cNvPicPr>
              <a:picLocks noChangeAspect="1" noChangeArrowheads="1"/>
            </p:cNvPicPr>
            <p:nvPr/>
          </p:nvPicPr>
          <p:blipFill>
            <a:blip r:embed="rId10" cstate="print"/>
            <a:srcRect/>
            <a:stretch>
              <a:fillRect/>
            </a:stretch>
          </p:blipFill>
          <p:spPr bwMode="auto">
            <a:xfrm>
              <a:off x="6012160" y="764704"/>
              <a:ext cx="936104" cy="792088"/>
            </a:xfrm>
            <a:prstGeom prst="rect">
              <a:avLst/>
            </a:prstGeom>
            <a:noFill/>
          </p:spPr>
        </p:pic>
        <p:sp>
          <p:nvSpPr>
            <p:cNvPr id="26" name="Rounded Rectangle 25"/>
            <p:cNvSpPr/>
            <p:nvPr/>
          </p:nvSpPr>
          <p:spPr bwMode="auto">
            <a:xfrm>
              <a:off x="3203848" y="620688"/>
              <a:ext cx="3816424" cy="1008112"/>
            </a:xfrm>
            <a:prstGeom prst="roundRect">
              <a:avLst/>
            </a:prstGeom>
            <a:solidFill>
              <a:schemeClr val="accent1">
                <a:alpha val="40000"/>
              </a:schemeClr>
            </a:solidFill>
            <a:ln w="9525"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grpSp>
      <p:grpSp>
        <p:nvGrpSpPr>
          <p:cNvPr id="27" name="Group 26"/>
          <p:cNvGrpSpPr/>
          <p:nvPr/>
        </p:nvGrpSpPr>
        <p:grpSpPr>
          <a:xfrm>
            <a:off x="7002270" y="2247714"/>
            <a:ext cx="648072" cy="540060"/>
            <a:chOff x="7308304" y="2060848"/>
            <a:chExt cx="936104" cy="914400"/>
          </a:xfrm>
        </p:grpSpPr>
        <p:pic>
          <p:nvPicPr>
            <p:cNvPr id="28" name="Picture 3" descr="C:\Users\ingraj\AppData\Local\Microsoft\Windows\Temporary Internet Files\Content.IE5\W0OGJTCA\post-it-note[1].jpg"/>
            <p:cNvPicPr>
              <a:picLocks noChangeAspect="1" noChangeArrowheads="1"/>
            </p:cNvPicPr>
            <p:nvPr/>
          </p:nvPicPr>
          <p:blipFill>
            <a:blip r:embed="rId11" cstate="print"/>
            <a:srcRect/>
            <a:stretch>
              <a:fillRect/>
            </a:stretch>
          </p:blipFill>
          <p:spPr bwMode="auto">
            <a:xfrm>
              <a:off x="7308304" y="2132856"/>
              <a:ext cx="936104" cy="792088"/>
            </a:xfrm>
            <a:prstGeom prst="rect">
              <a:avLst/>
            </a:prstGeom>
            <a:noFill/>
          </p:spPr>
        </p:pic>
        <p:sp>
          <p:nvSpPr>
            <p:cNvPr id="29" name="Rounded Rectangle 28"/>
            <p:cNvSpPr/>
            <p:nvPr/>
          </p:nvSpPr>
          <p:spPr bwMode="auto">
            <a:xfrm>
              <a:off x="7308304" y="2060848"/>
              <a:ext cx="936104" cy="914400"/>
            </a:xfrm>
            <a:prstGeom prst="roundRect">
              <a:avLst/>
            </a:prstGeom>
            <a:solidFill>
              <a:srgbClr val="FEDAF9">
                <a:alpha val="30000"/>
              </a:srgbClr>
            </a:solidFill>
            <a:ln w="9525" cap="flat" cmpd="sng" algn="ctr">
              <a:solidFill>
                <a:srgbClr val="FEDAF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grpSp>
      <p:grpSp>
        <p:nvGrpSpPr>
          <p:cNvPr id="30" name="Group 29"/>
          <p:cNvGrpSpPr/>
          <p:nvPr/>
        </p:nvGrpSpPr>
        <p:grpSpPr>
          <a:xfrm>
            <a:off x="3977934" y="2247714"/>
            <a:ext cx="1296144" cy="540060"/>
            <a:chOff x="3635896" y="2276872"/>
            <a:chExt cx="2880320" cy="914400"/>
          </a:xfrm>
        </p:grpSpPr>
        <p:pic>
          <p:nvPicPr>
            <p:cNvPr id="31" name="Picture 3" descr="C:\Users\ingraj\AppData\Local\Microsoft\Windows\Temporary Internet Files\Content.IE5\W0OGJTCA\post-it-note[1].jpg"/>
            <p:cNvPicPr>
              <a:picLocks noChangeAspect="1" noChangeArrowheads="1"/>
            </p:cNvPicPr>
            <p:nvPr/>
          </p:nvPicPr>
          <p:blipFill>
            <a:blip r:embed="rId12" cstate="print"/>
            <a:srcRect/>
            <a:stretch>
              <a:fillRect/>
            </a:stretch>
          </p:blipFill>
          <p:spPr bwMode="auto">
            <a:xfrm>
              <a:off x="3707904" y="2348880"/>
              <a:ext cx="936104" cy="792088"/>
            </a:xfrm>
            <a:prstGeom prst="rect">
              <a:avLst/>
            </a:prstGeom>
            <a:noFill/>
          </p:spPr>
        </p:pic>
        <p:pic>
          <p:nvPicPr>
            <p:cNvPr id="32" name="Picture 3" descr="C:\Users\ingraj\AppData\Local\Microsoft\Windows\Temporary Internet Files\Content.IE5\W0OGJTCA\post-it-note[1].jpg"/>
            <p:cNvPicPr>
              <a:picLocks noChangeAspect="1" noChangeArrowheads="1"/>
            </p:cNvPicPr>
            <p:nvPr/>
          </p:nvPicPr>
          <p:blipFill>
            <a:blip r:embed="rId12" cstate="print"/>
            <a:srcRect/>
            <a:stretch>
              <a:fillRect/>
            </a:stretch>
          </p:blipFill>
          <p:spPr bwMode="auto">
            <a:xfrm>
              <a:off x="4644008" y="2348880"/>
              <a:ext cx="936104" cy="792088"/>
            </a:xfrm>
            <a:prstGeom prst="rect">
              <a:avLst/>
            </a:prstGeom>
            <a:noFill/>
          </p:spPr>
        </p:pic>
        <p:pic>
          <p:nvPicPr>
            <p:cNvPr id="33" name="Picture 3" descr="C:\Users\ingraj\AppData\Local\Microsoft\Windows\Temporary Internet Files\Content.IE5\W0OGJTCA\post-it-note[1].jpg"/>
            <p:cNvPicPr>
              <a:picLocks noChangeAspect="1" noChangeArrowheads="1"/>
            </p:cNvPicPr>
            <p:nvPr/>
          </p:nvPicPr>
          <p:blipFill>
            <a:blip r:embed="rId12" cstate="print"/>
            <a:srcRect/>
            <a:stretch>
              <a:fillRect/>
            </a:stretch>
          </p:blipFill>
          <p:spPr bwMode="auto">
            <a:xfrm>
              <a:off x="5508104" y="2348880"/>
              <a:ext cx="936104" cy="792088"/>
            </a:xfrm>
            <a:prstGeom prst="rect">
              <a:avLst/>
            </a:prstGeom>
            <a:noFill/>
          </p:spPr>
        </p:pic>
        <p:sp>
          <p:nvSpPr>
            <p:cNvPr id="34" name="Rounded Rectangle 33"/>
            <p:cNvSpPr/>
            <p:nvPr/>
          </p:nvSpPr>
          <p:spPr bwMode="auto">
            <a:xfrm>
              <a:off x="3635896" y="2276872"/>
              <a:ext cx="2880320" cy="914400"/>
            </a:xfrm>
            <a:prstGeom prst="roundRect">
              <a:avLst/>
            </a:prstGeom>
            <a:solidFill>
              <a:srgbClr val="C0E399">
                <a:alpha val="43922"/>
              </a:srgbClr>
            </a:solidFill>
            <a:ln w="9525" cap="flat" cmpd="sng" algn="ctr">
              <a:solidFill>
                <a:srgbClr val="C0E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grpSp>
      <p:grpSp>
        <p:nvGrpSpPr>
          <p:cNvPr id="35" name="Group 34"/>
          <p:cNvGrpSpPr/>
          <p:nvPr/>
        </p:nvGrpSpPr>
        <p:grpSpPr>
          <a:xfrm>
            <a:off x="6840252" y="3003798"/>
            <a:ext cx="810090" cy="540060"/>
            <a:chOff x="5868144" y="4509120"/>
            <a:chExt cx="2088232" cy="986408"/>
          </a:xfrm>
        </p:grpSpPr>
        <p:pic>
          <p:nvPicPr>
            <p:cNvPr id="36" name="Picture 3" descr="C:\Users\ingraj\AppData\Local\Microsoft\Windows\Temporary Internet Files\Content.IE5\W0OGJTCA\post-it-note[1].jpg"/>
            <p:cNvPicPr>
              <a:picLocks noChangeAspect="1" noChangeArrowheads="1"/>
            </p:cNvPicPr>
            <p:nvPr/>
          </p:nvPicPr>
          <p:blipFill>
            <a:blip r:embed="rId13" cstate="print"/>
            <a:srcRect/>
            <a:stretch>
              <a:fillRect/>
            </a:stretch>
          </p:blipFill>
          <p:spPr bwMode="auto">
            <a:xfrm>
              <a:off x="6876256" y="4581128"/>
              <a:ext cx="936104" cy="792088"/>
            </a:xfrm>
            <a:prstGeom prst="rect">
              <a:avLst/>
            </a:prstGeom>
            <a:noFill/>
          </p:spPr>
        </p:pic>
        <p:pic>
          <p:nvPicPr>
            <p:cNvPr id="37" name="Picture 3" descr="C:\Users\ingraj\AppData\Local\Microsoft\Windows\Temporary Internet Files\Content.IE5\W0OGJTCA\post-it-note[1].jpg"/>
            <p:cNvPicPr>
              <a:picLocks noChangeAspect="1" noChangeArrowheads="1"/>
            </p:cNvPicPr>
            <p:nvPr/>
          </p:nvPicPr>
          <p:blipFill>
            <a:blip r:embed="rId13" cstate="print"/>
            <a:srcRect/>
            <a:stretch>
              <a:fillRect/>
            </a:stretch>
          </p:blipFill>
          <p:spPr bwMode="auto">
            <a:xfrm>
              <a:off x="5940152" y="4581128"/>
              <a:ext cx="936104" cy="792088"/>
            </a:xfrm>
            <a:prstGeom prst="rect">
              <a:avLst/>
            </a:prstGeom>
            <a:noFill/>
          </p:spPr>
        </p:pic>
        <p:sp>
          <p:nvSpPr>
            <p:cNvPr id="38" name="Rounded Rectangle 37"/>
            <p:cNvSpPr/>
            <p:nvPr/>
          </p:nvSpPr>
          <p:spPr bwMode="auto">
            <a:xfrm>
              <a:off x="5868144" y="4509120"/>
              <a:ext cx="2088232" cy="986408"/>
            </a:xfrm>
            <a:prstGeom prst="roundRect">
              <a:avLst/>
            </a:prstGeom>
            <a:solidFill>
              <a:srgbClr val="FEDAF9">
                <a:alpha val="30000"/>
              </a:srgbClr>
            </a:solidFill>
            <a:ln w="9525" cap="flat" cmpd="sng" algn="ctr">
              <a:solidFill>
                <a:srgbClr val="FEDAF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grpSp>
      <p:grpSp>
        <p:nvGrpSpPr>
          <p:cNvPr id="39" name="Group 38"/>
          <p:cNvGrpSpPr/>
          <p:nvPr/>
        </p:nvGrpSpPr>
        <p:grpSpPr>
          <a:xfrm>
            <a:off x="3977935" y="2949792"/>
            <a:ext cx="1188132" cy="648072"/>
            <a:chOff x="3419872" y="2204864"/>
            <a:chExt cx="3240360" cy="1512168"/>
          </a:xfrm>
        </p:grpSpPr>
        <p:pic>
          <p:nvPicPr>
            <p:cNvPr id="40" name="Picture 3" descr="C:\Users\ingraj\AppData\Local\Microsoft\Windows\Temporary Internet Files\Content.IE5\W0OGJTCA\post-it-note[1].jpg"/>
            <p:cNvPicPr>
              <a:picLocks noChangeAspect="1" noChangeArrowheads="1"/>
            </p:cNvPicPr>
            <p:nvPr/>
          </p:nvPicPr>
          <p:blipFill>
            <a:blip r:embed="rId14" cstate="print"/>
            <a:srcRect/>
            <a:stretch>
              <a:fillRect/>
            </a:stretch>
          </p:blipFill>
          <p:spPr bwMode="auto">
            <a:xfrm>
              <a:off x="3635896" y="2852936"/>
              <a:ext cx="819091" cy="792088"/>
            </a:xfrm>
            <a:prstGeom prst="rect">
              <a:avLst/>
            </a:prstGeom>
            <a:noFill/>
          </p:spPr>
        </p:pic>
        <p:pic>
          <p:nvPicPr>
            <p:cNvPr id="41" name="Picture 3" descr="C:\Users\ingraj\AppData\Local\Microsoft\Windows\Temporary Internet Files\Content.IE5\W0OGJTCA\post-it-note[1].jpg"/>
            <p:cNvPicPr>
              <a:picLocks noChangeAspect="1" noChangeArrowheads="1"/>
            </p:cNvPicPr>
            <p:nvPr/>
          </p:nvPicPr>
          <p:blipFill>
            <a:blip r:embed="rId14" cstate="print"/>
            <a:srcRect/>
            <a:stretch>
              <a:fillRect/>
            </a:stretch>
          </p:blipFill>
          <p:spPr bwMode="auto">
            <a:xfrm>
              <a:off x="4644008" y="2348880"/>
              <a:ext cx="819091" cy="792088"/>
            </a:xfrm>
            <a:prstGeom prst="rect">
              <a:avLst/>
            </a:prstGeom>
            <a:noFill/>
          </p:spPr>
        </p:pic>
        <p:pic>
          <p:nvPicPr>
            <p:cNvPr id="42" name="Picture 3" descr="C:\Users\ingraj\AppData\Local\Microsoft\Windows\Temporary Internet Files\Content.IE5\W0OGJTCA\post-it-note[1].jpg"/>
            <p:cNvPicPr>
              <a:picLocks noChangeAspect="1" noChangeArrowheads="1"/>
            </p:cNvPicPr>
            <p:nvPr/>
          </p:nvPicPr>
          <p:blipFill>
            <a:blip r:embed="rId14" cstate="print"/>
            <a:srcRect/>
            <a:stretch>
              <a:fillRect/>
            </a:stretch>
          </p:blipFill>
          <p:spPr bwMode="auto">
            <a:xfrm>
              <a:off x="5724128" y="2852936"/>
              <a:ext cx="819091" cy="792088"/>
            </a:xfrm>
            <a:prstGeom prst="rect">
              <a:avLst/>
            </a:prstGeom>
            <a:noFill/>
          </p:spPr>
        </p:pic>
        <p:sp>
          <p:nvSpPr>
            <p:cNvPr id="43" name="Rounded Rectangle 42"/>
            <p:cNvSpPr/>
            <p:nvPr/>
          </p:nvSpPr>
          <p:spPr bwMode="auto">
            <a:xfrm>
              <a:off x="3419872" y="2204864"/>
              <a:ext cx="3240360" cy="1512168"/>
            </a:xfrm>
            <a:prstGeom prst="roundRect">
              <a:avLst/>
            </a:prstGeom>
            <a:solidFill>
              <a:srgbClr val="C0E399">
                <a:alpha val="43922"/>
              </a:srgbClr>
            </a:solidFill>
            <a:ln w="9525" cap="flat" cmpd="sng" algn="ctr">
              <a:solidFill>
                <a:srgbClr val="C0E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grpSp>
      <p:grpSp>
        <p:nvGrpSpPr>
          <p:cNvPr id="44" name="Group 43"/>
          <p:cNvGrpSpPr/>
          <p:nvPr/>
        </p:nvGrpSpPr>
        <p:grpSpPr>
          <a:xfrm>
            <a:off x="5274079" y="2949792"/>
            <a:ext cx="1350150" cy="648072"/>
            <a:chOff x="3203848" y="620688"/>
            <a:chExt cx="3816424" cy="1008112"/>
          </a:xfrm>
        </p:grpSpPr>
        <p:pic>
          <p:nvPicPr>
            <p:cNvPr id="45" name="Picture 44" descr="C:\Users\ingraj\AppData\Local\Microsoft\Windows\Temporary Internet Files\Content.IE5\W0OGJTCA\post-it-note[1].jpg"/>
            <p:cNvPicPr>
              <a:picLocks noChangeAspect="1" noChangeArrowheads="1"/>
            </p:cNvPicPr>
            <p:nvPr/>
          </p:nvPicPr>
          <p:blipFill>
            <a:blip r:embed="rId15" cstate="print"/>
            <a:srcRect/>
            <a:stretch>
              <a:fillRect/>
            </a:stretch>
          </p:blipFill>
          <p:spPr bwMode="auto">
            <a:xfrm>
              <a:off x="3203848" y="764704"/>
              <a:ext cx="936104" cy="792088"/>
            </a:xfrm>
            <a:prstGeom prst="rect">
              <a:avLst/>
            </a:prstGeom>
            <a:noFill/>
          </p:spPr>
        </p:pic>
        <p:pic>
          <p:nvPicPr>
            <p:cNvPr id="46" name="Picture 45" descr="C:\Users\ingraj\AppData\Local\Microsoft\Windows\Temporary Internet Files\Content.IE5\W0OGJTCA\post-it-note[1].jpg"/>
            <p:cNvPicPr>
              <a:picLocks noChangeAspect="1" noChangeArrowheads="1"/>
            </p:cNvPicPr>
            <p:nvPr/>
          </p:nvPicPr>
          <p:blipFill>
            <a:blip r:embed="rId15" cstate="print"/>
            <a:srcRect/>
            <a:stretch>
              <a:fillRect/>
            </a:stretch>
          </p:blipFill>
          <p:spPr bwMode="auto">
            <a:xfrm>
              <a:off x="4139952" y="764704"/>
              <a:ext cx="936104" cy="792088"/>
            </a:xfrm>
            <a:prstGeom prst="rect">
              <a:avLst/>
            </a:prstGeom>
            <a:noFill/>
          </p:spPr>
        </p:pic>
        <p:pic>
          <p:nvPicPr>
            <p:cNvPr id="47" name="Picture 46" descr="C:\Users\ingraj\AppData\Local\Microsoft\Windows\Temporary Internet Files\Content.IE5\W0OGJTCA\post-it-note[1].jpg"/>
            <p:cNvPicPr>
              <a:picLocks noChangeAspect="1" noChangeArrowheads="1"/>
            </p:cNvPicPr>
            <p:nvPr/>
          </p:nvPicPr>
          <p:blipFill>
            <a:blip r:embed="rId15" cstate="print"/>
            <a:srcRect/>
            <a:stretch>
              <a:fillRect/>
            </a:stretch>
          </p:blipFill>
          <p:spPr bwMode="auto">
            <a:xfrm>
              <a:off x="5076056" y="764704"/>
              <a:ext cx="936104" cy="792088"/>
            </a:xfrm>
            <a:prstGeom prst="rect">
              <a:avLst/>
            </a:prstGeom>
            <a:noFill/>
          </p:spPr>
        </p:pic>
        <p:pic>
          <p:nvPicPr>
            <p:cNvPr id="48" name="Picture 47" descr="C:\Users\ingraj\AppData\Local\Microsoft\Windows\Temporary Internet Files\Content.IE5\W0OGJTCA\post-it-note[1].jpg"/>
            <p:cNvPicPr>
              <a:picLocks noChangeAspect="1" noChangeArrowheads="1"/>
            </p:cNvPicPr>
            <p:nvPr/>
          </p:nvPicPr>
          <p:blipFill>
            <a:blip r:embed="rId15" cstate="print"/>
            <a:srcRect/>
            <a:stretch>
              <a:fillRect/>
            </a:stretch>
          </p:blipFill>
          <p:spPr bwMode="auto">
            <a:xfrm>
              <a:off x="6012160" y="764704"/>
              <a:ext cx="936104" cy="792088"/>
            </a:xfrm>
            <a:prstGeom prst="rect">
              <a:avLst/>
            </a:prstGeom>
            <a:noFill/>
          </p:spPr>
        </p:pic>
        <p:sp>
          <p:nvSpPr>
            <p:cNvPr id="49" name="Rounded Rectangle 48"/>
            <p:cNvSpPr/>
            <p:nvPr/>
          </p:nvSpPr>
          <p:spPr bwMode="auto">
            <a:xfrm>
              <a:off x="3203848" y="620688"/>
              <a:ext cx="3816424" cy="1008112"/>
            </a:xfrm>
            <a:prstGeom prst="roundRect">
              <a:avLst/>
            </a:prstGeom>
            <a:solidFill>
              <a:schemeClr val="accent1">
                <a:alpha val="40000"/>
              </a:schemeClr>
            </a:solidFill>
            <a:ln w="9525"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grpSp>
      <p:grpSp>
        <p:nvGrpSpPr>
          <p:cNvPr id="78" name="Group 77"/>
          <p:cNvGrpSpPr/>
          <p:nvPr/>
        </p:nvGrpSpPr>
        <p:grpSpPr>
          <a:xfrm>
            <a:off x="4139952" y="4441422"/>
            <a:ext cx="3078342" cy="452586"/>
            <a:chOff x="4572000" y="4365104"/>
            <a:chExt cx="4032448" cy="936104"/>
          </a:xfrm>
        </p:grpSpPr>
        <p:sp>
          <p:nvSpPr>
            <p:cNvPr id="79" name="Rounded Rectangle 78"/>
            <p:cNvSpPr/>
            <p:nvPr/>
          </p:nvSpPr>
          <p:spPr bwMode="auto">
            <a:xfrm>
              <a:off x="4572000" y="4509120"/>
              <a:ext cx="576064" cy="648072"/>
            </a:xfrm>
            <a:prstGeom prst="roundRect">
              <a:avLst/>
            </a:prstGeom>
            <a:solidFill>
              <a:srgbClr val="FEDAF9">
                <a:alpha val="79000"/>
              </a:srgbClr>
            </a:solidFill>
            <a:ln w="9525" cap="flat" cmpd="sng" algn="ctr">
              <a:solidFill>
                <a:srgbClr val="FEDAF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pic>
          <p:nvPicPr>
            <p:cNvPr id="80" name="Picture 3" descr="C:\Users\ingraj\AppData\Local\Microsoft\Windows\Temporary Internet Files\Content.IE5\W0OGJTCA\post-it-note[1].jpg"/>
            <p:cNvPicPr>
              <a:picLocks noChangeAspect="1" noChangeArrowheads="1"/>
            </p:cNvPicPr>
            <p:nvPr/>
          </p:nvPicPr>
          <p:blipFill>
            <a:blip r:embed="rId16" cstate="print"/>
            <a:srcRect/>
            <a:stretch>
              <a:fillRect/>
            </a:stretch>
          </p:blipFill>
          <p:spPr bwMode="auto">
            <a:xfrm>
              <a:off x="5508104" y="4869160"/>
              <a:ext cx="648072" cy="432048"/>
            </a:xfrm>
            <a:prstGeom prst="rect">
              <a:avLst/>
            </a:prstGeom>
            <a:noFill/>
          </p:spPr>
        </p:pic>
        <p:pic>
          <p:nvPicPr>
            <p:cNvPr id="81" name="Picture 3" descr="C:\Users\ingraj\AppData\Local\Microsoft\Windows\Temporary Internet Files\Content.IE5\W0OGJTCA\post-it-note[1].jpg"/>
            <p:cNvPicPr>
              <a:picLocks noChangeAspect="1" noChangeArrowheads="1"/>
            </p:cNvPicPr>
            <p:nvPr/>
          </p:nvPicPr>
          <p:blipFill>
            <a:blip r:embed="rId16" cstate="print"/>
            <a:srcRect/>
            <a:stretch>
              <a:fillRect/>
            </a:stretch>
          </p:blipFill>
          <p:spPr bwMode="auto">
            <a:xfrm>
              <a:off x="5508104" y="4437112"/>
              <a:ext cx="648072" cy="432048"/>
            </a:xfrm>
            <a:prstGeom prst="rect">
              <a:avLst/>
            </a:prstGeom>
            <a:noFill/>
          </p:spPr>
        </p:pic>
        <p:cxnSp>
          <p:nvCxnSpPr>
            <p:cNvPr id="82" name="Straight Connector 81"/>
            <p:cNvCxnSpPr/>
            <p:nvPr/>
          </p:nvCxnSpPr>
          <p:spPr bwMode="auto">
            <a:xfrm flipV="1">
              <a:off x="5148064" y="4653136"/>
              <a:ext cx="504056" cy="1800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79" idx="3"/>
            </p:cNvCxnSpPr>
            <p:nvPr/>
          </p:nvCxnSpPr>
          <p:spPr bwMode="auto">
            <a:xfrm>
              <a:off x="5148064" y="4833156"/>
              <a:ext cx="504056" cy="1800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Straight Arrow Connector 83"/>
            <p:cNvCxnSpPr>
              <a:stCxn id="87" idx="1"/>
            </p:cNvCxnSpPr>
            <p:nvPr/>
          </p:nvCxnSpPr>
          <p:spPr bwMode="auto">
            <a:xfrm flipH="1" flipV="1">
              <a:off x="6084168" y="4725144"/>
              <a:ext cx="360040" cy="108012"/>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5" name="Straight Arrow Connector 84"/>
            <p:cNvCxnSpPr/>
            <p:nvPr/>
          </p:nvCxnSpPr>
          <p:spPr bwMode="auto">
            <a:xfrm flipH="1">
              <a:off x="7020272" y="4869160"/>
              <a:ext cx="792088" cy="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86" name="Picture 2" descr="C:\Users\ingraj\AppData\Local\Microsoft\Windows\Temporary Internet Files\Content.IE5\OK2J0V9Y\Question_mark_(black_on_white)[1].png"/>
            <p:cNvPicPr>
              <a:picLocks noChangeAspect="1" noChangeArrowheads="1"/>
            </p:cNvPicPr>
            <p:nvPr/>
          </p:nvPicPr>
          <p:blipFill>
            <a:blip r:embed="rId17" cstate="print"/>
            <a:srcRect/>
            <a:stretch>
              <a:fillRect/>
            </a:stretch>
          </p:blipFill>
          <p:spPr bwMode="auto">
            <a:xfrm>
              <a:off x="6588224" y="4581128"/>
              <a:ext cx="216024" cy="504056"/>
            </a:xfrm>
            <a:prstGeom prst="rect">
              <a:avLst/>
            </a:prstGeom>
            <a:noFill/>
          </p:spPr>
        </p:pic>
        <p:sp>
          <p:nvSpPr>
            <p:cNvPr id="87" name="Rounded Rectangle 86"/>
            <p:cNvSpPr/>
            <p:nvPr/>
          </p:nvSpPr>
          <p:spPr bwMode="auto">
            <a:xfrm>
              <a:off x="6444208" y="4509120"/>
              <a:ext cx="576064" cy="648072"/>
            </a:xfrm>
            <a:prstGeom prst="roundRect">
              <a:avLst/>
            </a:prstGeom>
            <a:solidFill>
              <a:srgbClr val="F91FDA">
                <a:alpha val="50000"/>
              </a:srgbClr>
            </a:solidFill>
            <a:ln w="9525" cap="flat" cmpd="sng" algn="ctr">
              <a:solidFill>
                <a:srgbClr val="F91FDA">
                  <a:alpha val="65000"/>
                </a:srgb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a:solidFill>
                  <a:prstClr val="black"/>
                </a:solidFill>
                <a:latin typeface="Arial" charset="0"/>
                <a:ea typeface="ＭＳ Ｐゴシック" pitchFamily="-77" charset="-128"/>
              </a:endParaRPr>
            </a:p>
          </p:txBody>
        </p:sp>
        <p:pic>
          <p:nvPicPr>
            <p:cNvPr id="88" name="Picture 3" descr="C:\Users\ingraj\AppData\Local\Microsoft\Windows\Temporary Internet Files\Content.IE5\OK2J0V9Y\cuestionario[1].jpg"/>
            <p:cNvPicPr>
              <a:picLocks noChangeAspect="1" noChangeArrowheads="1"/>
            </p:cNvPicPr>
            <p:nvPr/>
          </p:nvPicPr>
          <p:blipFill>
            <a:blip r:embed="rId18" cstate="print"/>
            <a:srcRect/>
            <a:stretch>
              <a:fillRect/>
            </a:stretch>
          </p:blipFill>
          <p:spPr bwMode="auto">
            <a:xfrm>
              <a:off x="7884368" y="4365104"/>
              <a:ext cx="720080" cy="936104"/>
            </a:xfrm>
            <a:prstGeom prst="rect">
              <a:avLst/>
            </a:prstGeom>
            <a:noFill/>
          </p:spPr>
        </p:pic>
      </p:grpSp>
      <p:cxnSp>
        <p:nvCxnSpPr>
          <p:cNvPr id="121" name="Straight Connector 120"/>
          <p:cNvCxnSpPr>
            <a:stCxn id="55" idx="3"/>
            <a:endCxn id="53" idx="1"/>
          </p:cNvCxnSpPr>
          <p:nvPr/>
        </p:nvCxnSpPr>
        <p:spPr bwMode="auto">
          <a:xfrm flipV="1">
            <a:off x="5313512" y="3760726"/>
            <a:ext cx="176591" cy="1080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2" name="Straight Connector 121"/>
          <p:cNvCxnSpPr>
            <a:endCxn id="57" idx="1"/>
          </p:cNvCxnSpPr>
          <p:nvPr/>
        </p:nvCxnSpPr>
        <p:spPr bwMode="auto">
          <a:xfrm>
            <a:off x="5328084" y="3867896"/>
            <a:ext cx="162018" cy="8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5" name="Straight Connector 124"/>
          <p:cNvCxnSpPr>
            <a:endCxn id="72" idx="1"/>
          </p:cNvCxnSpPr>
          <p:nvPr/>
        </p:nvCxnSpPr>
        <p:spPr bwMode="auto">
          <a:xfrm>
            <a:off x="5328084" y="3867896"/>
            <a:ext cx="162018" cy="1088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8" name="Straight Connector 127"/>
          <p:cNvCxnSpPr>
            <a:stCxn id="55" idx="3"/>
            <a:endCxn id="52" idx="1"/>
          </p:cNvCxnSpPr>
          <p:nvPr/>
        </p:nvCxnSpPr>
        <p:spPr bwMode="auto">
          <a:xfrm>
            <a:off x="5313512" y="3868738"/>
            <a:ext cx="176591" cy="216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2" name="Straight Connector 131"/>
          <p:cNvCxnSpPr>
            <a:stCxn id="56" idx="3"/>
            <a:endCxn id="73" idx="1"/>
          </p:cNvCxnSpPr>
          <p:nvPr/>
        </p:nvCxnSpPr>
        <p:spPr bwMode="auto">
          <a:xfrm flipV="1">
            <a:off x="5313512" y="4192776"/>
            <a:ext cx="176591" cy="438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4" name="Straight Connector 133"/>
          <p:cNvCxnSpPr>
            <a:endCxn id="74" idx="1"/>
          </p:cNvCxnSpPr>
          <p:nvPr/>
        </p:nvCxnSpPr>
        <p:spPr bwMode="auto">
          <a:xfrm>
            <a:off x="5328084" y="4245938"/>
            <a:ext cx="162018" cy="548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Straight Connector 149"/>
          <p:cNvCxnSpPr/>
          <p:nvPr/>
        </p:nvCxnSpPr>
        <p:spPr bwMode="auto">
          <a:xfrm>
            <a:off x="5706127" y="3975908"/>
            <a:ext cx="216024"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17678369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492769" y="249493"/>
            <a:ext cx="5211579" cy="440531"/>
          </a:xfrm>
        </p:spPr>
        <p:txBody>
          <a:bodyPr>
            <a:normAutofit fontScale="90000"/>
          </a:bodyPr>
          <a:lstStyle/>
          <a:p>
            <a:pPr algn="ctr" eaLnBrk="1" hangingPunct="1"/>
            <a:r>
              <a:rPr lang="en-GB" altLang="en-US" sz="3000" b="1" dirty="0">
                <a:solidFill>
                  <a:srgbClr val="002060"/>
                </a:solidFill>
                <a:latin typeface="Arial" pitchFamily="34" charset="0"/>
                <a:cs typeface="Arial" pitchFamily="34" charset="0"/>
              </a:rPr>
              <a:t>Getting started with Measures</a:t>
            </a:r>
          </a:p>
        </p:txBody>
      </p:sp>
      <p:pic>
        <p:nvPicPr>
          <p:cNvPr id="82948" name="Picture 2" descr="https://upload.wikimedia.org/wikipedia/commons/thumb/c/cb/Tape_Measure_Massband_10_cm.svg/2000px-Tape_Measure_Massband_10_cm.svg.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5000"/>
          <a:stretch/>
        </p:blipFill>
        <p:spPr bwMode="auto">
          <a:xfrm rot="5400000">
            <a:off x="-927800" y="2073970"/>
            <a:ext cx="5143500" cy="995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ounded Rectangle 7"/>
          <p:cNvSpPr/>
          <p:nvPr/>
        </p:nvSpPr>
        <p:spPr bwMode="auto">
          <a:xfrm>
            <a:off x="2303748" y="2814777"/>
            <a:ext cx="2646294" cy="918102"/>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eaLnBrk="0" hangingPunct="0"/>
            <a:r>
              <a:rPr lang="en-GB" dirty="0">
                <a:solidFill>
                  <a:srgbClr val="000000"/>
                </a:solidFill>
                <a:latin typeface="Arial" panose="020B0604020202020204" pitchFamily="34" charset="0"/>
                <a:ea typeface="ＭＳ Ｐゴシック" pitchFamily="-77" charset="-128"/>
                <a:cs typeface="Arial" panose="020B0604020202020204" pitchFamily="34" charset="0"/>
              </a:rPr>
              <a:t>Communicable meaning to a concept</a:t>
            </a:r>
          </a:p>
        </p:txBody>
      </p:sp>
      <p:sp>
        <p:nvSpPr>
          <p:cNvPr id="9" name="Rounded Rectangle 8"/>
          <p:cNvSpPr/>
          <p:nvPr/>
        </p:nvSpPr>
        <p:spPr bwMode="auto">
          <a:xfrm>
            <a:off x="2357754" y="3948903"/>
            <a:ext cx="2592288" cy="918102"/>
          </a:xfrm>
          <a:prstGeom prst="roundRect">
            <a:avLst/>
          </a:prstGeom>
          <a:solidFill>
            <a:srgbClr val="FF7C80"/>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eaLnBrk="0" hangingPunct="0"/>
            <a:r>
              <a:rPr lang="en-GB" dirty="0">
                <a:solidFill>
                  <a:srgbClr val="000000"/>
                </a:solidFill>
                <a:latin typeface="Arial" panose="020B0604020202020204" pitchFamily="34" charset="0"/>
                <a:ea typeface="ＭＳ Ｐゴシック" pitchFamily="-77" charset="-128"/>
                <a:cs typeface="Arial" panose="020B0604020202020204" pitchFamily="34" charset="0"/>
              </a:rPr>
              <a:t>Specifies measurement methods and equipment</a:t>
            </a:r>
          </a:p>
        </p:txBody>
      </p:sp>
      <p:sp>
        <p:nvSpPr>
          <p:cNvPr id="10" name="Rounded Rectangle 9"/>
          <p:cNvSpPr/>
          <p:nvPr/>
        </p:nvSpPr>
        <p:spPr bwMode="auto">
          <a:xfrm>
            <a:off x="5274078" y="2814777"/>
            <a:ext cx="2592288" cy="918102"/>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eaLnBrk="0" hangingPunct="0"/>
            <a:r>
              <a:rPr lang="en-GB" dirty="0">
                <a:solidFill>
                  <a:srgbClr val="000000"/>
                </a:solidFill>
                <a:latin typeface="Arial" panose="020B0604020202020204" pitchFamily="34" charset="0"/>
                <a:ea typeface="ＭＳ Ｐゴシック" pitchFamily="-77" charset="-128"/>
                <a:cs typeface="Arial" panose="020B0604020202020204" pitchFamily="34" charset="0"/>
              </a:rPr>
              <a:t>Clear and unambiguous</a:t>
            </a:r>
          </a:p>
        </p:txBody>
      </p:sp>
      <p:sp>
        <p:nvSpPr>
          <p:cNvPr id="11" name="Rounded Rectangle 10"/>
          <p:cNvSpPr/>
          <p:nvPr/>
        </p:nvSpPr>
        <p:spPr bwMode="auto">
          <a:xfrm>
            <a:off x="5274078" y="3948903"/>
            <a:ext cx="2592288" cy="91810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eaLnBrk="0" hangingPunct="0"/>
            <a:r>
              <a:rPr lang="en-GB" dirty="0">
                <a:solidFill>
                  <a:srgbClr val="000000"/>
                </a:solidFill>
                <a:latin typeface="Arial" panose="020B0604020202020204" pitchFamily="34" charset="0"/>
                <a:ea typeface="ＭＳ Ｐゴシック" pitchFamily="-77" charset="-128"/>
                <a:cs typeface="Arial" panose="020B0604020202020204" pitchFamily="34" charset="0"/>
              </a:rPr>
              <a:t>Identifies criteria</a:t>
            </a:r>
          </a:p>
        </p:txBody>
      </p:sp>
      <p:sp>
        <p:nvSpPr>
          <p:cNvPr id="12" name="Content Placeholder 2"/>
          <p:cNvSpPr>
            <a:spLocks noGrp="1"/>
          </p:cNvSpPr>
          <p:nvPr>
            <p:ph idx="1"/>
          </p:nvPr>
        </p:nvSpPr>
        <p:spPr>
          <a:xfrm>
            <a:off x="2367794" y="1329612"/>
            <a:ext cx="5211579" cy="1026114"/>
          </a:xfrm>
        </p:spPr>
        <p:txBody>
          <a:bodyPr/>
          <a:lstStyle/>
          <a:p>
            <a:pPr algn="ctr">
              <a:buNone/>
            </a:pPr>
            <a:r>
              <a:rPr lang="en-GB" sz="1800" dirty="0">
                <a:latin typeface="Arial" panose="020B0604020202020204" pitchFamily="34" charset="0"/>
                <a:cs typeface="Arial" panose="020B0604020202020204" pitchFamily="34" charset="0"/>
              </a:rPr>
              <a:t>Describe, in quantifiable terms, what to measure and the steps to follow to measure it consistently.</a:t>
            </a:r>
          </a:p>
        </p:txBody>
      </p:sp>
    </p:spTree>
    <p:extLst>
      <p:ext uri="{BB962C8B-B14F-4D97-AF65-F5344CB8AC3E}">
        <p14:creationId xmlns="" xmlns:p14="http://schemas.microsoft.com/office/powerpoint/2010/main" val="7482263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6858000" cy="498984"/>
          </a:xfrm>
        </p:spPr>
        <p:txBody>
          <a:bodyPr>
            <a:noAutofit/>
          </a:bodyPr>
          <a:lstStyle/>
          <a:p>
            <a:r>
              <a:rPr lang="en-US" sz="2700" b="1" dirty="0">
                <a:solidFill>
                  <a:srgbClr val="002060"/>
                </a:solidFill>
                <a:latin typeface="Arial" panose="020B0604020202020204" pitchFamily="34" charset="0"/>
                <a:cs typeface="Arial" panose="020B0604020202020204" pitchFamily="34" charset="0"/>
              </a:rPr>
              <a:t>Data - Things to consider</a:t>
            </a:r>
            <a:endParaRPr lang="en-US" sz="2700" b="1" dirty="0">
              <a:latin typeface="+mn-lt"/>
              <a:cs typeface="Calibri" pitchFamily="34" charset="0"/>
            </a:endParaRPr>
          </a:p>
        </p:txBody>
      </p:sp>
      <p:grpSp>
        <p:nvGrpSpPr>
          <p:cNvPr id="2" name="Group 1"/>
          <p:cNvGrpSpPr/>
          <p:nvPr/>
        </p:nvGrpSpPr>
        <p:grpSpPr>
          <a:xfrm>
            <a:off x="1331640" y="681541"/>
            <a:ext cx="6372708" cy="4320479"/>
            <a:chOff x="251520" y="548680"/>
            <a:chExt cx="8496944" cy="3994075"/>
          </a:xfrm>
        </p:grpSpPr>
        <p:sp>
          <p:nvSpPr>
            <p:cNvPr id="8" name="Freeform 7"/>
            <p:cNvSpPr/>
            <p:nvPr/>
          </p:nvSpPr>
          <p:spPr>
            <a:xfrm>
              <a:off x="251520" y="548680"/>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385957" tIns="76310" rIns="76311" bIns="76310" numCol="1" spcCol="1270" anchor="ctr" anchorCtr="0">
              <a:noAutofit/>
            </a:bodyPr>
            <a:lstStyle/>
            <a:p>
              <a:pPr defTabSz="733425">
                <a:lnSpc>
                  <a:spcPct val="90000"/>
                </a:lnSpc>
                <a:spcAft>
                  <a:spcPct val="35000"/>
                </a:spcAft>
              </a:pPr>
              <a:r>
                <a:rPr lang="en-GB" sz="1650" b="1" dirty="0">
                  <a:solidFill>
                    <a:srgbClr val="002060"/>
                  </a:solidFill>
                  <a:latin typeface="Calibri"/>
                </a:rPr>
                <a:t>Who</a:t>
              </a:r>
              <a:r>
                <a:rPr lang="en-GB" sz="1650" dirty="0">
                  <a:solidFill>
                    <a:srgbClr val="002060"/>
                  </a:solidFill>
                  <a:latin typeface="Calibri"/>
                </a:rPr>
                <a:t> will be responsible for data collection?</a:t>
              </a:r>
            </a:p>
          </p:txBody>
        </p:sp>
        <p:sp>
          <p:nvSpPr>
            <p:cNvPr id="9" name="Rounded Rectangle 8"/>
            <p:cNvSpPr/>
            <p:nvPr/>
          </p:nvSpPr>
          <p:spPr>
            <a:xfrm>
              <a:off x="405326" y="584682"/>
              <a:ext cx="936104" cy="504057"/>
            </a:xfrm>
            <a:prstGeom prst="roundRect">
              <a:avLst>
                <a:gd name="adj" fmla="val 10000"/>
              </a:avLst>
            </a:prstGeom>
            <a:blipFill rotWithShape="1">
              <a:blip r:embed="rId3" cstate="email">
                <a:extLst>
                  <a:ext uri="{28A0092B-C50C-407E-A947-70E740481C1C}">
                    <a14:useLocalDpi xmlns=""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0" name="Freeform 9"/>
            <p:cNvSpPr/>
            <p:nvPr/>
          </p:nvSpPr>
          <p:spPr>
            <a:xfrm>
              <a:off x="251520" y="1196752"/>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385957" tIns="76310" rIns="76311" bIns="76310" numCol="1" spcCol="1270" anchor="ctr" anchorCtr="0">
              <a:noAutofit/>
            </a:bodyPr>
            <a:lstStyle/>
            <a:p>
              <a:pPr defTabSz="733425">
                <a:lnSpc>
                  <a:spcPct val="90000"/>
                </a:lnSpc>
                <a:spcAft>
                  <a:spcPct val="35000"/>
                </a:spcAft>
              </a:pPr>
              <a:r>
                <a:rPr lang="en-GB" sz="1650" dirty="0">
                  <a:solidFill>
                    <a:srgbClr val="002060"/>
                  </a:solidFill>
                  <a:latin typeface="Calibri"/>
                </a:rPr>
                <a:t>What is the data </a:t>
              </a:r>
              <a:r>
                <a:rPr lang="en-GB" sz="1650" b="1" dirty="0">
                  <a:solidFill>
                    <a:srgbClr val="002060"/>
                  </a:solidFill>
                  <a:latin typeface="Calibri"/>
                </a:rPr>
                <a:t>source </a:t>
              </a:r>
              <a:r>
                <a:rPr lang="en-GB" sz="1650" dirty="0">
                  <a:solidFill>
                    <a:srgbClr val="002060"/>
                  </a:solidFill>
                  <a:latin typeface="Calibri"/>
                </a:rPr>
                <a:t>/</a:t>
              </a:r>
              <a:r>
                <a:rPr lang="en-GB" sz="1650" b="1" dirty="0">
                  <a:solidFill>
                    <a:srgbClr val="002060"/>
                  </a:solidFill>
                  <a:latin typeface="Calibri"/>
                </a:rPr>
                <a:t> how </a:t>
              </a:r>
              <a:r>
                <a:rPr lang="en-GB" sz="1650" dirty="0">
                  <a:solidFill>
                    <a:srgbClr val="002060"/>
                  </a:solidFill>
                  <a:latin typeface="Calibri"/>
                </a:rPr>
                <a:t>will the data be collected?</a:t>
              </a:r>
            </a:p>
          </p:txBody>
        </p:sp>
        <p:sp>
          <p:nvSpPr>
            <p:cNvPr id="11" name="Rounded Rectangle 10"/>
            <p:cNvSpPr/>
            <p:nvPr/>
          </p:nvSpPr>
          <p:spPr>
            <a:xfrm>
              <a:off x="395536" y="1268760"/>
              <a:ext cx="936104" cy="432048"/>
            </a:xfrm>
            <a:prstGeom prst="roundRect">
              <a:avLst>
                <a:gd name="adj" fmla="val 10000"/>
              </a:avLst>
            </a:prstGeom>
            <a:blipFill rotWithShape="1">
              <a:blip r:embed="rId4" cstate="email">
                <a:extLst>
                  <a:ext uri="{28A0092B-C50C-407E-A947-70E740481C1C}">
                    <a14:useLocalDpi xmlns=""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2" name="Freeform 11"/>
            <p:cNvSpPr/>
            <p:nvPr/>
          </p:nvSpPr>
          <p:spPr>
            <a:xfrm>
              <a:off x="251520" y="3140968"/>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385957" tIns="76310" rIns="76311" bIns="76310" numCol="1" spcCol="1270" anchor="ctr" anchorCtr="0">
              <a:noAutofit/>
            </a:bodyPr>
            <a:lstStyle/>
            <a:p>
              <a:pPr defTabSz="733425">
                <a:lnSpc>
                  <a:spcPct val="90000"/>
                </a:lnSpc>
                <a:spcAft>
                  <a:spcPct val="35000"/>
                </a:spcAft>
              </a:pPr>
              <a:r>
                <a:rPr lang="en-GB" sz="1650" dirty="0">
                  <a:solidFill>
                    <a:srgbClr val="002060"/>
                  </a:solidFill>
                  <a:latin typeface="Calibri"/>
                </a:rPr>
                <a:t>How can data collection be </a:t>
              </a:r>
              <a:r>
                <a:rPr lang="en-GB" sz="1650" b="1" dirty="0">
                  <a:solidFill>
                    <a:srgbClr val="002060"/>
                  </a:solidFill>
                  <a:latin typeface="Calibri"/>
                </a:rPr>
                <a:t>integrated</a:t>
              </a:r>
              <a:r>
                <a:rPr lang="en-GB" sz="1650" dirty="0">
                  <a:solidFill>
                    <a:srgbClr val="002060"/>
                  </a:solidFill>
                  <a:latin typeface="Calibri"/>
                </a:rPr>
                <a:t> with work?</a:t>
              </a:r>
            </a:p>
          </p:txBody>
        </p:sp>
        <p:sp>
          <p:nvSpPr>
            <p:cNvPr id="13" name="Rounded Rectangle 12"/>
            <p:cNvSpPr/>
            <p:nvPr/>
          </p:nvSpPr>
          <p:spPr>
            <a:xfrm>
              <a:off x="370365" y="3211524"/>
              <a:ext cx="1080120" cy="504057"/>
            </a:xfrm>
            <a:prstGeom prst="roundRect">
              <a:avLst>
                <a:gd name="adj" fmla="val 10000"/>
              </a:avLst>
            </a:prstGeom>
            <a:blipFill rotWithShape="1">
              <a:blip r:embed="rId5" cstate="email">
                <a:extLst>
                  <a:ext uri="{28A0092B-C50C-407E-A947-70E740481C1C}">
                    <a14:useLocalDpi xmlns=""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4" name="Freeform 13"/>
            <p:cNvSpPr/>
            <p:nvPr/>
          </p:nvSpPr>
          <p:spPr>
            <a:xfrm>
              <a:off x="251520" y="1844824"/>
              <a:ext cx="8496944" cy="576064"/>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385957" tIns="76310" rIns="76311" bIns="76310" numCol="1" spcCol="1270" anchor="ctr" anchorCtr="0">
              <a:noAutofit/>
            </a:bodyPr>
            <a:lstStyle/>
            <a:p>
              <a:pPr defTabSz="733425">
                <a:lnSpc>
                  <a:spcPct val="90000"/>
                </a:lnSpc>
                <a:spcAft>
                  <a:spcPct val="35000"/>
                </a:spcAft>
              </a:pPr>
              <a:r>
                <a:rPr lang="en-GB" sz="1650" b="1" dirty="0">
                  <a:solidFill>
                    <a:srgbClr val="002060"/>
                  </a:solidFill>
                  <a:latin typeface="Calibri"/>
                </a:rPr>
                <a:t>Frequency</a:t>
              </a:r>
              <a:r>
                <a:rPr lang="en-GB" sz="1650" dirty="0">
                  <a:solidFill>
                    <a:srgbClr val="002060"/>
                  </a:solidFill>
                  <a:latin typeface="Calibri"/>
                </a:rPr>
                <a:t> of data collection, and timings?</a:t>
              </a:r>
            </a:p>
          </p:txBody>
        </p:sp>
        <p:sp>
          <p:nvSpPr>
            <p:cNvPr id="15" name="Rounded Rectangle 14"/>
            <p:cNvSpPr/>
            <p:nvPr/>
          </p:nvSpPr>
          <p:spPr>
            <a:xfrm>
              <a:off x="395536" y="1916832"/>
              <a:ext cx="936104" cy="432048"/>
            </a:xfrm>
            <a:prstGeom prst="roundRect">
              <a:avLst>
                <a:gd name="adj" fmla="val 10000"/>
              </a:avLst>
            </a:prstGeom>
            <a:blipFill rotWithShape="1">
              <a:blip r:embed="rId6" cstate="email">
                <a:extLst>
                  <a:ext uri="{28A0092B-C50C-407E-A947-70E740481C1C}">
                    <a14:useLocalDpi xmlns=""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8" name="Freeform 17"/>
            <p:cNvSpPr/>
            <p:nvPr/>
          </p:nvSpPr>
          <p:spPr>
            <a:xfrm>
              <a:off x="251520" y="3897584"/>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385957" tIns="76310" rIns="76311" bIns="76310" numCol="1" spcCol="1270" anchor="ctr" anchorCtr="0">
              <a:noAutofit/>
            </a:bodyPr>
            <a:lstStyle/>
            <a:p>
              <a:pPr defTabSz="733425">
                <a:lnSpc>
                  <a:spcPct val="90000"/>
                </a:lnSpc>
                <a:spcAft>
                  <a:spcPct val="35000"/>
                </a:spcAft>
              </a:pPr>
              <a:r>
                <a:rPr lang="en-GB" sz="1650" dirty="0">
                  <a:solidFill>
                    <a:srgbClr val="002060"/>
                  </a:solidFill>
                  <a:latin typeface="Calibri"/>
                </a:rPr>
                <a:t>What factors might </a:t>
              </a:r>
              <a:r>
                <a:rPr lang="en-GB" sz="1650" b="1" dirty="0">
                  <a:solidFill>
                    <a:srgbClr val="002060"/>
                  </a:solidFill>
                  <a:latin typeface="Calibri"/>
                </a:rPr>
                <a:t>influence</a:t>
              </a:r>
              <a:r>
                <a:rPr lang="en-GB" sz="1650" dirty="0">
                  <a:solidFill>
                    <a:srgbClr val="002060"/>
                  </a:solidFill>
                  <a:latin typeface="Calibri"/>
                </a:rPr>
                <a:t> the measure?</a:t>
              </a:r>
            </a:p>
          </p:txBody>
        </p:sp>
        <p:sp>
          <p:nvSpPr>
            <p:cNvPr id="19" name="Rounded Rectangle 18"/>
            <p:cNvSpPr/>
            <p:nvPr/>
          </p:nvSpPr>
          <p:spPr>
            <a:xfrm>
              <a:off x="370365" y="4004145"/>
              <a:ext cx="1080120" cy="432048"/>
            </a:xfrm>
            <a:prstGeom prst="roundRect">
              <a:avLst>
                <a:gd name="adj" fmla="val 10000"/>
              </a:avLst>
            </a:prstGeom>
            <a:blipFill rotWithShape="1">
              <a:blip r:embed="rId7" cstate="email">
                <a:extLst>
                  <a:ext uri="{28A0092B-C50C-407E-A947-70E740481C1C}">
                    <a14:useLocalDpi xmlns=""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24" name="Freeform 23"/>
            <p:cNvSpPr/>
            <p:nvPr/>
          </p:nvSpPr>
          <p:spPr>
            <a:xfrm>
              <a:off x="251520" y="2492896"/>
              <a:ext cx="8496944" cy="5731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385957" tIns="76310" rIns="76311" bIns="76310" numCol="1" spcCol="1270" anchor="ctr" anchorCtr="0">
              <a:noAutofit/>
            </a:bodyPr>
            <a:lstStyle/>
            <a:p>
              <a:pPr defTabSz="733425">
                <a:lnSpc>
                  <a:spcPct val="90000"/>
                </a:lnSpc>
                <a:spcAft>
                  <a:spcPct val="35000"/>
                </a:spcAft>
              </a:pPr>
              <a:r>
                <a:rPr lang="en-GB" sz="1650" b="1" dirty="0">
                  <a:solidFill>
                    <a:srgbClr val="002060"/>
                  </a:solidFill>
                  <a:latin typeface="Calibri"/>
                </a:rPr>
                <a:t>Equipment </a:t>
              </a:r>
              <a:r>
                <a:rPr lang="en-GB" sz="1650" dirty="0">
                  <a:solidFill>
                    <a:srgbClr val="002060"/>
                  </a:solidFill>
                  <a:latin typeface="Calibri"/>
                </a:rPr>
                <a:t>needed to measure?</a:t>
              </a:r>
            </a:p>
          </p:txBody>
        </p:sp>
        <p:pic>
          <p:nvPicPr>
            <p:cNvPr id="1026" name="Picture 2" descr="C:\Users\ingraj\AppData\Local\Microsoft\Windows\Temporary Internet Files\Content.IE5\ESLHMDIY\measureTape[1].jpg"/>
            <p:cNvPicPr>
              <a:picLocks noChangeAspect="1" noChangeArrowheads="1"/>
            </p:cNvPicPr>
            <p:nvPr/>
          </p:nvPicPr>
          <p:blipFill>
            <a:blip r:embed="rId8" cstate="print"/>
            <a:srcRect/>
            <a:stretch>
              <a:fillRect/>
            </a:stretch>
          </p:blipFill>
          <p:spPr bwMode="auto">
            <a:xfrm>
              <a:off x="395536" y="2492896"/>
              <a:ext cx="936104" cy="504056"/>
            </a:xfrm>
            <a:prstGeom prst="rect">
              <a:avLst/>
            </a:prstGeom>
            <a:noFill/>
          </p:spPr>
        </p:pic>
      </p:grpSp>
    </p:spTree>
    <p:extLst>
      <p:ext uri="{BB962C8B-B14F-4D97-AF65-F5344CB8AC3E}">
        <p14:creationId xmlns="" xmlns:p14="http://schemas.microsoft.com/office/powerpoint/2010/main" val="36320034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646" y="646541"/>
            <a:ext cx="2214246" cy="1569660"/>
          </a:xfrm>
          <a:prstGeom prst="rect">
            <a:avLst/>
          </a:prstGeom>
          <a:noFill/>
        </p:spPr>
        <p:txBody>
          <a:bodyPr wrap="square" rtlCol="0">
            <a:spAutoFit/>
          </a:bodyPr>
          <a:lstStyle/>
          <a:p>
            <a:r>
              <a:rPr lang="en-GB" sz="2400" dirty="0">
                <a:solidFill>
                  <a:srgbClr val="0070C0"/>
                </a:solidFill>
                <a:latin typeface="Arial" pitchFamily="34" charset="0"/>
                <a:cs typeface="Arial" pitchFamily="34" charset="0"/>
              </a:rPr>
              <a:t>Aim</a:t>
            </a:r>
          </a:p>
          <a:p>
            <a:r>
              <a:rPr lang="en-GB" sz="2400" dirty="0">
                <a:solidFill>
                  <a:srgbClr val="002060"/>
                </a:solidFill>
                <a:latin typeface="Arial" pitchFamily="34" charset="0"/>
                <a:cs typeface="Arial" pitchFamily="34" charset="0"/>
              </a:rPr>
              <a:t>To lose 10 lbs by the end of March 2019</a:t>
            </a:r>
          </a:p>
        </p:txBody>
      </p:sp>
      <p:sp>
        <p:nvSpPr>
          <p:cNvPr id="6" name="TextBox 5"/>
          <p:cNvSpPr txBox="1"/>
          <p:nvPr/>
        </p:nvSpPr>
        <p:spPr>
          <a:xfrm>
            <a:off x="1143000" y="80941"/>
            <a:ext cx="6858000" cy="461665"/>
          </a:xfrm>
          <a:prstGeom prst="rect">
            <a:avLst/>
          </a:prstGeom>
          <a:noFill/>
        </p:spPr>
        <p:txBody>
          <a:bodyPr wrap="square" rtlCol="0">
            <a:spAutoFit/>
          </a:bodyPr>
          <a:lstStyle/>
          <a:p>
            <a:pPr algn="ctr"/>
            <a:r>
              <a:rPr lang="en-GB" sz="2400" b="1" dirty="0">
                <a:solidFill>
                  <a:srgbClr val="002060"/>
                </a:solidFill>
                <a:latin typeface="Arial" pitchFamily="34" charset="0"/>
                <a:cs typeface="Arial" pitchFamily="34" charset="0"/>
              </a:rPr>
              <a:t>New Healthier Me: </a:t>
            </a:r>
            <a:r>
              <a:rPr lang="en-GB" sz="2400" b="1" dirty="0" smtClean="0">
                <a:solidFill>
                  <a:srgbClr val="002060"/>
                </a:solidFill>
                <a:latin typeface="Arial" pitchFamily="34" charset="0"/>
                <a:cs typeface="Arial" pitchFamily="34" charset="0"/>
              </a:rPr>
              <a:t>Lindsay’s </a:t>
            </a:r>
            <a:r>
              <a:rPr lang="en-GB" sz="2400" b="1" dirty="0">
                <a:solidFill>
                  <a:srgbClr val="002060"/>
                </a:solidFill>
                <a:latin typeface="Arial" pitchFamily="34" charset="0"/>
                <a:cs typeface="Arial" pitchFamily="34" charset="0"/>
              </a:rPr>
              <a:t>personal project</a:t>
            </a:r>
          </a:p>
        </p:txBody>
      </p:sp>
      <p:pic>
        <p:nvPicPr>
          <p:cNvPr id="4100" name="Picture 4" descr="Image result for calend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85947" y="2193119"/>
            <a:ext cx="3428999" cy="2571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38236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88919" y="1005576"/>
            <a:ext cx="1512168" cy="10801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Walk to a daily step target</a:t>
            </a:r>
          </a:p>
        </p:txBody>
      </p:sp>
      <p:sp>
        <p:nvSpPr>
          <p:cNvPr id="3" name="Regular Pentagon 2"/>
          <p:cNvSpPr/>
          <p:nvPr/>
        </p:nvSpPr>
        <p:spPr>
          <a:xfrm>
            <a:off x="3653898" y="3431129"/>
            <a:ext cx="1350150" cy="1296144"/>
          </a:xfrm>
          <a:prstGeom prst="pentagon">
            <a:avLst/>
          </a:prstGeom>
          <a:solidFill>
            <a:srgbClr val="F4F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Replace biscuits and cakes with fruit</a:t>
            </a:r>
          </a:p>
        </p:txBody>
      </p:sp>
      <p:sp>
        <p:nvSpPr>
          <p:cNvPr id="4" name="Hexagon 3"/>
          <p:cNvSpPr/>
          <p:nvPr/>
        </p:nvSpPr>
        <p:spPr>
          <a:xfrm>
            <a:off x="5112060" y="735546"/>
            <a:ext cx="1296144" cy="1272566"/>
          </a:xfrm>
          <a:prstGeom prst="hexag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Use gym at work at end of day</a:t>
            </a:r>
          </a:p>
        </p:txBody>
      </p:sp>
      <p:sp>
        <p:nvSpPr>
          <p:cNvPr id="5" name="Rounded Rectangle 4"/>
          <p:cNvSpPr/>
          <p:nvPr/>
        </p:nvSpPr>
        <p:spPr>
          <a:xfrm>
            <a:off x="5233708" y="2895786"/>
            <a:ext cx="1944216" cy="864096"/>
          </a:xfrm>
          <a:prstGeom prst="roundRect">
            <a:avLst/>
          </a:prstGeom>
          <a:solidFill>
            <a:srgbClr val="A9F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Max 1 juice or soft drink per day</a:t>
            </a:r>
          </a:p>
        </p:txBody>
      </p:sp>
      <p:sp>
        <p:nvSpPr>
          <p:cNvPr id="6" name="Snip Diagonal Corner Rectangle 5"/>
          <p:cNvSpPr/>
          <p:nvPr/>
        </p:nvSpPr>
        <p:spPr>
          <a:xfrm>
            <a:off x="2201603" y="2513027"/>
            <a:ext cx="1080120" cy="918102"/>
          </a:xfrm>
          <a:prstGeom prst="snip2Diag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Reduce portion size</a:t>
            </a:r>
          </a:p>
        </p:txBody>
      </p:sp>
      <p:sp>
        <p:nvSpPr>
          <p:cNvPr id="7" name="Oval 6"/>
          <p:cNvSpPr/>
          <p:nvPr/>
        </p:nvSpPr>
        <p:spPr>
          <a:xfrm>
            <a:off x="3977934" y="1464627"/>
            <a:ext cx="1188132" cy="178219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No alcohol Monday to Thursday</a:t>
            </a:r>
          </a:p>
        </p:txBody>
      </p:sp>
      <p:sp>
        <p:nvSpPr>
          <p:cNvPr id="8" name="Rectangle 7"/>
          <p:cNvSpPr/>
          <p:nvPr/>
        </p:nvSpPr>
        <p:spPr>
          <a:xfrm>
            <a:off x="1331640" y="3759882"/>
            <a:ext cx="1782198" cy="1080120"/>
          </a:xfrm>
          <a:prstGeom prst="rect">
            <a:avLst/>
          </a:prstGeom>
          <a:solidFill>
            <a:srgbClr val="F3C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Get up from desk to talk, instead of using phone or email</a:t>
            </a:r>
          </a:p>
        </p:txBody>
      </p:sp>
      <p:sp>
        <p:nvSpPr>
          <p:cNvPr id="9" name="Oval 8"/>
          <p:cNvSpPr/>
          <p:nvPr/>
        </p:nvSpPr>
        <p:spPr>
          <a:xfrm>
            <a:off x="6408204" y="3867894"/>
            <a:ext cx="1188132" cy="1134126"/>
          </a:xfrm>
          <a:prstGeom prst="ellipse">
            <a:avLst/>
          </a:prstGeom>
          <a:solidFill>
            <a:srgbClr val="FD4C2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Swim at least twice a week</a:t>
            </a:r>
          </a:p>
        </p:txBody>
      </p:sp>
      <p:sp>
        <p:nvSpPr>
          <p:cNvPr id="10" name="Round Diagonal Corner Rectangle 9"/>
          <p:cNvSpPr/>
          <p:nvPr/>
        </p:nvSpPr>
        <p:spPr>
          <a:xfrm>
            <a:off x="1223628" y="681540"/>
            <a:ext cx="810090" cy="1674186"/>
          </a:xfrm>
          <a:prstGeom prst="round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Cook evening meals from scratch</a:t>
            </a:r>
          </a:p>
        </p:txBody>
      </p:sp>
      <p:sp>
        <p:nvSpPr>
          <p:cNvPr id="11" name="Diamond 10"/>
          <p:cNvSpPr/>
          <p:nvPr/>
        </p:nvSpPr>
        <p:spPr>
          <a:xfrm>
            <a:off x="6381526" y="1518633"/>
            <a:ext cx="1592796" cy="1134126"/>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rgbClr val="002060"/>
                </a:solidFill>
              </a:rPr>
              <a:t>Keep to shopping list</a:t>
            </a:r>
          </a:p>
        </p:txBody>
      </p:sp>
      <p:sp>
        <p:nvSpPr>
          <p:cNvPr id="12" name="TextBox 11"/>
          <p:cNvSpPr txBox="1"/>
          <p:nvPr/>
        </p:nvSpPr>
        <p:spPr>
          <a:xfrm>
            <a:off x="1143000" y="80941"/>
            <a:ext cx="6858000" cy="461665"/>
          </a:xfrm>
          <a:prstGeom prst="rect">
            <a:avLst/>
          </a:prstGeom>
          <a:noFill/>
        </p:spPr>
        <p:txBody>
          <a:bodyPr wrap="square" rtlCol="0">
            <a:spAutoFit/>
          </a:bodyPr>
          <a:lstStyle/>
          <a:p>
            <a:pPr algn="ctr"/>
            <a:r>
              <a:rPr lang="en-GB" sz="2400" b="1" dirty="0">
                <a:solidFill>
                  <a:srgbClr val="002060"/>
                </a:solidFill>
                <a:latin typeface="Arial" pitchFamily="34" charset="0"/>
                <a:cs typeface="Arial" pitchFamily="34" charset="0"/>
              </a:rPr>
              <a:t>New Healthier Me: </a:t>
            </a:r>
            <a:r>
              <a:rPr lang="en-GB" sz="2400" b="1" dirty="0" smtClean="0">
                <a:solidFill>
                  <a:srgbClr val="002060"/>
                </a:solidFill>
                <a:latin typeface="Arial" pitchFamily="34" charset="0"/>
                <a:cs typeface="Arial" pitchFamily="34" charset="0"/>
              </a:rPr>
              <a:t>Lindsay’s </a:t>
            </a:r>
            <a:r>
              <a:rPr lang="en-GB" sz="2400" b="1" dirty="0">
                <a:solidFill>
                  <a:srgbClr val="002060"/>
                </a:solidFill>
                <a:latin typeface="Arial" pitchFamily="34" charset="0"/>
                <a:cs typeface="Arial" pitchFamily="34" charset="0"/>
              </a:rPr>
              <a:t>change ideas</a:t>
            </a:r>
          </a:p>
        </p:txBody>
      </p:sp>
    </p:spTree>
    <p:extLst>
      <p:ext uri="{BB962C8B-B14F-4D97-AF65-F5344CB8AC3E}">
        <p14:creationId xmlns="" xmlns:p14="http://schemas.microsoft.com/office/powerpoint/2010/main" val="12701223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idx="1"/>
          </p:nvPr>
        </p:nvSpPr>
        <p:spPr>
          <a:xfrm>
            <a:off x="4842030" y="1059582"/>
            <a:ext cx="3024336" cy="3240360"/>
          </a:xfrm>
          <a:noFill/>
        </p:spPr>
        <p:txBody>
          <a:bodyPr/>
          <a:lstStyle/>
          <a:p>
            <a:pPr marL="135000" indent="0" algn="ctr">
              <a:spcBef>
                <a:spcPts val="0"/>
              </a:spcBef>
              <a:spcAft>
                <a:spcPts val="450"/>
              </a:spcAft>
              <a:buNone/>
            </a:pPr>
            <a:r>
              <a:rPr lang="en-GB" sz="2100" b="1" dirty="0">
                <a:solidFill>
                  <a:srgbClr val="002060"/>
                </a:solidFill>
              </a:rPr>
              <a:t>Quality Improvement is defined as </a:t>
            </a:r>
          </a:p>
          <a:p>
            <a:pPr marL="135000" indent="0" algn="ctr">
              <a:spcBef>
                <a:spcPts val="0"/>
              </a:spcBef>
              <a:buNone/>
            </a:pPr>
            <a:endParaRPr lang="en-GB" sz="2100" b="1" dirty="0">
              <a:solidFill>
                <a:srgbClr val="002060"/>
              </a:solidFill>
            </a:endParaRPr>
          </a:p>
          <a:p>
            <a:pPr marL="135000" indent="0" algn="ctr">
              <a:spcBef>
                <a:spcPts val="0"/>
              </a:spcBef>
              <a:buNone/>
            </a:pPr>
            <a:r>
              <a:rPr lang="en-GB" sz="2100" i="1" dirty="0">
                <a:solidFill>
                  <a:srgbClr val="002060"/>
                </a:solidFill>
              </a:rPr>
              <a:t>The application of a </a:t>
            </a:r>
            <a:r>
              <a:rPr lang="en-GB" sz="2100" b="1" i="1" dirty="0">
                <a:solidFill>
                  <a:srgbClr val="002060"/>
                </a:solidFill>
              </a:rPr>
              <a:t>systematic</a:t>
            </a:r>
            <a:r>
              <a:rPr lang="en-GB" sz="2100" i="1" dirty="0">
                <a:solidFill>
                  <a:srgbClr val="002060"/>
                </a:solidFill>
              </a:rPr>
              <a:t> approach that uses </a:t>
            </a:r>
            <a:r>
              <a:rPr lang="en-GB" sz="2100" b="1" i="1" dirty="0">
                <a:solidFill>
                  <a:srgbClr val="002060"/>
                </a:solidFill>
              </a:rPr>
              <a:t>specific techniques</a:t>
            </a:r>
            <a:r>
              <a:rPr lang="en-GB" sz="2100" i="1" dirty="0">
                <a:solidFill>
                  <a:srgbClr val="002060"/>
                </a:solidFill>
              </a:rPr>
              <a:t> to improve quality</a:t>
            </a:r>
          </a:p>
        </p:txBody>
      </p:sp>
      <p:sp>
        <p:nvSpPr>
          <p:cNvPr id="5" name="TextBox 3"/>
          <p:cNvSpPr txBox="1">
            <a:spLocks noChangeArrowheads="1"/>
          </p:cNvSpPr>
          <p:nvPr/>
        </p:nvSpPr>
        <p:spPr bwMode="auto">
          <a:xfrm>
            <a:off x="6072414" y="3921901"/>
            <a:ext cx="19168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GB" sz="1200" i="1" dirty="0">
                <a:solidFill>
                  <a:srgbClr val="002060"/>
                </a:solidFill>
              </a:rPr>
              <a:t>Health Foundation 2014</a:t>
            </a:r>
          </a:p>
        </p:txBody>
      </p:sp>
      <p:pic>
        <p:nvPicPr>
          <p:cNvPr id="6" name="Picture 5" descr="quality-control-1257235_960_720.jpg"/>
          <p:cNvPicPr>
            <a:picLocks noChangeAspect="1"/>
          </p:cNvPicPr>
          <p:nvPr/>
        </p:nvPicPr>
        <p:blipFill>
          <a:blip r:embed="rId3" cstate="print"/>
          <a:stretch>
            <a:fillRect/>
          </a:stretch>
        </p:blipFill>
        <p:spPr>
          <a:xfrm>
            <a:off x="1143000" y="0"/>
            <a:ext cx="3699030" cy="5143500"/>
          </a:xfrm>
          <a:prstGeom prst="rect">
            <a:avLst/>
          </a:prstGeom>
        </p:spPr>
      </p:pic>
    </p:spTree>
    <p:extLst>
      <p:ext uri="{BB962C8B-B14F-4D97-AF65-F5344CB8AC3E}">
        <p14:creationId xmlns="" xmlns:p14="http://schemas.microsoft.com/office/powerpoint/2010/main" val="10703479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238"/>
          <p:cNvSpPr>
            <a:spLocks noGrp="1" noChangeArrowheads="1"/>
          </p:cNvSpPr>
          <p:nvPr>
            <p:ph type="title"/>
          </p:nvPr>
        </p:nvSpPr>
        <p:spPr>
          <a:xfrm>
            <a:off x="1143000" y="0"/>
            <a:ext cx="6858000" cy="465516"/>
          </a:xfrm>
        </p:spPr>
        <p:txBody>
          <a:bodyPr>
            <a:normAutofit/>
          </a:bodyPr>
          <a:lstStyle/>
          <a:p>
            <a:pPr algn="ctr"/>
            <a:r>
              <a:rPr lang="en-US" b="1" dirty="0" smtClean="0">
                <a:solidFill>
                  <a:srgbClr val="002060"/>
                </a:solidFill>
                <a:latin typeface="Arial" charset="0"/>
              </a:rPr>
              <a:t>Lindsay’s </a:t>
            </a:r>
            <a:r>
              <a:rPr lang="en-US" b="1" dirty="0">
                <a:solidFill>
                  <a:srgbClr val="002060"/>
                </a:solidFill>
                <a:latin typeface="Arial" charset="0"/>
              </a:rPr>
              <a:t>PDSA Parallel Ramps  </a:t>
            </a:r>
          </a:p>
        </p:txBody>
      </p:sp>
      <p:sp>
        <p:nvSpPr>
          <p:cNvPr id="2" name="TextBox 1"/>
          <p:cNvSpPr txBox="1"/>
          <p:nvPr/>
        </p:nvSpPr>
        <p:spPr>
          <a:xfrm>
            <a:off x="1223628" y="4381753"/>
            <a:ext cx="1728192" cy="784830"/>
          </a:xfrm>
          <a:prstGeom prst="rect">
            <a:avLst/>
          </a:prstGeom>
          <a:noFill/>
        </p:spPr>
        <p:txBody>
          <a:bodyPr wrap="square" rtlCol="0">
            <a:spAutoFit/>
          </a:bodyPr>
          <a:lstStyle/>
          <a:p>
            <a:pPr defTabSz="685800" fontAlgn="base">
              <a:spcBef>
                <a:spcPct val="0"/>
              </a:spcBef>
              <a:spcAft>
                <a:spcPct val="0"/>
              </a:spcAft>
              <a:defRPr/>
            </a:pPr>
            <a:r>
              <a:rPr lang="en-US" sz="900" b="1" dirty="0">
                <a:solidFill>
                  <a:srgbClr val="092869"/>
                </a:solidFill>
                <a:latin typeface="Calibri"/>
              </a:rPr>
              <a:t>Test Ramp 1</a:t>
            </a:r>
          </a:p>
          <a:p>
            <a:pPr defTabSz="685800" fontAlgn="base">
              <a:spcBef>
                <a:spcPct val="0"/>
              </a:spcBef>
              <a:spcAft>
                <a:spcPct val="0"/>
              </a:spcAft>
              <a:defRPr/>
            </a:pPr>
            <a:r>
              <a:rPr lang="en-US" sz="900" dirty="0">
                <a:solidFill>
                  <a:srgbClr val="092869"/>
                </a:solidFill>
                <a:latin typeface="Calibri"/>
              </a:rPr>
              <a:t>Began with a small change I could achieve. Lost a small amount of weight week 2</a:t>
            </a:r>
          </a:p>
          <a:p>
            <a:pPr defTabSz="685800" fontAlgn="base">
              <a:spcBef>
                <a:spcPct val="0"/>
              </a:spcBef>
              <a:spcAft>
                <a:spcPct val="0"/>
              </a:spcAft>
              <a:defRPr/>
            </a:pPr>
            <a:endParaRPr lang="en-US" sz="900" b="1" dirty="0">
              <a:solidFill>
                <a:srgbClr val="092869"/>
              </a:solidFill>
              <a:latin typeface="Calibri"/>
            </a:endParaRPr>
          </a:p>
        </p:txBody>
      </p:sp>
      <p:sp>
        <p:nvSpPr>
          <p:cNvPr id="241" name="TextBox 240"/>
          <p:cNvSpPr txBox="1"/>
          <p:nvPr/>
        </p:nvSpPr>
        <p:spPr>
          <a:xfrm>
            <a:off x="3329862" y="4353949"/>
            <a:ext cx="2376264" cy="646331"/>
          </a:xfrm>
          <a:prstGeom prst="rect">
            <a:avLst/>
          </a:prstGeom>
          <a:noFill/>
        </p:spPr>
        <p:txBody>
          <a:bodyPr wrap="square" rtlCol="0">
            <a:spAutoFit/>
          </a:bodyPr>
          <a:lstStyle/>
          <a:p>
            <a:pPr defTabSz="685800" fontAlgn="base">
              <a:spcBef>
                <a:spcPct val="0"/>
              </a:spcBef>
              <a:spcAft>
                <a:spcPct val="0"/>
              </a:spcAft>
              <a:defRPr/>
            </a:pPr>
            <a:r>
              <a:rPr lang="en-US" sz="900" b="1" dirty="0">
                <a:solidFill>
                  <a:srgbClr val="092869"/>
                </a:solidFill>
                <a:latin typeface="Calibri"/>
              </a:rPr>
              <a:t>Test Ramp 2</a:t>
            </a:r>
          </a:p>
          <a:p>
            <a:pPr defTabSz="685800" fontAlgn="base">
              <a:spcBef>
                <a:spcPct val="0"/>
              </a:spcBef>
              <a:spcAft>
                <a:spcPct val="0"/>
              </a:spcAft>
              <a:defRPr/>
            </a:pPr>
            <a:r>
              <a:rPr lang="en-US" sz="900" dirty="0">
                <a:solidFill>
                  <a:srgbClr val="092869"/>
                </a:solidFill>
                <a:latin typeface="Calibri"/>
              </a:rPr>
              <a:t>I was not eating unhealthily but just too much. Tried smaller portions  from week 3 rather than cutting out certain foods.</a:t>
            </a:r>
          </a:p>
        </p:txBody>
      </p:sp>
      <p:sp>
        <p:nvSpPr>
          <p:cNvPr id="242" name="TextBox 241"/>
          <p:cNvSpPr txBox="1"/>
          <p:nvPr/>
        </p:nvSpPr>
        <p:spPr>
          <a:xfrm>
            <a:off x="6002778" y="4353949"/>
            <a:ext cx="1998222" cy="646331"/>
          </a:xfrm>
          <a:prstGeom prst="rect">
            <a:avLst/>
          </a:prstGeom>
          <a:noFill/>
        </p:spPr>
        <p:txBody>
          <a:bodyPr wrap="square" rtlCol="0">
            <a:spAutoFit/>
          </a:bodyPr>
          <a:lstStyle/>
          <a:p>
            <a:pPr defTabSz="685800" fontAlgn="base">
              <a:spcBef>
                <a:spcPct val="0"/>
              </a:spcBef>
              <a:spcAft>
                <a:spcPct val="0"/>
              </a:spcAft>
              <a:defRPr/>
            </a:pPr>
            <a:r>
              <a:rPr lang="en-GB" sz="900" b="1" dirty="0">
                <a:solidFill>
                  <a:srgbClr val="092869"/>
                </a:solidFill>
                <a:latin typeface="Calibri"/>
              </a:rPr>
              <a:t>Test Ramp 3</a:t>
            </a:r>
          </a:p>
          <a:p>
            <a:pPr defTabSz="685800" fontAlgn="base">
              <a:spcBef>
                <a:spcPct val="0"/>
              </a:spcBef>
              <a:spcAft>
                <a:spcPct val="0"/>
              </a:spcAft>
              <a:defRPr/>
            </a:pPr>
            <a:r>
              <a:rPr lang="en-GB" sz="900" dirty="0">
                <a:solidFill>
                  <a:srgbClr val="092869"/>
                </a:solidFill>
                <a:latin typeface="Calibri"/>
              </a:rPr>
              <a:t>At week 5 realised to increase the pace of weight loss I need to include more exercise</a:t>
            </a:r>
          </a:p>
        </p:txBody>
      </p:sp>
      <p:grpSp>
        <p:nvGrpSpPr>
          <p:cNvPr id="3" name="Group 250"/>
          <p:cNvGrpSpPr/>
          <p:nvPr/>
        </p:nvGrpSpPr>
        <p:grpSpPr>
          <a:xfrm>
            <a:off x="1277818" y="685907"/>
            <a:ext cx="1893863" cy="3078342"/>
            <a:chOff x="2628899" y="981844"/>
            <a:chExt cx="2807197" cy="4378568"/>
          </a:xfrm>
        </p:grpSpPr>
        <p:pic>
          <p:nvPicPr>
            <p:cNvPr id="252" name="Picture 2"/>
            <p:cNvPicPr>
              <a:picLocks noChangeAspect="1" noChangeArrowheads="1"/>
            </p:cNvPicPr>
            <p:nvPr/>
          </p:nvPicPr>
          <p:blipFill>
            <a:blip r:embed="rId3" cstate="print"/>
            <a:srcRect/>
            <a:stretch>
              <a:fillRect/>
            </a:stretch>
          </p:blipFill>
          <p:spPr bwMode="auto">
            <a:xfrm rot="20886343">
              <a:off x="2628899" y="4366220"/>
              <a:ext cx="792089" cy="792088"/>
            </a:xfrm>
            <a:prstGeom prst="rect">
              <a:avLst/>
            </a:prstGeom>
            <a:noFill/>
            <a:ln w="9525">
              <a:noFill/>
              <a:miter lim="800000"/>
              <a:headEnd/>
              <a:tailEnd/>
            </a:ln>
          </p:spPr>
        </p:pic>
        <p:pic>
          <p:nvPicPr>
            <p:cNvPr id="253" name="Picture 2"/>
            <p:cNvPicPr>
              <a:picLocks noChangeAspect="1" noChangeArrowheads="1"/>
            </p:cNvPicPr>
            <p:nvPr/>
          </p:nvPicPr>
          <p:blipFill>
            <a:blip r:embed="rId3" cstate="print"/>
            <a:srcRect/>
            <a:stretch>
              <a:fillRect/>
            </a:stretch>
          </p:blipFill>
          <p:spPr bwMode="auto">
            <a:xfrm rot="20886343">
              <a:off x="4501108" y="981844"/>
              <a:ext cx="792089" cy="792088"/>
            </a:xfrm>
            <a:prstGeom prst="rect">
              <a:avLst/>
            </a:prstGeom>
            <a:noFill/>
            <a:ln w="9525">
              <a:noFill/>
              <a:miter lim="800000"/>
              <a:headEnd/>
              <a:tailEnd/>
            </a:ln>
          </p:spPr>
        </p:pic>
        <p:grpSp>
          <p:nvGrpSpPr>
            <p:cNvPr id="4" name="Group 14"/>
            <p:cNvGrpSpPr/>
            <p:nvPr/>
          </p:nvGrpSpPr>
          <p:grpSpPr>
            <a:xfrm>
              <a:off x="3060948" y="1340768"/>
              <a:ext cx="2375148" cy="4019644"/>
              <a:chOff x="3060948" y="1340768"/>
              <a:chExt cx="2375148" cy="4019644"/>
            </a:xfrm>
          </p:grpSpPr>
          <p:pic>
            <p:nvPicPr>
              <p:cNvPr id="255" name="Picture 2"/>
              <p:cNvPicPr>
                <a:picLocks noChangeAspect="1" noChangeArrowheads="1"/>
              </p:cNvPicPr>
              <p:nvPr/>
            </p:nvPicPr>
            <p:blipFill>
              <a:blip r:embed="rId3" cstate="print"/>
              <a:srcRect/>
              <a:stretch>
                <a:fillRect/>
              </a:stretch>
            </p:blipFill>
            <p:spPr bwMode="auto">
              <a:xfrm rot="20886343">
                <a:off x="3060948" y="3502123"/>
                <a:ext cx="792089" cy="792088"/>
              </a:xfrm>
              <a:prstGeom prst="rect">
                <a:avLst/>
              </a:prstGeom>
              <a:noFill/>
              <a:ln w="9525">
                <a:noFill/>
                <a:miter lim="800000"/>
                <a:headEnd/>
                <a:tailEnd/>
              </a:ln>
            </p:spPr>
          </p:pic>
          <p:pic>
            <p:nvPicPr>
              <p:cNvPr id="256" name="Picture 2"/>
              <p:cNvPicPr>
                <a:picLocks noChangeAspect="1" noChangeArrowheads="1"/>
              </p:cNvPicPr>
              <p:nvPr/>
            </p:nvPicPr>
            <p:blipFill>
              <a:blip r:embed="rId3" cstate="print"/>
              <a:srcRect/>
              <a:stretch>
                <a:fillRect/>
              </a:stretch>
            </p:blipFill>
            <p:spPr bwMode="auto">
              <a:xfrm rot="20886343">
                <a:off x="3565004" y="2710036"/>
                <a:ext cx="792089" cy="792088"/>
              </a:xfrm>
              <a:prstGeom prst="rect">
                <a:avLst/>
              </a:prstGeom>
              <a:noFill/>
              <a:ln w="9525">
                <a:noFill/>
                <a:miter lim="800000"/>
                <a:headEnd/>
                <a:tailEnd/>
              </a:ln>
            </p:spPr>
          </p:pic>
          <p:pic>
            <p:nvPicPr>
              <p:cNvPr id="257" name="Picture 2"/>
              <p:cNvPicPr>
                <a:picLocks noChangeAspect="1" noChangeArrowheads="1"/>
              </p:cNvPicPr>
              <p:nvPr/>
            </p:nvPicPr>
            <p:blipFill>
              <a:blip r:embed="rId3" cstate="print"/>
              <a:srcRect/>
              <a:stretch>
                <a:fillRect/>
              </a:stretch>
            </p:blipFill>
            <p:spPr bwMode="auto">
              <a:xfrm rot="20886343">
                <a:off x="3997052" y="1845939"/>
                <a:ext cx="792089" cy="792088"/>
              </a:xfrm>
              <a:prstGeom prst="rect">
                <a:avLst/>
              </a:prstGeom>
              <a:noFill/>
              <a:ln w="9525">
                <a:noFill/>
                <a:miter lim="800000"/>
                <a:headEnd/>
                <a:tailEnd/>
              </a:ln>
            </p:spPr>
          </p:pic>
          <p:sp>
            <p:nvSpPr>
              <p:cNvPr id="258" name="Line 199"/>
              <p:cNvSpPr>
                <a:spLocks noChangeShapeType="1"/>
              </p:cNvSpPr>
              <p:nvPr/>
            </p:nvSpPr>
            <p:spPr bwMode="auto">
              <a:xfrm flipV="1">
                <a:off x="3275856" y="1340768"/>
                <a:ext cx="2160240" cy="4019644"/>
              </a:xfrm>
              <a:prstGeom prst="line">
                <a:avLst/>
              </a:prstGeom>
              <a:solidFill>
                <a:schemeClr val="bg1"/>
              </a:solidFill>
              <a:ln w="50800">
                <a:solidFill>
                  <a:srgbClr val="FF0000"/>
                </a:solidFill>
                <a:round/>
                <a:headEnd type="none" w="sm" len="sm"/>
                <a:tailEnd type="none" w="sm" len="sm"/>
              </a:ln>
              <a:extLst/>
            </p:spPr>
            <p:txBody>
              <a:bodyPr wrap="none" anchor="ctr"/>
              <a:lstStyle/>
              <a:p>
                <a:pPr defTabSz="685800" fontAlgn="base">
                  <a:spcBef>
                    <a:spcPct val="0"/>
                  </a:spcBef>
                  <a:spcAft>
                    <a:spcPct val="0"/>
                  </a:spcAft>
                  <a:defRPr/>
                </a:pPr>
                <a:endParaRPr lang="en-US" dirty="0">
                  <a:solidFill>
                    <a:srgbClr val="FFFFFF"/>
                  </a:solidFill>
                  <a:latin typeface="Times" pitchFamily="18" charset="0"/>
                </a:endParaRPr>
              </a:p>
            </p:txBody>
          </p:sp>
        </p:grpSp>
      </p:grpSp>
      <p:grpSp>
        <p:nvGrpSpPr>
          <p:cNvPr id="5" name="Group 258"/>
          <p:cNvGrpSpPr/>
          <p:nvPr/>
        </p:nvGrpSpPr>
        <p:grpSpPr>
          <a:xfrm rot="21349592">
            <a:off x="3329862" y="735546"/>
            <a:ext cx="2052228" cy="3078342"/>
            <a:chOff x="2628899" y="981844"/>
            <a:chExt cx="2807197" cy="4378568"/>
          </a:xfrm>
        </p:grpSpPr>
        <p:pic>
          <p:nvPicPr>
            <p:cNvPr id="260" name="Picture 2"/>
            <p:cNvPicPr>
              <a:picLocks noChangeAspect="1" noChangeArrowheads="1"/>
            </p:cNvPicPr>
            <p:nvPr/>
          </p:nvPicPr>
          <p:blipFill>
            <a:blip r:embed="rId3" cstate="print"/>
            <a:srcRect/>
            <a:stretch>
              <a:fillRect/>
            </a:stretch>
          </p:blipFill>
          <p:spPr bwMode="auto">
            <a:xfrm rot="20886343">
              <a:off x="2628899" y="4366220"/>
              <a:ext cx="792089" cy="792088"/>
            </a:xfrm>
            <a:prstGeom prst="rect">
              <a:avLst/>
            </a:prstGeom>
            <a:noFill/>
            <a:ln w="9525">
              <a:noFill/>
              <a:miter lim="800000"/>
              <a:headEnd/>
              <a:tailEnd/>
            </a:ln>
          </p:spPr>
        </p:pic>
        <p:pic>
          <p:nvPicPr>
            <p:cNvPr id="261" name="Picture 2"/>
            <p:cNvPicPr>
              <a:picLocks noChangeAspect="1" noChangeArrowheads="1"/>
            </p:cNvPicPr>
            <p:nvPr/>
          </p:nvPicPr>
          <p:blipFill>
            <a:blip r:embed="rId3" cstate="print"/>
            <a:srcRect/>
            <a:stretch>
              <a:fillRect/>
            </a:stretch>
          </p:blipFill>
          <p:spPr bwMode="auto">
            <a:xfrm rot="20886343">
              <a:off x="4501108" y="981844"/>
              <a:ext cx="792089" cy="792088"/>
            </a:xfrm>
            <a:prstGeom prst="rect">
              <a:avLst/>
            </a:prstGeom>
            <a:noFill/>
            <a:ln w="9525">
              <a:noFill/>
              <a:miter lim="800000"/>
              <a:headEnd/>
              <a:tailEnd/>
            </a:ln>
          </p:spPr>
        </p:pic>
        <p:grpSp>
          <p:nvGrpSpPr>
            <p:cNvPr id="6" name="Group 14"/>
            <p:cNvGrpSpPr/>
            <p:nvPr/>
          </p:nvGrpSpPr>
          <p:grpSpPr>
            <a:xfrm>
              <a:off x="3060948" y="1340768"/>
              <a:ext cx="2375148" cy="4019644"/>
              <a:chOff x="3060948" y="1340768"/>
              <a:chExt cx="2375148" cy="4019644"/>
            </a:xfrm>
          </p:grpSpPr>
          <p:pic>
            <p:nvPicPr>
              <p:cNvPr id="263" name="Picture 2"/>
              <p:cNvPicPr>
                <a:picLocks noChangeAspect="1" noChangeArrowheads="1"/>
              </p:cNvPicPr>
              <p:nvPr/>
            </p:nvPicPr>
            <p:blipFill>
              <a:blip r:embed="rId3" cstate="print"/>
              <a:srcRect/>
              <a:stretch>
                <a:fillRect/>
              </a:stretch>
            </p:blipFill>
            <p:spPr bwMode="auto">
              <a:xfrm rot="20886343">
                <a:off x="3060948" y="3502123"/>
                <a:ext cx="792089" cy="792088"/>
              </a:xfrm>
              <a:prstGeom prst="rect">
                <a:avLst/>
              </a:prstGeom>
              <a:noFill/>
              <a:ln w="9525">
                <a:noFill/>
                <a:miter lim="800000"/>
                <a:headEnd/>
                <a:tailEnd/>
              </a:ln>
            </p:spPr>
          </p:pic>
          <p:pic>
            <p:nvPicPr>
              <p:cNvPr id="264" name="Picture 2"/>
              <p:cNvPicPr>
                <a:picLocks noChangeAspect="1" noChangeArrowheads="1"/>
              </p:cNvPicPr>
              <p:nvPr/>
            </p:nvPicPr>
            <p:blipFill>
              <a:blip r:embed="rId3" cstate="print"/>
              <a:srcRect/>
              <a:stretch>
                <a:fillRect/>
              </a:stretch>
            </p:blipFill>
            <p:spPr bwMode="auto">
              <a:xfrm rot="20886343">
                <a:off x="3565004" y="2710036"/>
                <a:ext cx="792089" cy="792088"/>
              </a:xfrm>
              <a:prstGeom prst="rect">
                <a:avLst/>
              </a:prstGeom>
              <a:noFill/>
              <a:ln w="9525">
                <a:noFill/>
                <a:miter lim="800000"/>
                <a:headEnd/>
                <a:tailEnd/>
              </a:ln>
            </p:spPr>
          </p:pic>
          <p:pic>
            <p:nvPicPr>
              <p:cNvPr id="265" name="Picture 2"/>
              <p:cNvPicPr>
                <a:picLocks noChangeAspect="1" noChangeArrowheads="1"/>
              </p:cNvPicPr>
              <p:nvPr/>
            </p:nvPicPr>
            <p:blipFill>
              <a:blip r:embed="rId3" cstate="print"/>
              <a:srcRect/>
              <a:stretch>
                <a:fillRect/>
              </a:stretch>
            </p:blipFill>
            <p:spPr bwMode="auto">
              <a:xfrm rot="20886343">
                <a:off x="3997052" y="1845939"/>
                <a:ext cx="792089" cy="792088"/>
              </a:xfrm>
              <a:prstGeom prst="rect">
                <a:avLst/>
              </a:prstGeom>
              <a:noFill/>
              <a:ln w="9525">
                <a:noFill/>
                <a:miter lim="800000"/>
                <a:headEnd/>
                <a:tailEnd/>
              </a:ln>
            </p:spPr>
          </p:pic>
          <p:sp>
            <p:nvSpPr>
              <p:cNvPr id="266" name="Line 199"/>
              <p:cNvSpPr>
                <a:spLocks noChangeShapeType="1"/>
              </p:cNvSpPr>
              <p:nvPr/>
            </p:nvSpPr>
            <p:spPr bwMode="auto">
              <a:xfrm flipV="1">
                <a:off x="3275856" y="1340768"/>
                <a:ext cx="2160240" cy="4019644"/>
              </a:xfrm>
              <a:prstGeom prst="line">
                <a:avLst/>
              </a:prstGeom>
              <a:solidFill>
                <a:schemeClr val="bg1"/>
              </a:solidFill>
              <a:ln w="50800">
                <a:solidFill>
                  <a:srgbClr val="FF0000"/>
                </a:solidFill>
                <a:round/>
                <a:headEnd type="none" w="sm" len="sm"/>
                <a:tailEnd type="none" w="sm" len="sm"/>
              </a:ln>
              <a:extLst/>
            </p:spPr>
            <p:txBody>
              <a:bodyPr wrap="none" anchor="ctr"/>
              <a:lstStyle/>
              <a:p>
                <a:pPr defTabSz="685800" fontAlgn="base">
                  <a:spcBef>
                    <a:spcPct val="0"/>
                  </a:spcBef>
                  <a:spcAft>
                    <a:spcPct val="0"/>
                  </a:spcAft>
                  <a:defRPr/>
                </a:pPr>
                <a:endParaRPr lang="en-US" dirty="0">
                  <a:solidFill>
                    <a:srgbClr val="FFFFFF"/>
                  </a:solidFill>
                  <a:latin typeface="Times" pitchFamily="18" charset="0"/>
                </a:endParaRPr>
              </a:p>
            </p:txBody>
          </p:sp>
        </p:grpSp>
      </p:grpSp>
      <p:grpSp>
        <p:nvGrpSpPr>
          <p:cNvPr id="7" name="Group 266"/>
          <p:cNvGrpSpPr/>
          <p:nvPr/>
        </p:nvGrpSpPr>
        <p:grpSpPr>
          <a:xfrm rot="21170103">
            <a:off x="5354028" y="787190"/>
            <a:ext cx="1890210" cy="3132348"/>
            <a:chOff x="2628899" y="981844"/>
            <a:chExt cx="2807197" cy="4378568"/>
          </a:xfrm>
        </p:grpSpPr>
        <p:pic>
          <p:nvPicPr>
            <p:cNvPr id="268" name="Picture 2"/>
            <p:cNvPicPr>
              <a:picLocks noChangeAspect="1" noChangeArrowheads="1"/>
            </p:cNvPicPr>
            <p:nvPr/>
          </p:nvPicPr>
          <p:blipFill>
            <a:blip r:embed="rId3" cstate="print"/>
            <a:srcRect/>
            <a:stretch>
              <a:fillRect/>
            </a:stretch>
          </p:blipFill>
          <p:spPr bwMode="auto">
            <a:xfrm rot="20886343">
              <a:off x="2628899" y="4366220"/>
              <a:ext cx="792089" cy="792088"/>
            </a:xfrm>
            <a:prstGeom prst="rect">
              <a:avLst/>
            </a:prstGeom>
            <a:noFill/>
            <a:ln w="9525">
              <a:noFill/>
              <a:miter lim="800000"/>
              <a:headEnd/>
              <a:tailEnd/>
            </a:ln>
          </p:spPr>
        </p:pic>
        <p:pic>
          <p:nvPicPr>
            <p:cNvPr id="269" name="Picture 2"/>
            <p:cNvPicPr>
              <a:picLocks noChangeAspect="1" noChangeArrowheads="1"/>
            </p:cNvPicPr>
            <p:nvPr/>
          </p:nvPicPr>
          <p:blipFill>
            <a:blip r:embed="rId3" cstate="print"/>
            <a:srcRect/>
            <a:stretch>
              <a:fillRect/>
            </a:stretch>
          </p:blipFill>
          <p:spPr bwMode="auto">
            <a:xfrm rot="20886343">
              <a:off x="4501108" y="981844"/>
              <a:ext cx="792089" cy="792088"/>
            </a:xfrm>
            <a:prstGeom prst="rect">
              <a:avLst/>
            </a:prstGeom>
            <a:noFill/>
            <a:ln w="9525">
              <a:noFill/>
              <a:miter lim="800000"/>
              <a:headEnd/>
              <a:tailEnd/>
            </a:ln>
          </p:spPr>
        </p:pic>
        <p:grpSp>
          <p:nvGrpSpPr>
            <p:cNvPr id="8" name="Group 14"/>
            <p:cNvGrpSpPr/>
            <p:nvPr/>
          </p:nvGrpSpPr>
          <p:grpSpPr>
            <a:xfrm>
              <a:off x="3060948" y="1340768"/>
              <a:ext cx="2375148" cy="4019644"/>
              <a:chOff x="3060948" y="1340768"/>
              <a:chExt cx="2375148" cy="4019644"/>
            </a:xfrm>
          </p:grpSpPr>
          <p:pic>
            <p:nvPicPr>
              <p:cNvPr id="271" name="Picture 2"/>
              <p:cNvPicPr>
                <a:picLocks noChangeAspect="1" noChangeArrowheads="1"/>
              </p:cNvPicPr>
              <p:nvPr/>
            </p:nvPicPr>
            <p:blipFill>
              <a:blip r:embed="rId3" cstate="print"/>
              <a:srcRect/>
              <a:stretch>
                <a:fillRect/>
              </a:stretch>
            </p:blipFill>
            <p:spPr bwMode="auto">
              <a:xfrm rot="20886343">
                <a:off x="3060948" y="3502123"/>
                <a:ext cx="792089" cy="792088"/>
              </a:xfrm>
              <a:prstGeom prst="rect">
                <a:avLst/>
              </a:prstGeom>
              <a:noFill/>
              <a:ln w="9525">
                <a:noFill/>
                <a:miter lim="800000"/>
                <a:headEnd/>
                <a:tailEnd/>
              </a:ln>
            </p:spPr>
          </p:pic>
          <p:pic>
            <p:nvPicPr>
              <p:cNvPr id="272" name="Picture 2"/>
              <p:cNvPicPr>
                <a:picLocks noChangeAspect="1" noChangeArrowheads="1"/>
              </p:cNvPicPr>
              <p:nvPr/>
            </p:nvPicPr>
            <p:blipFill>
              <a:blip r:embed="rId3" cstate="print"/>
              <a:srcRect/>
              <a:stretch>
                <a:fillRect/>
              </a:stretch>
            </p:blipFill>
            <p:spPr bwMode="auto">
              <a:xfrm rot="20886343">
                <a:off x="3565004" y="2710036"/>
                <a:ext cx="792089" cy="792088"/>
              </a:xfrm>
              <a:prstGeom prst="rect">
                <a:avLst/>
              </a:prstGeom>
              <a:noFill/>
              <a:ln w="9525">
                <a:noFill/>
                <a:miter lim="800000"/>
                <a:headEnd/>
                <a:tailEnd/>
              </a:ln>
            </p:spPr>
          </p:pic>
          <p:pic>
            <p:nvPicPr>
              <p:cNvPr id="273" name="Picture 2"/>
              <p:cNvPicPr>
                <a:picLocks noChangeAspect="1" noChangeArrowheads="1"/>
              </p:cNvPicPr>
              <p:nvPr/>
            </p:nvPicPr>
            <p:blipFill>
              <a:blip r:embed="rId3" cstate="print"/>
              <a:srcRect/>
              <a:stretch>
                <a:fillRect/>
              </a:stretch>
            </p:blipFill>
            <p:spPr bwMode="auto">
              <a:xfrm rot="20886343">
                <a:off x="3997052" y="1845939"/>
                <a:ext cx="792089" cy="792088"/>
              </a:xfrm>
              <a:prstGeom prst="rect">
                <a:avLst/>
              </a:prstGeom>
              <a:noFill/>
              <a:ln w="9525">
                <a:noFill/>
                <a:miter lim="800000"/>
                <a:headEnd/>
                <a:tailEnd/>
              </a:ln>
            </p:spPr>
          </p:pic>
          <p:sp>
            <p:nvSpPr>
              <p:cNvPr id="274" name="Line 199"/>
              <p:cNvSpPr>
                <a:spLocks noChangeShapeType="1"/>
              </p:cNvSpPr>
              <p:nvPr/>
            </p:nvSpPr>
            <p:spPr bwMode="auto">
              <a:xfrm flipV="1">
                <a:off x="3275856" y="1340768"/>
                <a:ext cx="2160240" cy="4019644"/>
              </a:xfrm>
              <a:prstGeom prst="line">
                <a:avLst/>
              </a:prstGeom>
              <a:solidFill>
                <a:schemeClr val="bg1"/>
              </a:solidFill>
              <a:ln w="50800">
                <a:solidFill>
                  <a:srgbClr val="FF0000"/>
                </a:solidFill>
                <a:round/>
                <a:headEnd type="none" w="sm" len="sm"/>
                <a:tailEnd type="none" w="sm" len="sm"/>
              </a:ln>
              <a:extLst/>
            </p:spPr>
            <p:txBody>
              <a:bodyPr wrap="none" anchor="ctr"/>
              <a:lstStyle/>
              <a:p>
                <a:pPr defTabSz="685800" fontAlgn="base">
                  <a:spcBef>
                    <a:spcPct val="0"/>
                  </a:spcBef>
                  <a:spcAft>
                    <a:spcPct val="0"/>
                  </a:spcAft>
                  <a:defRPr/>
                </a:pPr>
                <a:endParaRPr lang="en-US" dirty="0">
                  <a:solidFill>
                    <a:srgbClr val="FFFFFF"/>
                  </a:solidFill>
                  <a:latin typeface="Times" pitchFamily="18" charset="0"/>
                </a:endParaRPr>
              </a:p>
            </p:txBody>
          </p:sp>
        </p:grpSp>
      </p:grpSp>
      <p:sp>
        <p:nvSpPr>
          <p:cNvPr id="39" name="Rectangle 38"/>
          <p:cNvSpPr/>
          <p:nvPr/>
        </p:nvSpPr>
        <p:spPr bwMode="auto">
          <a:xfrm>
            <a:off x="4139952" y="3381840"/>
            <a:ext cx="972108" cy="454354"/>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Use a smaller dinner plate. </a:t>
            </a:r>
          </a:p>
        </p:txBody>
      </p:sp>
      <p:sp>
        <p:nvSpPr>
          <p:cNvPr id="40" name="Rectangle 39"/>
          <p:cNvSpPr/>
          <p:nvPr/>
        </p:nvSpPr>
        <p:spPr bwMode="auto">
          <a:xfrm>
            <a:off x="4409982" y="2787774"/>
            <a:ext cx="1188132" cy="497767"/>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Divide plate into protein/veg/carbo.</a:t>
            </a:r>
          </a:p>
        </p:txBody>
      </p:sp>
      <p:sp>
        <p:nvSpPr>
          <p:cNvPr id="41" name="Rectangle 40"/>
          <p:cNvSpPr/>
          <p:nvPr/>
        </p:nvSpPr>
        <p:spPr bwMode="auto">
          <a:xfrm>
            <a:off x="4680013" y="2193708"/>
            <a:ext cx="1269785" cy="567064"/>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Add more veg   and less carbo.</a:t>
            </a:r>
          </a:p>
        </p:txBody>
      </p:sp>
      <p:sp>
        <p:nvSpPr>
          <p:cNvPr id="42" name="Rectangle 41"/>
          <p:cNvSpPr/>
          <p:nvPr/>
        </p:nvSpPr>
        <p:spPr bwMode="auto">
          <a:xfrm>
            <a:off x="4950042" y="1599643"/>
            <a:ext cx="1026114" cy="491885"/>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Test smaller plate at lunch.</a:t>
            </a:r>
          </a:p>
        </p:txBody>
      </p:sp>
      <p:sp>
        <p:nvSpPr>
          <p:cNvPr id="43" name="Rectangle 42"/>
          <p:cNvSpPr/>
          <p:nvPr/>
        </p:nvSpPr>
        <p:spPr bwMode="auto">
          <a:xfrm>
            <a:off x="5220072" y="1005576"/>
            <a:ext cx="964960" cy="446709"/>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Use smaller cereal bowl.</a:t>
            </a:r>
          </a:p>
        </p:txBody>
      </p:sp>
      <p:sp>
        <p:nvSpPr>
          <p:cNvPr id="44" name="Rectangle 43"/>
          <p:cNvSpPr/>
          <p:nvPr/>
        </p:nvSpPr>
        <p:spPr bwMode="auto">
          <a:xfrm>
            <a:off x="6138174" y="3489852"/>
            <a:ext cx="1728192" cy="454354"/>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Baseline steps data gathered with pedometer</a:t>
            </a:r>
          </a:p>
        </p:txBody>
      </p:sp>
      <p:sp>
        <p:nvSpPr>
          <p:cNvPr id="45" name="Rectangle 44"/>
          <p:cNvSpPr/>
          <p:nvPr/>
        </p:nvSpPr>
        <p:spPr bwMode="auto">
          <a:xfrm>
            <a:off x="6354198" y="3003798"/>
            <a:ext cx="1404156" cy="378042"/>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Taking the stairs at work no lift allowed</a:t>
            </a:r>
          </a:p>
        </p:txBody>
      </p:sp>
      <p:sp>
        <p:nvSpPr>
          <p:cNvPr id="46" name="Rectangle 45"/>
          <p:cNvSpPr/>
          <p:nvPr/>
        </p:nvSpPr>
        <p:spPr bwMode="auto">
          <a:xfrm>
            <a:off x="6516216" y="2355726"/>
            <a:ext cx="1296144" cy="497767"/>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Walking the dog an extra 10 mins in the evening</a:t>
            </a:r>
          </a:p>
        </p:txBody>
      </p:sp>
      <p:sp>
        <p:nvSpPr>
          <p:cNvPr id="47" name="Rectangle 46"/>
          <p:cNvSpPr/>
          <p:nvPr/>
        </p:nvSpPr>
        <p:spPr bwMode="auto">
          <a:xfrm>
            <a:off x="6786246" y="1599642"/>
            <a:ext cx="1214754" cy="702078"/>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Parking car in main car park. Walk of 5 mins to base</a:t>
            </a:r>
          </a:p>
        </p:txBody>
      </p:sp>
      <p:sp>
        <p:nvSpPr>
          <p:cNvPr id="48" name="Rectangle 47"/>
          <p:cNvSpPr/>
          <p:nvPr/>
        </p:nvSpPr>
        <p:spPr bwMode="auto">
          <a:xfrm>
            <a:off x="1277634" y="3867894"/>
            <a:ext cx="1308418" cy="454354"/>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200" b="1" dirty="0">
                <a:solidFill>
                  <a:srgbClr val="092869"/>
                </a:solidFill>
                <a:latin typeface="Calibri"/>
              </a:rPr>
              <a:t>Max 1 juice/soft drink per day</a:t>
            </a:r>
          </a:p>
        </p:txBody>
      </p:sp>
      <p:sp>
        <p:nvSpPr>
          <p:cNvPr id="49" name="Rectangle 48"/>
          <p:cNvSpPr/>
          <p:nvPr/>
        </p:nvSpPr>
        <p:spPr bwMode="auto">
          <a:xfrm>
            <a:off x="6084168" y="3921900"/>
            <a:ext cx="1566174" cy="324036"/>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200" b="1" dirty="0">
                <a:solidFill>
                  <a:srgbClr val="092869"/>
                </a:solidFill>
                <a:latin typeface="Calibri"/>
              </a:rPr>
              <a:t>Step target per day</a:t>
            </a:r>
          </a:p>
        </p:txBody>
      </p:sp>
      <p:sp>
        <p:nvSpPr>
          <p:cNvPr id="50" name="Rectangle 49"/>
          <p:cNvSpPr/>
          <p:nvPr/>
        </p:nvSpPr>
        <p:spPr bwMode="auto">
          <a:xfrm>
            <a:off x="3491880" y="3921900"/>
            <a:ext cx="1728192" cy="324036"/>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200" b="1" dirty="0">
                <a:solidFill>
                  <a:srgbClr val="092869"/>
                </a:solidFill>
                <a:latin typeface="Calibri"/>
              </a:rPr>
              <a:t>Reduce portion size</a:t>
            </a:r>
          </a:p>
        </p:txBody>
      </p:sp>
      <p:sp>
        <p:nvSpPr>
          <p:cNvPr id="51" name="Right Arrow 50"/>
          <p:cNvSpPr/>
          <p:nvPr/>
        </p:nvSpPr>
        <p:spPr bwMode="auto">
          <a:xfrm>
            <a:off x="5706126" y="4515966"/>
            <a:ext cx="270030" cy="3634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dirty="0">
              <a:solidFill>
                <a:srgbClr val="FFFFFF"/>
              </a:solidFill>
              <a:latin typeface="Times" pitchFamily="18" charset="0"/>
            </a:endParaRPr>
          </a:p>
        </p:txBody>
      </p:sp>
      <p:sp>
        <p:nvSpPr>
          <p:cNvPr id="52" name="Right Arrow 51"/>
          <p:cNvSpPr/>
          <p:nvPr/>
        </p:nvSpPr>
        <p:spPr bwMode="auto">
          <a:xfrm>
            <a:off x="3005826" y="4515966"/>
            <a:ext cx="270030" cy="3634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GB" dirty="0">
              <a:solidFill>
                <a:srgbClr val="FFFFFF"/>
              </a:solidFill>
              <a:latin typeface="Times" pitchFamily="18" charset="0"/>
            </a:endParaRPr>
          </a:p>
        </p:txBody>
      </p:sp>
      <p:sp>
        <p:nvSpPr>
          <p:cNvPr id="53" name="Rectangle 52"/>
          <p:cNvSpPr/>
          <p:nvPr/>
        </p:nvSpPr>
        <p:spPr bwMode="auto">
          <a:xfrm>
            <a:off x="7110282" y="951570"/>
            <a:ext cx="890718" cy="486054"/>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 </a:t>
            </a:r>
          </a:p>
        </p:txBody>
      </p:sp>
      <p:sp>
        <p:nvSpPr>
          <p:cNvPr id="54" name="Rectangle 53"/>
          <p:cNvSpPr/>
          <p:nvPr/>
        </p:nvSpPr>
        <p:spPr bwMode="auto">
          <a:xfrm>
            <a:off x="1925706" y="3381840"/>
            <a:ext cx="1242138" cy="432048"/>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Have carton of juice at lunch only. </a:t>
            </a:r>
          </a:p>
        </p:txBody>
      </p:sp>
      <p:sp>
        <p:nvSpPr>
          <p:cNvPr id="55" name="Rectangle 54"/>
          <p:cNvSpPr/>
          <p:nvPr/>
        </p:nvSpPr>
        <p:spPr bwMode="auto">
          <a:xfrm>
            <a:off x="2195736" y="2733768"/>
            <a:ext cx="1242138" cy="594066"/>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Take water to work to stop buying extra juice. </a:t>
            </a:r>
          </a:p>
        </p:txBody>
      </p:sp>
      <p:sp>
        <p:nvSpPr>
          <p:cNvPr id="56" name="Rectangle 55"/>
          <p:cNvSpPr/>
          <p:nvPr/>
        </p:nvSpPr>
        <p:spPr bwMode="auto">
          <a:xfrm>
            <a:off x="2951820" y="1383618"/>
            <a:ext cx="1080120" cy="540060"/>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Have a cup of black tea after dinner.  </a:t>
            </a:r>
          </a:p>
        </p:txBody>
      </p:sp>
      <p:sp>
        <p:nvSpPr>
          <p:cNvPr id="57" name="Rectangle 56"/>
          <p:cNvSpPr/>
          <p:nvPr/>
        </p:nvSpPr>
        <p:spPr bwMode="auto">
          <a:xfrm>
            <a:off x="3221850" y="735546"/>
            <a:ext cx="1134126" cy="540060"/>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Only buy 7 cartons of juice via online order.</a:t>
            </a:r>
          </a:p>
        </p:txBody>
      </p:sp>
      <p:sp>
        <p:nvSpPr>
          <p:cNvPr id="59" name="Rectangle 58"/>
          <p:cNvSpPr/>
          <p:nvPr/>
        </p:nvSpPr>
        <p:spPr bwMode="auto">
          <a:xfrm>
            <a:off x="7002270" y="951570"/>
            <a:ext cx="998730" cy="702078"/>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Walk with dog to the forest at weekend</a:t>
            </a:r>
          </a:p>
        </p:txBody>
      </p:sp>
      <p:sp>
        <p:nvSpPr>
          <p:cNvPr id="60" name="Rectangle 59"/>
          <p:cNvSpPr/>
          <p:nvPr/>
        </p:nvSpPr>
        <p:spPr bwMode="auto">
          <a:xfrm>
            <a:off x="2573778" y="1977684"/>
            <a:ext cx="1080120" cy="540060"/>
          </a:xfrm>
          <a:prstGeom prst="rect">
            <a:avLst/>
          </a:prstGeom>
          <a:no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r>
              <a:rPr lang="en-GB" sz="1050" dirty="0">
                <a:solidFill>
                  <a:srgbClr val="002060"/>
                </a:solidFill>
                <a:latin typeface="Calibri"/>
              </a:rPr>
              <a:t>Take no change to work to deter from using juice machine.</a:t>
            </a:r>
          </a:p>
        </p:txBody>
      </p:sp>
    </p:spTree>
    <p:extLst>
      <p:ext uri="{BB962C8B-B14F-4D97-AF65-F5344CB8AC3E}">
        <p14:creationId xmlns="" xmlns:p14="http://schemas.microsoft.com/office/powerpoint/2010/main" val="16002482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2000"/>
                                        <p:tgtEl>
                                          <p:spTgt spid="2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0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
                                        </p:tgtEl>
                                        <p:attrNameLst>
                                          <p:attrName>style.visibility</p:attrName>
                                        </p:attrNameLst>
                                      </p:cBhvr>
                                      <p:to>
                                        <p:strVal val="visible"/>
                                      </p:to>
                                    </p:set>
                                    <p:animEffect transition="in" filter="fade">
                                      <p:cBhvr>
                                        <p:cTn id="19"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1" grpId="0"/>
      <p:bldP spid="242" grpId="0"/>
      <p:bldP spid="51" grpId="0" animBg="1"/>
      <p:bldP spid="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656160" y="0"/>
            <a:ext cx="5200650" cy="857250"/>
          </a:xfrm>
        </p:spPr>
        <p:txBody>
          <a:bodyPr/>
          <a:lstStyle/>
          <a:p>
            <a:pPr algn="ctr" eaLnBrk="1" hangingPunct="1"/>
            <a:r>
              <a:rPr lang="en-GB" altLang="en-US" sz="3000" b="1">
                <a:solidFill>
                  <a:srgbClr val="002060"/>
                </a:solidFill>
                <a:latin typeface="Arial" pitchFamily="34" charset="0"/>
                <a:cs typeface="Arial" pitchFamily="34" charset="0"/>
              </a:rPr>
              <a:t>Three types of measure</a:t>
            </a:r>
          </a:p>
        </p:txBody>
      </p:sp>
      <p:graphicFrame>
        <p:nvGraphicFramePr>
          <p:cNvPr id="5" name="Diagram 4"/>
          <p:cNvGraphicFramePr/>
          <p:nvPr>
            <p:extLst/>
          </p:nvPr>
        </p:nvGraphicFramePr>
        <p:xfrm>
          <a:off x="1547664" y="681540"/>
          <a:ext cx="5994666" cy="372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47664" y="4623977"/>
            <a:ext cx="1944216" cy="646331"/>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Weight in pounds</a:t>
            </a:r>
          </a:p>
        </p:txBody>
      </p:sp>
      <p:sp>
        <p:nvSpPr>
          <p:cNvPr id="6" name="TextBox 5"/>
          <p:cNvSpPr txBox="1"/>
          <p:nvPr/>
        </p:nvSpPr>
        <p:spPr>
          <a:xfrm>
            <a:off x="3550206" y="4485478"/>
            <a:ext cx="1944216" cy="646331"/>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Units of alcohol Mon to Thurs</a:t>
            </a:r>
          </a:p>
        </p:txBody>
      </p:sp>
      <p:sp>
        <p:nvSpPr>
          <p:cNvPr id="7" name="TextBox 6"/>
          <p:cNvSpPr txBox="1"/>
          <p:nvPr/>
        </p:nvSpPr>
        <p:spPr>
          <a:xfrm>
            <a:off x="5611915" y="4470989"/>
            <a:ext cx="1944216" cy="646331"/>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Hours of sleep per night</a:t>
            </a:r>
          </a:p>
        </p:txBody>
      </p:sp>
    </p:spTree>
    <p:extLst>
      <p:ext uri="{BB962C8B-B14F-4D97-AF65-F5344CB8AC3E}">
        <p14:creationId xmlns="" xmlns:p14="http://schemas.microsoft.com/office/powerpoint/2010/main" val="7017177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hopping baske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5078" y="897564"/>
            <a:ext cx="4609180" cy="42425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132824" y="141480"/>
            <a:ext cx="6858000" cy="553998"/>
          </a:xfrm>
          <a:prstGeom prst="rect">
            <a:avLst/>
          </a:prstGeom>
          <a:noFill/>
        </p:spPr>
        <p:txBody>
          <a:bodyPr wrap="square" rtlCol="0">
            <a:spAutoFit/>
          </a:bodyPr>
          <a:lstStyle/>
          <a:p>
            <a:pPr algn="ctr"/>
            <a:r>
              <a:rPr lang="en-GB" sz="3000" b="1" dirty="0">
                <a:solidFill>
                  <a:srgbClr val="002060"/>
                </a:solidFill>
                <a:latin typeface="Arial" pitchFamily="34" charset="0"/>
                <a:cs typeface="Arial" pitchFamily="34" charset="0"/>
              </a:rPr>
              <a:t>A basket of measures</a:t>
            </a:r>
          </a:p>
        </p:txBody>
      </p:sp>
      <p:sp>
        <p:nvSpPr>
          <p:cNvPr id="6" name="TextBox 5"/>
          <p:cNvSpPr txBox="1"/>
          <p:nvPr/>
        </p:nvSpPr>
        <p:spPr>
          <a:xfrm rot="3731194">
            <a:off x="2698488" y="2377344"/>
            <a:ext cx="1474608" cy="461665"/>
          </a:xfrm>
          <a:prstGeom prst="rect">
            <a:avLst/>
          </a:prstGeom>
          <a:solidFill>
            <a:schemeClr val="accent3">
              <a:lumMod val="60000"/>
              <a:lumOff val="40000"/>
            </a:schemeClr>
          </a:solidFill>
        </p:spPr>
        <p:txBody>
          <a:bodyPr wrap="square" rtlCol="0">
            <a:spAutoFit/>
          </a:bodyPr>
          <a:lstStyle/>
          <a:p>
            <a:r>
              <a:rPr lang="en-GB" sz="2400" dirty="0">
                <a:solidFill>
                  <a:srgbClr val="002060"/>
                </a:solidFill>
              </a:rPr>
              <a:t>Process 2</a:t>
            </a:r>
          </a:p>
        </p:txBody>
      </p:sp>
      <p:sp>
        <p:nvSpPr>
          <p:cNvPr id="7" name="TextBox 6"/>
          <p:cNvSpPr txBox="1"/>
          <p:nvPr/>
        </p:nvSpPr>
        <p:spPr>
          <a:xfrm rot="513612">
            <a:off x="5232950" y="2648682"/>
            <a:ext cx="1474608" cy="461665"/>
          </a:xfrm>
          <a:prstGeom prst="rect">
            <a:avLst/>
          </a:prstGeom>
          <a:solidFill>
            <a:schemeClr val="accent3">
              <a:lumMod val="60000"/>
              <a:lumOff val="40000"/>
            </a:schemeClr>
          </a:solidFill>
        </p:spPr>
        <p:txBody>
          <a:bodyPr wrap="square" rtlCol="0">
            <a:spAutoFit/>
          </a:bodyPr>
          <a:lstStyle/>
          <a:p>
            <a:r>
              <a:rPr lang="en-GB" sz="2400" dirty="0">
                <a:solidFill>
                  <a:srgbClr val="002060"/>
                </a:solidFill>
              </a:rPr>
              <a:t>Process 1</a:t>
            </a:r>
          </a:p>
        </p:txBody>
      </p:sp>
      <p:sp>
        <p:nvSpPr>
          <p:cNvPr id="3" name="TextBox 2"/>
          <p:cNvSpPr txBox="1"/>
          <p:nvPr/>
        </p:nvSpPr>
        <p:spPr>
          <a:xfrm rot="19095871">
            <a:off x="4868291" y="2455316"/>
            <a:ext cx="1474608" cy="461665"/>
          </a:xfrm>
          <a:prstGeom prst="rect">
            <a:avLst/>
          </a:prstGeom>
          <a:solidFill>
            <a:schemeClr val="accent6">
              <a:lumMod val="20000"/>
              <a:lumOff val="80000"/>
            </a:schemeClr>
          </a:solidFill>
        </p:spPr>
        <p:txBody>
          <a:bodyPr wrap="square" rtlCol="0">
            <a:spAutoFit/>
          </a:bodyPr>
          <a:lstStyle/>
          <a:p>
            <a:r>
              <a:rPr lang="en-GB" sz="2400" dirty="0">
                <a:solidFill>
                  <a:srgbClr val="002060"/>
                </a:solidFill>
              </a:rPr>
              <a:t>Outcome</a:t>
            </a:r>
          </a:p>
        </p:txBody>
      </p:sp>
      <p:sp>
        <p:nvSpPr>
          <p:cNvPr id="5" name="TextBox 4"/>
          <p:cNvSpPr txBox="1"/>
          <p:nvPr/>
        </p:nvSpPr>
        <p:spPr>
          <a:xfrm rot="17029968">
            <a:off x="3504713" y="2341051"/>
            <a:ext cx="1474608" cy="461665"/>
          </a:xfrm>
          <a:prstGeom prst="rect">
            <a:avLst/>
          </a:prstGeom>
          <a:solidFill>
            <a:schemeClr val="accent4">
              <a:lumMod val="40000"/>
              <a:lumOff val="60000"/>
            </a:schemeClr>
          </a:solidFill>
        </p:spPr>
        <p:txBody>
          <a:bodyPr wrap="square" rtlCol="0">
            <a:spAutoFit/>
          </a:bodyPr>
          <a:lstStyle/>
          <a:p>
            <a:r>
              <a:rPr lang="en-GB" sz="2400" dirty="0">
                <a:solidFill>
                  <a:srgbClr val="002060"/>
                </a:solidFill>
              </a:rPr>
              <a:t>Balancing</a:t>
            </a:r>
          </a:p>
        </p:txBody>
      </p:sp>
    </p:spTree>
    <p:extLst>
      <p:ext uri="{BB962C8B-B14F-4D97-AF65-F5344CB8AC3E}">
        <p14:creationId xmlns="" xmlns:p14="http://schemas.microsoft.com/office/powerpoint/2010/main" val="79708359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824" y="141480"/>
            <a:ext cx="6858000" cy="553998"/>
          </a:xfrm>
          <a:prstGeom prst="rect">
            <a:avLst/>
          </a:prstGeom>
          <a:noFill/>
        </p:spPr>
        <p:txBody>
          <a:bodyPr wrap="square" rtlCol="0">
            <a:spAutoFit/>
          </a:bodyPr>
          <a:lstStyle/>
          <a:p>
            <a:pPr algn="ctr"/>
            <a:r>
              <a:rPr lang="en-GB" sz="3000" b="1" dirty="0" smtClean="0">
                <a:solidFill>
                  <a:srgbClr val="002060"/>
                </a:solidFill>
                <a:latin typeface="Arial" pitchFamily="34" charset="0"/>
                <a:cs typeface="Arial" pitchFamily="34" charset="0"/>
              </a:rPr>
              <a:t>So is there a connection?</a:t>
            </a:r>
            <a:endParaRPr lang="en-GB" sz="3000" b="1" dirty="0">
              <a:solidFill>
                <a:srgbClr val="002060"/>
              </a:solidFill>
              <a:latin typeface="Arial" pitchFamily="34" charset="0"/>
              <a:cs typeface="Arial" pitchFamily="34" charset="0"/>
            </a:endParaRPr>
          </a:p>
        </p:txBody>
      </p:sp>
      <p:sp>
        <p:nvSpPr>
          <p:cNvPr id="15" name="Rectangle 14"/>
          <p:cNvSpPr/>
          <p:nvPr/>
        </p:nvSpPr>
        <p:spPr>
          <a:xfrm>
            <a:off x="146304" y="988086"/>
            <a:ext cx="3706368" cy="3693319"/>
          </a:xfrm>
          <a:prstGeom prst="rect">
            <a:avLst/>
          </a:prstGeom>
        </p:spPr>
        <p:txBody>
          <a:bodyPr wrap="square">
            <a:spAutoFit/>
          </a:bodyPr>
          <a:lstStyle/>
          <a:p>
            <a:pPr marL="285750" indent="-285750">
              <a:buFont typeface="Arial" panose="020B0604020202020204" pitchFamily="34" charset="0"/>
              <a:buChar char="•"/>
            </a:pPr>
            <a:r>
              <a:rPr lang="en-GB" dirty="0" smtClean="0"/>
              <a:t>QIS </a:t>
            </a:r>
            <a:r>
              <a:rPr lang="en-GB" dirty="0"/>
              <a:t>and HFE developed from similar origins in the 20th century </a:t>
            </a:r>
            <a:endParaRPr lang="en-GB" dirty="0" smtClean="0"/>
          </a:p>
          <a:p>
            <a:pPr marL="285750" indent="-285750">
              <a:buFont typeface="Arial" panose="020B0604020202020204" pitchFamily="34" charset="0"/>
              <a:buChar char="•"/>
            </a:pPr>
            <a:r>
              <a:rPr lang="en-GB" dirty="0" smtClean="0"/>
              <a:t>They </a:t>
            </a:r>
            <a:r>
              <a:rPr lang="en-GB" dirty="0"/>
              <a:t>diverged with QIS focussing more on process issues (</a:t>
            </a:r>
            <a:r>
              <a:rPr lang="en-GB" dirty="0" err="1"/>
              <a:t>eg</a:t>
            </a:r>
            <a:r>
              <a:rPr lang="en-GB" dirty="0"/>
              <a:t>, production quality control) and HFE focussing on wellbeing (occupational health and safety) and performance. </a:t>
            </a:r>
            <a:endParaRPr lang="en-GB" dirty="0" smtClean="0"/>
          </a:p>
          <a:p>
            <a:pPr marL="285750" indent="-285750">
              <a:buFont typeface="Arial" panose="020B0604020202020204" pitchFamily="34" charset="0"/>
              <a:buChar char="•"/>
            </a:pPr>
            <a:r>
              <a:rPr lang="en-GB" dirty="0" smtClean="0"/>
              <a:t>Both </a:t>
            </a:r>
            <a:r>
              <a:rPr lang="en-GB" dirty="0"/>
              <a:t>have been used in healthcare for many years, with several recent papers discussing confusion about jargon in one or both disciplines</a:t>
            </a:r>
          </a:p>
        </p:txBody>
      </p:sp>
      <p:pic>
        <p:nvPicPr>
          <p:cNvPr id="16" name="Picture 15"/>
          <p:cNvPicPr>
            <a:picLocks noChangeAspect="1"/>
          </p:cNvPicPr>
          <p:nvPr/>
        </p:nvPicPr>
        <p:blipFill>
          <a:blip r:embed="rId3"/>
          <a:stretch>
            <a:fillRect/>
          </a:stretch>
        </p:blipFill>
        <p:spPr>
          <a:xfrm>
            <a:off x="4216528" y="1567615"/>
            <a:ext cx="4223765" cy="2534259"/>
          </a:xfrm>
          <a:prstGeom prst="rect">
            <a:avLst/>
          </a:prstGeom>
        </p:spPr>
      </p:pic>
    </p:spTree>
    <p:extLst>
      <p:ext uri="{BB962C8B-B14F-4D97-AF65-F5344CB8AC3E}">
        <p14:creationId xmlns="" xmlns:p14="http://schemas.microsoft.com/office/powerpoint/2010/main" val="172111105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86746" y="286231"/>
            <a:ext cx="6370509" cy="3110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sz="1089" b="1">
                <a:latin typeface="Arial" panose="020B0604020202020204" pitchFamily="34" charset="0"/>
              </a:rPr>
              <a:t>Integrating QIS (quality improvement science) and HFE (human factors and ergonomics) professional practice.</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95146" y="4654209"/>
            <a:ext cx="612424" cy="39208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4000" y="734478"/>
            <a:ext cx="6059424" cy="36702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80092" y="4479231"/>
            <a:ext cx="2938989" cy="1738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sz="816" b="1">
                <a:latin typeface="Arial" panose="020B0604020202020204" pitchFamily="34" charset="0"/>
              </a:rPr>
              <a:t>Sue Hignett et al. BMJ Qual Saf 2015;24:250-254</a:t>
            </a:r>
          </a:p>
        </p:txBody>
      </p:sp>
      <p:sp>
        <p:nvSpPr>
          <p:cNvPr id="3077" name="Text Box 5"/>
          <p:cNvSpPr txBox="1">
            <a:spLocks noChangeArrowheads="1"/>
          </p:cNvSpPr>
          <p:nvPr/>
        </p:nvSpPr>
        <p:spPr bwMode="auto">
          <a:xfrm>
            <a:off x="1216088" y="4959882"/>
            <a:ext cx="5143500" cy="26030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ea typeface="msgothic" charset="0"/>
                <a:cs typeface="msgothic" charset="0"/>
              </a:defRPr>
            </a:lvl9pPr>
          </a:lstStyle>
          <a:p>
            <a:r>
              <a:rPr lang="en-GB" sz="680">
                <a:latin typeface="Arial" panose="020B0604020202020204" pitchFamily="34" charset="0"/>
              </a:rPr>
              <a:t>Copyright © BMJ Publishing Group Ltd and the Health Foundation. All rights reserved.</a:t>
            </a:r>
          </a:p>
        </p:txBody>
      </p:sp>
    </p:spTree>
    <p:extLst>
      <p:ext uri="{BB962C8B-B14F-4D97-AF65-F5344CB8AC3E}">
        <p14:creationId xmlns="" xmlns:p14="http://schemas.microsoft.com/office/powerpoint/2010/main" val="4111801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824" y="141480"/>
            <a:ext cx="6858000" cy="553998"/>
          </a:xfrm>
          <a:prstGeom prst="rect">
            <a:avLst/>
          </a:prstGeom>
          <a:noFill/>
        </p:spPr>
        <p:txBody>
          <a:bodyPr wrap="square" rtlCol="0">
            <a:spAutoFit/>
          </a:bodyPr>
          <a:lstStyle/>
          <a:p>
            <a:pPr algn="ctr"/>
            <a:r>
              <a:rPr lang="en-GB" sz="3000" b="1" dirty="0" smtClean="0">
                <a:solidFill>
                  <a:srgbClr val="002060"/>
                </a:solidFill>
                <a:latin typeface="Arial" pitchFamily="34" charset="0"/>
                <a:cs typeface="Arial" pitchFamily="34" charset="0"/>
              </a:rPr>
              <a:t>So is there a link?</a:t>
            </a:r>
            <a:endParaRPr lang="en-GB" sz="3000" b="1" dirty="0">
              <a:solidFill>
                <a:srgbClr val="002060"/>
              </a:solidFill>
              <a:latin typeface="Arial" pitchFamily="34" charset="0"/>
              <a:cs typeface="Arial" pitchFamily="34" charset="0"/>
            </a:endParaRPr>
          </a:p>
        </p:txBody>
      </p:sp>
      <p:sp>
        <p:nvSpPr>
          <p:cNvPr id="4" name="Rectangle 3"/>
          <p:cNvSpPr/>
          <p:nvPr/>
        </p:nvSpPr>
        <p:spPr>
          <a:xfrm>
            <a:off x="329184" y="781199"/>
            <a:ext cx="8485632" cy="4524315"/>
          </a:xfrm>
          <a:prstGeom prst="rect">
            <a:avLst/>
          </a:prstGeom>
        </p:spPr>
        <p:txBody>
          <a:bodyPr wrap="square">
            <a:spAutoFit/>
          </a:bodyPr>
          <a:lstStyle/>
          <a:p>
            <a:pPr marL="285750" indent="-285750">
              <a:buFont typeface="Arial" panose="020B0604020202020204" pitchFamily="34" charset="0"/>
              <a:buChar char="•"/>
            </a:pPr>
            <a:r>
              <a:rPr lang="en-GB" dirty="0"/>
              <a:t>Much can be achieved by exploring how QI and HFE may be used synergistically (</a:t>
            </a:r>
            <a:r>
              <a:rPr lang="en-GB" dirty="0" err="1"/>
              <a:t>Hignett</a:t>
            </a:r>
            <a:r>
              <a:rPr lang="en-GB" dirty="0"/>
              <a:t> et al. </a:t>
            </a:r>
            <a:r>
              <a:rPr lang="en-GB" dirty="0" smtClean="0">
                <a:hlinkClick r:id="rId3"/>
              </a:rPr>
              <a:t>2015</a:t>
            </a:r>
            <a:r>
              <a:rPr lang="en-GB" dirty="0" smtClean="0"/>
              <a:t>). </a:t>
            </a:r>
          </a:p>
          <a:p>
            <a:pPr marL="285750" indent="-285750">
              <a:buFont typeface="Arial" panose="020B0604020202020204" pitchFamily="34" charset="0"/>
              <a:buChar char="•"/>
            </a:pPr>
            <a:r>
              <a:rPr lang="en-GB" dirty="0" smtClean="0"/>
              <a:t>HFE</a:t>
            </a:r>
            <a:r>
              <a:rPr lang="en-GB" dirty="0"/>
              <a:t>, with its understanding of (1) human capabilities and limitations and (2) how humans interact with complex sociotechnical systems, is well placed to identify needs and develop interventions</a:t>
            </a:r>
            <a:r>
              <a:rPr lang="en-GB" dirty="0" smtClean="0"/>
              <a:t>,</a:t>
            </a:r>
          </a:p>
          <a:p>
            <a:pPr marL="285750" indent="-285750">
              <a:buFont typeface="Arial" panose="020B0604020202020204" pitchFamily="34" charset="0"/>
              <a:buChar char="•"/>
            </a:pPr>
            <a:r>
              <a:rPr lang="en-GB" dirty="0" smtClean="0"/>
              <a:t>The </a:t>
            </a:r>
            <a:r>
              <a:rPr lang="en-GB" dirty="0"/>
              <a:t>scientific theory informing HFE practice can act as a discipline role model supporting QI as it matures, </a:t>
            </a:r>
            <a:endParaRPr lang="en-GB" dirty="0" smtClean="0"/>
          </a:p>
          <a:p>
            <a:pPr marL="285750" indent="-285750">
              <a:buFont typeface="Arial" panose="020B0604020202020204" pitchFamily="34" charset="0"/>
              <a:buChar char="•"/>
            </a:pPr>
            <a:r>
              <a:rPr lang="en-GB" dirty="0" smtClean="0"/>
              <a:t>while </a:t>
            </a:r>
            <a:r>
              <a:rPr lang="en-GB" dirty="0"/>
              <a:t>the broad acceptance of QI within healthcare can smooth the way for the arrival of wider HFE use</a:t>
            </a:r>
            <a:r>
              <a:rPr lang="en-GB" dirty="0" smtClean="0"/>
              <a:t>.</a:t>
            </a:r>
          </a:p>
          <a:p>
            <a:pPr marL="285750" indent="-285750">
              <a:buFont typeface="Arial" panose="020B0604020202020204" pitchFamily="34" charset="0"/>
              <a:buChar char="•"/>
            </a:pPr>
            <a:r>
              <a:rPr lang="en-GB" dirty="0" smtClean="0"/>
              <a:t> </a:t>
            </a:r>
            <a:r>
              <a:rPr lang="en-GB" dirty="0"/>
              <a:t>a combined approach could explore real-life problems within the context of a complex sociotechnical system, to inform more meaningful design and evaluation of improvement interventions</a:t>
            </a:r>
            <a:r>
              <a:rPr lang="en-GB" dirty="0" smtClean="0"/>
              <a:t>.</a:t>
            </a:r>
          </a:p>
          <a:p>
            <a:pPr marL="285750" indent="-285750">
              <a:buFont typeface="Arial" panose="020B0604020202020204" pitchFamily="34" charset="0"/>
              <a:buChar char="•"/>
            </a:pPr>
            <a:endParaRPr lang="en-GB" dirty="0"/>
          </a:p>
          <a:p>
            <a:r>
              <a:rPr lang="en-GB" b="1" dirty="0"/>
              <a:t>Twelve tips for embedding human factors and ergonomics principles in healthcare </a:t>
            </a:r>
            <a:r>
              <a:rPr lang="en-GB" b="1" dirty="0" smtClean="0"/>
              <a:t>education – Helen Vosper, Sue </a:t>
            </a:r>
            <a:r>
              <a:rPr lang="en-GB" b="1" dirty="0" err="1" smtClean="0"/>
              <a:t>Hignett</a:t>
            </a:r>
            <a:r>
              <a:rPr lang="en-GB" b="1" dirty="0" smtClean="0"/>
              <a:t>, Paul Bowie (2017)</a:t>
            </a:r>
            <a:endParaRPr lang="en-GB" b="1" dirty="0"/>
          </a:p>
          <a:p>
            <a:pPr marL="285750" indent="-285750">
              <a:buFont typeface="Arial" panose="020B0604020202020204" pitchFamily="34" charset="0"/>
              <a:buChar char="•"/>
            </a:pPr>
            <a:endParaRPr lang="en-GB" dirty="0"/>
          </a:p>
        </p:txBody>
      </p:sp>
    </p:spTree>
    <p:extLst>
      <p:ext uri="{BB962C8B-B14F-4D97-AF65-F5344CB8AC3E}">
        <p14:creationId xmlns="" xmlns:p14="http://schemas.microsoft.com/office/powerpoint/2010/main" val="192212402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824" y="141480"/>
            <a:ext cx="6858000" cy="553998"/>
          </a:xfrm>
          <a:prstGeom prst="rect">
            <a:avLst/>
          </a:prstGeom>
          <a:noFill/>
        </p:spPr>
        <p:txBody>
          <a:bodyPr wrap="square" rtlCol="0">
            <a:spAutoFit/>
          </a:bodyPr>
          <a:lstStyle/>
          <a:p>
            <a:pPr algn="ctr"/>
            <a:r>
              <a:rPr lang="en-GB" sz="3000" b="1" dirty="0" smtClean="0">
                <a:solidFill>
                  <a:srgbClr val="002060"/>
                </a:solidFill>
                <a:latin typeface="Arial" pitchFamily="34" charset="0"/>
                <a:cs typeface="Arial" pitchFamily="34" charset="0"/>
              </a:rPr>
              <a:t>Want to Learn More?</a:t>
            </a:r>
            <a:endParaRPr lang="en-GB" sz="3000" b="1" dirty="0">
              <a:solidFill>
                <a:srgbClr val="002060"/>
              </a:solidFill>
              <a:latin typeface="Arial" pitchFamily="34" charset="0"/>
              <a:cs typeface="Arial" pitchFamily="34" charset="0"/>
            </a:endParaRPr>
          </a:p>
        </p:txBody>
      </p:sp>
      <p:sp>
        <p:nvSpPr>
          <p:cNvPr id="4" name="Rectangle 3"/>
          <p:cNvSpPr/>
          <p:nvPr/>
        </p:nvSpPr>
        <p:spPr>
          <a:xfrm>
            <a:off x="329184" y="781199"/>
            <a:ext cx="8485632"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sp>
        <p:nvSpPr>
          <p:cNvPr id="3" name="Rectangle 2"/>
          <p:cNvSpPr/>
          <p:nvPr/>
        </p:nvSpPr>
        <p:spPr>
          <a:xfrm>
            <a:off x="505968" y="781199"/>
            <a:ext cx="8308848" cy="3416320"/>
          </a:xfrm>
          <a:prstGeom prst="rect">
            <a:avLst/>
          </a:prstGeom>
        </p:spPr>
        <p:txBody>
          <a:bodyPr wrap="square">
            <a:spAutoFit/>
          </a:bodyPr>
          <a:lstStyle/>
          <a:p>
            <a:r>
              <a:rPr lang="en-GB" b="1" dirty="0"/>
              <a:t>Human factors and ergonomics and quality improvement science: integrating approaches for safety in </a:t>
            </a:r>
            <a:r>
              <a:rPr lang="en-GB" b="1" dirty="0" smtClean="0"/>
              <a:t>healthcare – S </a:t>
            </a:r>
            <a:r>
              <a:rPr lang="en-GB" b="1" dirty="0" err="1" smtClean="0"/>
              <a:t>Hignett</a:t>
            </a:r>
            <a:r>
              <a:rPr lang="en-GB" b="1" dirty="0"/>
              <a:t> </a:t>
            </a:r>
            <a:r>
              <a:rPr lang="en-GB" b="1" dirty="0" smtClean="0"/>
              <a:t>et al (2014)</a:t>
            </a:r>
          </a:p>
          <a:p>
            <a:endParaRPr lang="en-GB" b="1" dirty="0">
              <a:effectLst/>
            </a:endParaRPr>
          </a:p>
          <a:p>
            <a:r>
              <a:rPr lang="en-GB" b="1" dirty="0" smtClean="0">
                <a:effectLst/>
              </a:rPr>
              <a:t>IHI Quality Improvement </a:t>
            </a:r>
            <a:r>
              <a:rPr lang="en-GB" b="1" dirty="0"/>
              <a:t>Essentials Toolkit: </a:t>
            </a:r>
            <a:r>
              <a:rPr lang="en-GB" b="1" dirty="0">
                <a:hlinkClick r:id="rId3"/>
              </a:rPr>
              <a:t>http://</a:t>
            </a:r>
            <a:r>
              <a:rPr lang="en-GB" b="1" dirty="0" smtClean="0">
                <a:hlinkClick r:id="rId3"/>
              </a:rPr>
              <a:t>www.ihi.org/resources/Pages/Tools/Quality-Improvement-Essentials-Toolkit.aspx</a:t>
            </a:r>
            <a:endParaRPr lang="en-GB" b="1" dirty="0" smtClean="0"/>
          </a:p>
          <a:p>
            <a:endParaRPr lang="en-GB" b="1" dirty="0">
              <a:effectLst/>
            </a:endParaRPr>
          </a:p>
          <a:p>
            <a:r>
              <a:rPr lang="en-GB" b="1" dirty="0" smtClean="0">
                <a:effectLst/>
              </a:rPr>
              <a:t>The </a:t>
            </a:r>
            <a:r>
              <a:rPr lang="en-GB" b="1" dirty="0"/>
              <a:t>Health Foundation:  </a:t>
            </a:r>
            <a:r>
              <a:rPr lang="en-GB" b="1" dirty="0">
                <a:hlinkClick r:id="rId4"/>
              </a:rPr>
              <a:t>https://www.health.org.uk</a:t>
            </a:r>
            <a:r>
              <a:rPr lang="en-GB" b="1" dirty="0" smtClean="0">
                <a:hlinkClick r:id="rId4"/>
              </a:rPr>
              <a:t>/</a:t>
            </a:r>
            <a:endParaRPr lang="en-GB" b="1" dirty="0" smtClean="0"/>
          </a:p>
          <a:p>
            <a:endParaRPr lang="en-GB" b="1" dirty="0">
              <a:effectLst/>
            </a:endParaRPr>
          </a:p>
          <a:p>
            <a:r>
              <a:rPr lang="en-GB" b="1" dirty="0"/>
              <a:t>NES TURAS: QI Zone - </a:t>
            </a:r>
            <a:r>
              <a:rPr lang="en-GB" b="1" dirty="0">
                <a:hlinkClick r:id="rId5"/>
              </a:rPr>
              <a:t>https://</a:t>
            </a:r>
            <a:r>
              <a:rPr lang="en-GB" b="1" dirty="0" smtClean="0">
                <a:hlinkClick r:id="rId5"/>
              </a:rPr>
              <a:t>learn.nes.nhs.scot/741/quality-improvement-zone</a:t>
            </a:r>
            <a:endParaRPr lang="en-GB" b="1" dirty="0" smtClean="0"/>
          </a:p>
          <a:p>
            <a:endParaRPr lang="en-GB" b="1" dirty="0">
              <a:effectLst/>
            </a:endParaRPr>
          </a:p>
          <a:p>
            <a:r>
              <a:rPr lang="en-GB" b="1" dirty="0"/>
              <a:t>HIS: </a:t>
            </a:r>
            <a:r>
              <a:rPr lang="en-GB" b="1" dirty="0">
                <a:hlinkClick r:id="rId6"/>
              </a:rPr>
              <a:t>http://www.healthcareimprovementscotland.org</a:t>
            </a:r>
            <a:r>
              <a:rPr lang="en-GB" b="1" dirty="0" smtClean="0">
                <a:hlinkClick r:id="rId6"/>
              </a:rPr>
              <a:t>/</a:t>
            </a:r>
            <a:r>
              <a:rPr lang="en-GB" b="1" dirty="0" smtClean="0"/>
              <a:t> </a:t>
            </a:r>
            <a:endParaRPr lang="en-GB" b="1" dirty="0">
              <a:effectLst/>
            </a:endParaRPr>
          </a:p>
        </p:txBody>
      </p:sp>
    </p:spTree>
    <p:extLst>
      <p:ext uri="{BB962C8B-B14F-4D97-AF65-F5344CB8AC3E}">
        <p14:creationId xmlns="" xmlns:p14="http://schemas.microsoft.com/office/powerpoint/2010/main" val="12328710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824" y="141480"/>
            <a:ext cx="6858000" cy="553998"/>
          </a:xfrm>
          <a:prstGeom prst="rect">
            <a:avLst/>
          </a:prstGeom>
          <a:noFill/>
        </p:spPr>
        <p:txBody>
          <a:bodyPr wrap="square" rtlCol="0">
            <a:spAutoFit/>
          </a:bodyPr>
          <a:lstStyle/>
          <a:p>
            <a:pPr algn="ctr"/>
            <a:r>
              <a:rPr lang="en-GB" sz="3000" b="1" dirty="0" smtClean="0">
                <a:solidFill>
                  <a:srgbClr val="002060"/>
                </a:solidFill>
                <a:latin typeface="Arial" pitchFamily="34" charset="0"/>
                <a:cs typeface="Arial" pitchFamily="34" charset="0"/>
              </a:rPr>
              <a:t>Thank you for listening</a:t>
            </a:r>
            <a:endParaRPr lang="en-GB" sz="3000" b="1" dirty="0">
              <a:solidFill>
                <a:srgbClr val="002060"/>
              </a:solidFill>
              <a:latin typeface="Arial" pitchFamily="34" charset="0"/>
              <a:cs typeface="Arial" pitchFamily="34" charset="0"/>
            </a:endParaRPr>
          </a:p>
        </p:txBody>
      </p:sp>
      <p:sp>
        <p:nvSpPr>
          <p:cNvPr id="4" name="Rectangle 3"/>
          <p:cNvSpPr/>
          <p:nvPr/>
        </p:nvSpPr>
        <p:spPr>
          <a:xfrm>
            <a:off x="329184" y="781199"/>
            <a:ext cx="8485632"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pic>
        <p:nvPicPr>
          <p:cNvPr id="5" name="Picture 4"/>
          <p:cNvPicPr>
            <a:picLocks noChangeAspect="1"/>
          </p:cNvPicPr>
          <p:nvPr/>
        </p:nvPicPr>
        <p:blipFill>
          <a:blip r:embed="rId3"/>
          <a:stretch>
            <a:fillRect/>
          </a:stretch>
        </p:blipFill>
        <p:spPr>
          <a:xfrm>
            <a:off x="2023872" y="1150531"/>
            <a:ext cx="5674423" cy="3776071"/>
          </a:xfrm>
          <a:prstGeom prst="rect">
            <a:avLst/>
          </a:prstGeom>
        </p:spPr>
      </p:pic>
    </p:spTree>
    <p:extLst>
      <p:ext uri="{BB962C8B-B14F-4D97-AF65-F5344CB8AC3E}">
        <p14:creationId xmlns="" xmlns:p14="http://schemas.microsoft.com/office/powerpoint/2010/main" val="42556870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cstate="print"/>
          <a:srcRect/>
          <a:stretch>
            <a:fillRect/>
          </a:stretch>
        </p:blipFill>
        <p:spPr bwMode="auto">
          <a:xfrm>
            <a:off x="5692038" y="1275606"/>
            <a:ext cx="2780928" cy="3294366"/>
          </a:xfrm>
          <a:prstGeom prst="rect">
            <a:avLst/>
          </a:prstGeom>
          <a:noFill/>
          <a:ln w="9525">
            <a:solidFill>
              <a:schemeClr val="bg1">
                <a:lumMod val="50000"/>
              </a:schemeClr>
            </a:solidFill>
            <a:miter lim="800000"/>
            <a:headEnd/>
            <a:tailEnd/>
          </a:ln>
        </p:spPr>
      </p:pic>
      <p:sp>
        <p:nvSpPr>
          <p:cNvPr id="2" name="TextBox 1"/>
          <p:cNvSpPr txBox="1"/>
          <p:nvPr/>
        </p:nvSpPr>
        <p:spPr>
          <a:xfrm>
            <a:off x="1143000" y="0"/>
            <a:ext cx="6858000" cy="923330"/>
          </a:xfrm>
          <a:prstGeom prst="rect">
            <a:avLst/>
          </a:prstGeom>
          <a:noFill/>
        </p:spPr>
        <p:txBody>
          <a:bodyPr wrap="square" rtlCol="0">
            <a:spAutoFit/>
          </a:bodyPr>
          <a:lstStyle/>
          <a:p>
            <a:pPr algn="ctr"/>
            <a:r>
              <a:rPr lang="en-GB" sz="2700" b="1" dirty="0">
                <a:solidFill>
                  <a:srgbClr val="002060"/>
                </a:solidFill>
                <a:latin typeface="Arial" pitchFamily="34" charset="0"/>
                <a:cs typeface="Arial" pitchFamily="34" charset="0"/>
              </a:rPr>
              <a:t>What is Scotland’s approach to </a:t>
            </a:r>
          </a:p>
          <a:p>
            <a:pPr algn="ctr"/>
            <a:r>
              <a:rPr lang="en-GB" sz="2700" b="1" dirty="0">
                <a:solidFill>
                  <a:srgbClr val="002060"/>
                </a:solidFill>
                <a:latin typeface="Arial" pitchFamily="34" charset="0"/>
                <a:cs typeface="Arial" pitchFamily="34" charset="0"/>
              </a:rPr>
              <a:t>Quality Improvement?</a:t>
            </a:r>
          </a:p>
        </p:txBody>
      </p:sp>
      <p:graphicFrame>
        <p:nvGraphicFramePr>
          <p:cNvPr id="5" name="Content Placeholder 3"/>
          <p:cNvGraphicFramePr>
            <a:graphicFrameLocks/>
          </p:cNvGraphicFramePr>
          <p:nvPr>
            <p:extLst>
              <p:ext uri="{D42A27DB-BD31-4B8C-83A1-F6EECF244321}">
                <p14:modId xmlns="" xmlns:p14="http://schemas.microsoft.com/office/powerpoint/2010/main" val="1895258593"/>
              </p:ext>
            </p:extLst>
          </p:nvPr>
        </p:nvGraphicFramePr>
        <p:xfrm>
          <a:off x="509016" y="1059582"/>
          <a:ext cx="5001768" cy="3867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336079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418"/>
                                        </p:tgtEl>
                                        <p:attrNameLst>
                                          <p:attrName>style.visibility</p:attrName>
                                        </p:attrNameLst>
                                      </p:cBhvr>
                                      <p:to>
                                        <p:strVal val="visible"/>
                                      </p:to>
                                    </p:set>
                                    <p:animEffect transition="in" filter="fade">
                                      <p:cBhvr>
                                        <p:cTn id="12" dur="20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1"/>
            <a:ext cx="6858000" cy="681540"/>
          </a:xfrm>
        </p:spPr>
        <p:txBody>
          <a:bodyPr>
            <a:normAutofit/>
          </a:bodyPr>
          <a:lstStyle/>
          <a:p>
            <a:pPr algn="ctr" eaLnBrk="1" hangingPunct="1"/>
            <a:r>
              <a:rPr lang="en-GB" altLang="en-US" sz="2400" b="1" dirty="0">
                <a:solidFill>
                  <a:srgbClr val="002060"/>
                </a:solidFill>
                <a:latin typeface="Arial" pitchFamily="34" charset="0"/>
                <a:cs typeface="Arial" pitchFamily="34" charset="0"/>
              </a:rPr>
              <a:t>All approaches have the following in common</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233927855"/>
              </p:ext>
            </p:extLst>
          </p:nvPr>
        </p:nvGraphicFramePr>
        <p:xfrm>
          <a:off x="1240572" y="573024"/>
          <a:ext cx="7366979" cy="4570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771955" y="2567353"/>
            <a:ext cx="1458162" cy="553998"/>
          </a:xfrm>
          <a:prstGeom prst="rect">
            <a:avLst/>
          </a:prstGeom>
          <a:noFill/>
        </p:spPr>
        <p:txBody>
          <a:bodyPr wrap="square" rtlCol="0">
            <a:spAutoFit/>
          </a:bodyPr>
          <a:lstStyle/>
          <a:p>
            <a:pPr algn="ctr"/>
            <a:r>
              <a:rPr lang="en-GB" sz="3000" b="1" dirty="0">
                <a:solidFill>
                  <a:srgbClr val="002060"/>
                </a:solidFill>
                <a:latin typeface="Arial" pitchFamily="34" charset="0"/>
                <a:cs typeface="Arial" pitchFamily="34" charset="0"/>
              </a:rPr>
              <a:t>QI</a:t>
            </a:r>
          </a:p>
        </p:txBody>
      </p:sp>
    </p:spTree>
    <p:extLst>
      <p:ext uri="{BB962C8B-B14F-4D97-AF65-F5344CB8AC3E}">
        <p14:creationId xmlns="" xmlns:p14="http://schemas.microsoft.com/office/powerpoint/2010/main" val="24432359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EE47BC6-9CF3-4941-B4BD-B7E5E80BD0F3}"/>
                                            </p:graphicEl>
                                          </p:spTgt>
                                        </p:tgtEl>
                                        <p:attrNameLst>
                                          <p:attrName>style.visibility</p:attrName>
                                        </p:attrNameLst>
                                      </p:cBhvr>
                                      <p:to>
                                        <p:strVal val="visible"/>
                                      </p:to>
                                    </p:set>
                                    <p:animEffect transition="in" filter="fade">
                                      <p:cBhvr>
                                        <p:cTn id="7" dur="2000"/>
                                        <p:tgtEl>
                                          <p:spTgt spid="5">
                                            <p:graphicEl>
                                              <a:dgm id="{2EE47BC6-9CF3-4941-B4BD-B7E5E80BD0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C3C88FC-B60B-42E0-8869-4A9523E78C5A}"/>
                                            </p:graphicEl>
                                          </p:spTgt>
                                        </p:tgtEl>
                                        <p:attrNameLst>
                                          <p:attrName>style.visibility</p:attrName>
                                        </p:attrNameLst>
                                      </p:cBhvr>
                                      <p:to>
                                        <p:strVal val="visible"/>
                                      </p:to>
                                    </p:set>
                                    <p:animEffect transition="in" filter="fade">
                                      <p:cBhvr>
                                        <p:cTn id="12" dur="2000"/>
                                        <p:tgtEl>
                                          <p:spTgt spid="5">
                                            <p:graphicEl>
                                              <a:dgm id="{FC3C88FC-B60B-42E0-8869-4A9523E78C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B12C5E15-7B45-44B7-A1CF-0DDCFAC97CCC}"/>
                                            </p:graphicEl>
                                          </p:spTgt>
                                        </p:tgtEl>
                                        <p:attrNameLst>
                                          <p:attrName>style.visibility</p:attrName>
                                        </p:attrNameLst>
                                      </p:cBhvr>
                                      <p:to>
                                        <p:strVal val="visible"/>
                                      </p:to>
                                    </p:set>
                                    <p:animEffect transition="in" filter="fade">
                                      <p:cBhvr>
                                        <p:cTn id="17" dur="2000"/>
                                        <p:tgtEl>
                                          <p:spTgt spid="5">
                                            <p:graphicEl>
                                              <a:dgm id="{B12C5E15-7B45-44B7-A1CF-0DDCFAC97C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9FB9E11-5835-48B6-BDFA-CFE3EF671F44}"/>
                                            </p:graphicEl>
                                          </p:spTgt>
                                        </p:tgtEl>
                                        <p:attrNameLst>
                                          <p:attrName>style.visibility</p:attrName>
                                        </p:attrNameLst>
                                      </p:cBhvr>
                                      <p:to>
                                        <p:strVal val="visible"/>
                                      </p:to>
                                    </p:set>
                                    <p:animEffect transition="in" filter="fade">
                                      <p:cBhvr>
                                        <p:cTn id="22" dur="2000"/>
                                        <p:tgtEl>
                                          <p:spTgt spid="5">
                                            <p:graphicEl>
                                              <a:dgm id="{39FB9E11-5835-48B6-BDFA-CFE3EF671F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nnaA\Pictures\Improvement Journey.png">
            <a:extLst>
              <a:ext uri="{FF2B5EF4-FFF2-40B4-BE49-F238E27FC236}">
                <a16:creationId xmlns="" xmlns:a16="http://schemas.microsoft.com/office/drawing/2014/main" id="{09C85791-DC72-46DC-BF1E-57DFCB581BFD}"/>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682752" y="694944"/>
            <a:ext cx="8132064" cy="4206240"/>
          </a:xfrm>
          <a:prstGeom prst="rect">
            <a:avLst/>
          </a:prstGeom>
          <a:noFill/>
          <a:ln>
            <a:noFill/>
          </a:ln>
        </p:spPr>
      </p:pic>
      <p:sp>
        <p:nvSpPr>
          <p:cNvPr id="3" name="TextBox 2">
            <a:extLst>
              <a:ext uri="{FF2B5EF4-FFF2-40B4-BE49-F238E27FC236}">
                <a16:creationId xmlns="" xmlns:a16="http://schemas.microsoft.com/office/drawing/2014/main" id="{218BB3E6-1B37-4042-B72F-67104BD8B352}"/>
              </a:ext>
            </a:extLst>
          </p:cNvPr>
          <p:cNvSpPr txBox="1"/>
          <p:nvPr/>
        </p:nvSpPr>
        <p:spPr>
          <a:xfrm>
            <a:off x="1331639" y="195486"/>
            <a:ext cx="6653083" cy="438582"/>
          </a:xfrm>
          <a:prstGeom prst="rect">
            <a:avLst/>
          </a:prstGeom>
          <a:noFill/>
        </p:spPr>
        <p:txBody>
          <a:bodyPr wrap="square" rtlCol="0">
            <a:spAutoFit/>
          </a:bodyPr>
          <a:lstStyle/>
          <a:p>
            <a:r>
              <a:rPr lang="en-GB" sz="2250" b="1" dirty="0">
                <a:solidFill>
                  <a:srgbClr val="002060"/>
                </a:solidFill>
                <a:latin typeface="Arial" pitchFamily="34" charset="0"/>
                <a:cs typeface="Arial" pitchFamily="34" charset="0"/>
              </a:rPr>
              <a:t>Improvement journey </a:t>
            </a:r>
          </a:p>
        </p:txBody>
      </p:sp>
    </p:spTree>
    <p:extLst>
      <p:ext uri="{BB962C8B-B14F-4D97-AF65-F5344CB8AC3E}">
        <p14:creationId xmlns="" xmlns:p14="http://schemas.microsoft.com/office/powerpoint/2010/main" val="42400257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2195736" y="627534"/>
            <a:ext cx="4752528" cy="4515966"/>
          </a:xfrm>
          <a:prstGeom prst="rect">
            <a:avLst/>
          </a:prstGeom>
          <a:solidFill>
            <a:schemeClr val="accent5">
              <a:lumMod val="20000"/>
              <a:lumOff val="80000"/>
            </a:schemeClr>
          </a:solidFill>
          <a:ln w="9525">
            <a:noFill/>
            <a:miter lim="800000"/>
            <a:headEnd/>
            <a:tailEnd/>
          </a:ln>
          <a:effectLst/>
        </p:spPr>
      </p:pic>
      <p:sp>
        <p:nvSpPr>
          <p:cNvPr id="12" name="TextBox 11"/>
          <p:cNvSpPr txBox="1"/>
          <p:nvPr/>
        </p:nvSpPr>
        <p:spPr>
          <a:xfrm>
            <a:off x="1143000" y="1"/>
            <a:ext cx="6777372" cy="507831"/>
          </a:xfrm>
          <a:prstGeom prst="rect">
            <a:avLst/>
          </a:prstGeom>
          <a:noFill/>
        </p:spPr>
        <p:txBody>
          <a:bodyPr wrap="square" rtlCol="0">
            <a:spAutoFit/>
          </a:bodyPr>
          <a:lstStyle/>
          <a:p>
            <a:pPr algn="ctr" fontAlgn="base">
              <a:spcBef>
                <a:spcPct val="0"/>
              </a:spcBef>
              <a:spcAft>
                <a:spcPct val="0"/>
              </a:spcAft>
            </a:pPr>
            <a:r>
              <a:rPr lang="en-GB" sz="2700" b="1" dirty="0">
                <a:solidFill>
                  <a:srgbClr val="002060"/>
                </a:solidFill>
              </a:rPr>
              <a:t>The Model for Improvement</a:t>
            </a:r>
          </a:p>
        </p:txBody>
      </p:sp>
      <p:sp>
        <p:nvSpPr>
          <p:cNvPr id="5" name="Right Arrow 4"/>
          <p:cNvSpPr/>
          <p:nvPr/>
        </p:nvSpPr>
        <p:spPr bwMode="auto">
          <a:xfrm rot="20344249">
            <a:off x="1384454" y="1037336"/>
            <a:ext cx="1615403" cy="594066"/>
          </a:xfrm>
          <a:prstGeom prst="rightArrow">
            <a:avLst/>
          </a:prstGeom>
          <a:solidFill>
            <a:srgbClr val="00B050"/>
          </a:solidFill>
          <a:ln w="9525" cap="flat" cmpd="sng" algn="ctr">
            <a:solidFill>
              <a:schemeClr val="tx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GB" sz="1200" b="1" dirty="0">
                <a:solidFill>
                  <a:srgbClr val="002060"/>
                </a:solidFill>
                <a:ea typeface="ＭＳ Ｐゴシック" pitchFamily="34" charset="-128"/>
              </a:rPr>
              <a:t>The Thinking Part</a:t>
            </a:r>
          </a:p>
        </p:txBody>
      </p:sp>
      <p:sp>
        <p:nvSpPr>
          <p:cNvPr id="6" name="Right Arrow 5"/>
          <p:cNvSpPr/>
          <p:nvPr/>
        </p:nvSpPr>
        <p:spPr bwMode="auto">
          <a:xfrm rot="20344249">
            <a:off x="1392134" y="3717196"/>
            <a:ext cx="1382600" cy="594066"/>
          </a:xfrm>
          <a:prstGeom prst="rightArrow">
            <a:avLst/>
          </a:prstGeom>
          <a:solidFill>
            <a:srgbClr val="00B050"/>
          </a:solidFill>
          <a:ln w="9525" cap="flat" cmpd="sng" algn="ctr">
            <a:solidFill>
              <a:schemeClr val="tx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GB" sz="1200" b="1" dirty="0">
                <a:solidFill>
                  <a:srgbClr val="002060"/>
                </a:solidFill>
                <a:ea typeface="ＭＳ Ｐゴシック" pitchFamily="34" charset="-128"/>
              </a:rPr>
              <a:t>The Doing Part</a:t>
            </a:r>
          </a:p>
        </p:txBody>
      </p:sp>
    </p:spTree>
    <p:extLst>
      <p:ext uri="{BB962C8B-B14F-4D97-AF65-F5344CB8AC3E}">
        <p14:creationId xmlns="" xmlns:p14="http://schemas.microsoft.com/office/powerpoint/2010/main" val="37639463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977934" y="0"/>
            <a:ext cx="4023066" cy="1268016"/>
          </a:xfrm>
        </p:spPr>
        <p:txBody>
          <a:bodyPr>
            <a:normAutofit/>
          </a:bodyPr>
          <a:lstStyle/>
          <a:p>
            <a:pPr algn="ctr" eaLnBrk="1" hangingPunct="1"/>
            <a:r>
              <a:rPr lang="en-GB" altLang="en-US" sz="3000" b="1" dirty="0">
                <a:solidFill>
                  <a:srgbClr val="002060"/>
                </a:solidFill>
                <a:latin typeface="Arial" pitchFamily="34" charset="0"/>
                <a:cs typeface="Arial" pitchFamily="34" charset="0"/>
              </a:rPr>
              <a:t>Why is an aim statement important?</a:t>
            </a:r>
          </a:p>
        </p:txBody>
      </p:sp>
      <p:sp>
        <p:nvSpPr>
          <p:cNvPr id="3" name="Content Placeholder 2"/>
          <p:cNvSpPr>
            <a:spLocks noGrp="1"/>
          </p:cNvSpPr>
          <p:nvPr>
            <p:ph idx="1"/>
          </p:nvPr>
        </p:nvSpPr>
        <p:spPr>
          <a:xfrm>
            <a:off x="5058054" y="1924050"/>
            <a:ext cx="2861984" cy="2591991"/>
          </a:xfrm>
        </p:spPr>
        <p:txBody>
          <a:bodyPr rtlCol="0">
            <a:normAutofit/>
          </a:bodyPr>
          <a:lstStyle/>
          <a:p>
            <a:pPr>
              <a:buNone/>
              <a:defRPr/>
            </a:pPr>
            <a:r>
              <a:rPr lang="en-GB" dirty="0">
                <a:solidFill>
                  <a:srgbClr val="002060"/>
                </a:solidFill>
                <a:latin typeface="Arial" panose="020B0604020202020204" pitchFamily="34" charset="0"/>
                <a:cs typeface="Arial" panose="020B0604020202020204" pitchFamily="34" charset="0"/>
              </a:rPr>
              <a:t>Framework</a:t>
            </a:r>
          </a:p>
          <a:p>
            <a:pPr>
              <a:buNone/>
              <a:defRPr/>
            </a:pPr>
            <a:r>
              <a:rPr lang="en-GB" dirty="0">
                <a:solidFill>
                  <a:srgbClr val="002060"/>
                </a:solidFill>
                <a:latin typeface="Arial" panose="020B0604020202020204" pitchFamily="34" charset="0"/>
                <a:cs typeface="Arial" panose="020B0604020202020204" pitchFamily="34" charset="0"/>
              </a:rPr>
              <a:t>Focus</a:t>
            </a:r>
          </a:p>
          <a:p>
            <a:pPr>
              <a:buNone/>
              <a:defRPr/>
            </a:pPr>
            <a:r>
              <a:rPr lang="en-GB" dirty="0">
                <a:solidFill>
                  <a:srgbClr val="002060"/>
                </a:solidFill>
                <a:latin typeface="Arial" panose="020B0604020202020204" pitchFamily="34" charset="0"/>
                <a:cs typeface="Arial" panose="020B0604020202020204" pitchFamily="34" charset="0"/>
              </a:rPr>
              <a:t>Scale</a:t>
            </a:r>
          </a:p>
          <a:p>
            <a:pPr>
              <a:buNone/>
              <a:defRPr/>
            </a:pPr>
            <a:r>
              <a:rPr lang="en-GB" dirty="0">
                <a:solidFill>
                  <a:srgbClr val="002060"/>
                </a:solidFill>
                <a:latin typeface="Arial" panose="020B0604020202020204" pitchFamily="34" charset="0"/>
                <a:cs typeface="Arial" panose="020B0604020202020204" pitchFamily="34" charset="0"/>
              </a:rPr>
              <a:t>Team membership</a:t>
            </a:r>
          </a:p>
          <a:p>
            <a:pPr>
              <a:buNone/>
              <a:defRPr/>
            </a:pPr>
            <a:r>
              <a:rPr lang="en-GB" dirty="0">
                <a:solidFill>
                  <a:srgbClr val="002060"/>
                </a:solidFill>
                <a:latin typeface="Arial" panose="020B0604020202020204" pitchFamily="34" charset="0"/>
                <a:cs typeface="Arial" panose="020B0604020202020204" pitchFamily="34" charset="0"/>
              </a:rPr>
              <a:t>Communications.</a:t>
            </a:r>
          </a:p>
          <a:p>
            <a:pPr marL="0" indent="0">
              <a:defRPr/>
            </a:pPr>
            <a:endParaRPr lang="en-GB" dirty="0"/>
          </a:p>
          <a:p>
            <a:pPr>
              <a:defRPr/>
            </a:pPr>
            <a:endParaRPr lang="en-GB" dirty="0"/>
          </a:p>
          <a:p>
            <a:pPr>
              <a:defRPr/>
            </a:pPr>
            <a:endParaRPr lang="en-GB" dirty="0"/>
          </a:p>
        </p:txBody>
      </p:sp>
      <p:pic>
        <p:nvPicPr>
          <p:cNvPr id="5" name="Picture 4" descr="darts-155726_960_720.png"/>
          <p:cNvPicPr>
            <a:picLocks noChangeAspect="1"/>
          </p:cNvPicPr>
          <p:nvPr/>
        </p:nvPicPr>
        <p:blipFill rotWithShape="1">
          <a:blip r:embed="rId3" cstate="print"/>
          <a:srcRect l="2228" r="8651"/>
          <a:stretch/>
        </p:blipFill>
        <p:spPr>
          <a:xfrm>
            <a:off x="1242261" y="195486"/>
            <a:ext cx="3970421" cy="4948014"/>
          </a:xfrm>
          <a:prstGeom prst="rect">
            <a:avLst/>
          </a:prstGeom>
        </p:spPr>
      </p:pic>
    </p:spTree>
    <p:extLst>
      <p:ext uri="{BB962C8B-B14F-4D97-AF65-F5344CB8AC3E}">
        <p14:creationId xmlns="" xmlns:p14="http://schemas.microsoft.com/office/powerpoint/2010/main" val="17153248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3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Branding Presentation for Board" id="{F68CDD88-C11B-48F8-9772-B8AAA3601428}" vid="{9EFEADEC-4BA7-42F5-B618-FB32723B77F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A57D0214D704F931BE05A065D18F0" ma:contentTypeVersion="2" ma:contentTypeDescription="Create a new document." ma:contentTypeScope="" ma:versionID="c68b98ac47ed7c4e48ff5f137bc94b55">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AA9E44-0980-474A-894E-BDCAAE9BB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3.xml><?xml version="1.0" encoding="utf-8"?>
<ds:datastoreItem xmlns:ds="http://schemas.openxmlformats.org/officeDocument/2006/customXml" ds:itemID="{607FCB93-7797-4234-8677-9CD568EECFE0}">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who we are what we do</Template>
  <TotalTime>2968</TotalTime>
  <Words>5725</Words>
  <Application>Microsoft Office PowerPoint</Application>
  <PresentationFormat>On-screen Show (16:9)</PresentationFormat>
  <Paragraphs>701</Paragraphs>
  <Slides>47</Slides>
  <Notes>47</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1_Office Theme</vt:lpstr>
      <vt:lpstr>2_Office Theme</vt:lpstr>
      <vt:lpstr>3_Office Theme</vt:lpstr>
      <vt:lpstr>Slide 1</vt:lpstr>
      <vt:lpstr>Slide 2</vt:lpstr>
      <vt:lpstr>Slide 3</vt:lpstr>
      <vt:lpstr>Slide 4</vt:lpstr>
      <vt:lpstr>Slide 5</vt:lpstr>
      <vt:lpstr>All approaches have the following in common</vt:lpstr>
      <vt:lpstr>Slide 7</vt:lpstr>
      <vt:lpstr>Slide 8</vt:lpstr>
      <vt:lpstr>Why is an aim statement important?</vt:lpstr>
      <vt:lpstr>First Define Your Rationale and Scope</vt:lpstr>
      <vt:lpstr>Slide 11</vt:lpstr>
      <vt:lpstr>The Three Questions</vt:lpstr>
      <vt:lpstr>Slide 13</vt:lpstr>
      <vt:lpstr>Slide 14</vt:lpstr>
      <vt:lpstr>Slide 15</vt:lpstr>
      <vt:lpstr>Slide 16</vt:lpstr>
      <vt:lpstr>Slide 17</vt:lpstr>
      <vt:lpstr>Making a cup of tea</vt:lpstr>
      <vt:lpstr>Slide 19</vt:lpstr>
      <vt:lpstr>Forcefield analysis</vt:lpstr>
      <vt:lpstr>Slide 21</vt:lpstr>
      <vt:lpstr>System of Profound Knowledge</vt:lpstr>
      <vt:lpstr>Slide 23</vt:lpstr>
      <vt:lpstr>Slide 24</vt:lpstr>
      <vt:lpstr>Slide 25</vt:lpstr>
      <vt:lpstr>The typical approach</vt:lpstr>
      <vt:lpstr>Slide 27</vt:lpstr>
      <vt:lpstr>Slide 28</vt:lpstr>
      <vt:lpstr>The Three Questions</vt:lpstr>
      <vt:lpstr>Measurement: why?</vt:lpstr>
      <vt:lpstr>Slide 31</vt:lpstr>
      <vt:lpstr>Slide 32</vt:lpstr>
      <vt:lpstr>Slide 33</vt:lpstr>
      <vt:lpstr>Slide 34</vt:lpstr>
      <vt:lpstr>Driver Diagram: Tips on Facilitation</vt:lpstr>
      <vt:lpstr>Getting started with Measures</vt:lpstr>
      <vt:lpstr>Data - Things to consider</vt:lpstr>
      <vt:lpstr>Slide 38</vt:lpstr>
      <vt:lpstr>Slide 39</vt:lpstr>
      <vt:lpstr>Lindsay’s PDSA Parallel Ramps  </vt:lpstr>
      <vt:lpstr>Three types of measure</vt:lpstr>
      <vt:lpstr>Slide 42</vt:lpstr>
      <vt:lpstr>Slide 43</vt:lpstr>
      <vt:lpstr>Slide 44</vt:lpstr>
      <vt:lpstr>Slide 45</vt:lpstr>
      <vt:lpstr>Slide 46</vt:lpstr>
      <vt:lpstr>Slide 47</vt:lpstr>
    </vt:vector>
  </TitlesOfParts>
  <Company>HIS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 what we do</dc:title>
  <dc:creator>Kenneth Miller</dc:creator>
  <cp:lastModifiedBy>KINSEFR943</cp:lastModifiedBy>
  <cp:revision>216</cp:revision>
  <cp:lastPrinted>2017-09-06T13:57:19Z</cp:lastPrinted>
  <dcterms:created xsi:type="dcterms:W3CDTF">2017-08-22T14:27:19Z</dcterms:created>
  <dcterms:modified xsi:type="dcterms:W3CDTF">2019-06-04T11:43:05Z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0x010100E24A57D0214D704F931BE05A065D18F0</vt:lpwstr>
  </property>
</Properties>
</file>