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64" r:id="rId3"/>
    <p:sldId id="265" r:id="rId4"/>
    <p:sldId id="259" r:id="rId5"/>
    <p:sldId id="260" r:id="rId6"/>
    <p:sldId id="263" r:id="rId7"/>
    <p:sldId id="268" r:id="rId8"/>
    <p:sldId id="272" r:id="rId9"/>
    <p:sldId id="273" r:id="rId10"/>
    <p:sldId id="270" r:id="rId11"/>
    <p:sldId id="274" r:id="rId12"/>
    <p:sldId id="275" r:id="rId13"/>
    <p:sldId id="256" r:id="rId14"/>
    <p:sldId id="266" r:id="rId15"/>
    <p:sldId id="267" r:id="rId16"/>
    <p:sldId id="262" r:id="rId17"/>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p:cViewPr varScale="1">
        <p:scale>
          <a:sx n="75" d="100"/>
          <a:sy n="75" d="100"/>
        </p:scale>
        <p:origin x="-1542" y="-102"/>
      </p:cViewPr>
      <p:guideLst>
        <p:guide orient="horz" pos="3120"/>
        <p:guide pos="21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pattFill prst="openDmnd">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5" name="TextBox 4"/>
          <p:cNvSpPr txBox="1"/>
          <p:nvPr userDrawn="1"/>
        </p:nvSpPr>
        <p:spPr>
          <a:xfrm>
            <a:off x="383876" y="310552"/>
            <a:ext cx="6090248" cy="954107"/>
          </a:xfrm>
          <a:prstGeom prst="rect">
            <a:avLst/>
          </a:prstGeom>
          <a:noFill/>
          <a:ln>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en-GB" sz="2800" dirty="0" smtClean="0"/>
              <a:t>Hands </a:t>
            </a:r>
            <a:r>
              <a:rPr lang="en-GB" sz="2800" dirty="0"/>
              <a:t>Up! Hands Down</a:t>
            </a:r>
            <a:r>
              <a:rPr lang="en-GB" sz="2800" dirty="0" smtClean="0"/>
              <a:t>! </a:t>
            </a:r>
            <a:r>
              <a:rPr lang="en-GB" sz="2800" dirty="0"/>
              <a:t>What is the best grip for moving and handling</a:t>
            </a:r>
            <a:r>
              <a:rPr lang="en-GB" sz="2800" dirty="0" smtClean="0"/>
              <a:t>?</a:t>
            </a:r>
            <a:endParaRPr lang="en-GB" sz="1200" dirty="0" smtClean="0"/>
          </a:p>
        </p:txBody>
      </p:sp>
      <p:sp>
        <p:nvSpPr>
          <p:cNvPr id="3" name="Footer Placeholder 2"/>
          <p:cNvSpPr>
            <a:spLocks noGrp="1"/>
          </p:cNvSpPr>
          <p:nvPr>
            <p:ph type="ftr" sz="quarter" idx="11"/>
          </p:nvPr>
        </p:nvSpPr>
        <p:spPr>
          <a:xfrm>
            <a:off x="0" y="9095132"/>
            <a:ext cx="6858000" cy="527403"/>
          </a:xfrm>
          <a:prstGeom prst="rect">
            <a:avLst/>
          </a:prstGeom>
        </p:spPr>
        <p:txBody>
          <a:bodyPr/>
          <a:lstStyle>
            <a:lvl1pPr>
              <a:defRPr sz="1800" b="1">
                <a:solidFill>
                  <a:schemeClr val="tx1"/>
                </a:solidFill>
              </a:defRPr>
            </a:lvl1pPr>
          </a:lstStyle>
          <a:p>
            <a:r>
              <a:rPr lang="en-GB" smtClean="0"/>
              <a:t>31</a:t>
            </a:r>
            <a:r>
              <a:rPr lang="en-GB" baseline="30000" smtClean="0"/>
              <a:t>st</a:t>
            </a:r>
            <a:r>
              <a:rPr lang="en-GB" smtClean="0"/>
              <a:t> MAY 2019, SCOTTISH NATIONAL BACK EXCHANGE, IRVIND SIHOTA</a:t>
            </a:r>
            <a:endParaRPr lang="en-GB" dirty="0"/>
          </a:p>
        </p:txBody>
      </p:sp>
    </p:spTree>
    <p:extLst>
      <p:ext uri="{BB962C8B-B14F-4D97-AF65-F5344CB8AC3E}">
        <p14:creationId xmlns="" xmlns:p14="http://schemas.microsoft.com/office/powerpoint/2010/main" val="659598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5422A0DB-BDE1-436F-A09D-40184038AC0A}" type="datetimeFigureOut">
              <a:rPr lang="en-GB" smtClean="0"/>
              <a:pPr/>
              <a:t>04/06/2019</a:t>
            </a:fld>
            <a:endParaRPr lang="en-GB"/>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GB"/>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8F1DDD4B-1C9B-4EC5-AD5F-DB13580325D9}" type="slidenum">
              <a:rPr lang="en-GB" smtClean="0"/>
              <a:pPr/>
              <a:t>‹#›</a:t>
            </a:fld>
            <a:endParaRPr lang="en-GB"/>
          </a:p>
        </p:txBody>
      </p:sp>
    </p:spTree>
    <p:extLst>
      <p:ext uri="{BB962C8B-B14F-4D97-AF65-F5344CB8AC3E}">
        <p14:creationId xmlns="" xmlns:p14="http://schemas.microsoft.com/office/powerpoint/2010/main" val="1638973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5422A0DB-BDE1-436F-A09D-40184038AC0A}" type="datetimeFigureOut">
              <a:rPr lang="en-GB" smtClean="0"/>
              <a:pPr/>
              <a:t>04/06/2019</a:t>
            </a:fld>
            <a:endParaRPr lang="en-GB"/>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GB"/>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8F1DDD4B-1C9B-4EC5-AD5F-DB13580325D9}" type="slidenum">
              <a:rPr lang="en-GB" smtClean="0"/>
              <a:pPr/>
              <a:t>‹#›</a:t>
            </a:fld>
            <a:endParaRPr lang="en-GB"/>
          </a:p>
        </p:txBody>
      </p:sp>
    </p:spTree>
    <p:extLst>
      <p:ext uri="{BB962C8B-B14F-4D97-AF65-F5344CB8AC3E}">
        <p14:creationId xmlns="" xmlns:p14="http://schemas.microsoft.com/office/powerpoint/2010/main" val="245389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5422A0DB-BDE1-436F-A09D-40184038AC0A}" type="datetimeFigureOut">
              <a:rPr lang="en-GB" smtClean="0"/>
              <a:pPr/>
              <a:t>04/06/2019</a:t>
            </a:fld>
            <a:endParaRPr lang="en-GB"/>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GB"/>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8F1DDD4B-1C9B-4EC5-AD5F-DB13580325D9}" type="slidenum">
              <a:rPr lang="en-GB" smtClean="0"/>
              <a:pPr/>
              <a:t>‹#›</a:t>
            </a:fld>
            <a:endParaRPr lang="en-GB"/>
          </a:p>
        </p:txBody>
      </p:sp>
    </p:spTree>
    <p:extLst>
      <p:ext uri="{BB962C8B-B14F-4D97-AF65-F5344CB8AC3E}">
        <p14:creationId xmlns="" xmlns:p14="http://schemas.microsoft.com/office/powerpoint/2010/main" val="2553830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5422A0DB-BDE1-436F-A09D-40184038AC0A}" type="datetimeFigureOut">
              <a:rPr lang="en-GB" smtClean="0"/>
              <a:pPr/>
              <a:t>04/06/2019</a:t>
            </a:fld>
            <a:endParaRPr lang="en-GB"/>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GB"/>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8F1DDD4B-1C9B-4EC5-AD5F-DB13580325D9}" type="slidenum">
              <a:rPr lang="en-GB" smtClean="0"/>
              <a:pPr/>
              <a:t>‹#›</a:t>
            </a:fld>
            <a:endParaRPr lang="en-GB"/>
          </a:p>
        </p:txBody>
      </p:sp>
    </p:spTree>
    <p:extLst>
      <p:ext uri="{BB962C8B-B14F-4D97-AF65-F5344CB8AC3E}">
        <p14:creationId xmlns="" xmlns:p14="http://schemas.microsoft.com/office/powerpoint/2010/main" val="426524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5422A0DB-BDE1-436F-A09D-40184038AC0A}" type="datetimeFigureOut">
              <a:rPr lang="en-GB" smtClean="0"/>
              <a:pPr/>
              <a:t>04/06/2019</a:t>
            </a:fld>
            <a:endParaRPr lang="en-GB"/>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GB"/>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8F1DDD4B-1C9B-4EC5-AD5F-DB13580325D9}" type="slidenum">
              <a:rPr lang="en-GB" smtClean="0"/>
              <a:pPr/>
              <a:t>‹#›</a:t>
            </a:fld>
            <a:endParaRPr lang="en-GB"/>
          </a:p>
        </p:txBody>
      </p:sp>
    </p:spTree>
    <p:extLst>
      <p:ext uri="{BB962C8B-B14F-4D97-AF65-F5344CB8AC3E}">
        <p14:creationId xmlns="" xmlns:p14="http://schemas.microsoft.com/office/powerpoint/2010/main" val="3017237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5422A0DB-BDE1-436F-A09D-40184038AC0A}" type="datetimeFigureOut">
              <a:rPr lang="en-GB" smtClean="0"/>
              <a:pPr/>
              <a:t>04/06/2019</a:t>
            </a:fld>
            <a:endParaRPr lang="en-GB"/>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en-GB"/>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8F1DDD4B-1C9B-4EC5-AD5F-DB13580325D9}" type="slidenum">
              <a:rPr lang="en-GB" smtClean="0"/>
              <a:pPr/>
              <a:t>‹#›</a:t>
            </a:fld>
            <a:endParaRPr lang="en-GB"/>
          </a:p>
        </p:txBody>
      </p:sp>
    </p:spTree>
    <p:extLst>
      <p:ext uri="{BB962C8B-B14F-4D97-AF65-F5344CB8AC3E}">
        <p14:creationId xmlns="" xmlns:p14="http://schemas.microsoft.com/office/powerpoint/2010/main" val="3318227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fld id="{5422A0DB-BDE1-436F-A09D-40184038AC0A}" type="datetimeFigureOut">
              <a:rPr lang="en-GB" smtClean="0"/>
              <a:pPr/>
              <a:t>04/06/2019</a:t>
            </a:fld>
            <a:endParaRPr lang="en-GB"/>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lang="en-GB"/>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8F1DDD4B-1C9B-4EC5-AD5F-DB13580325D9}" type="slidenum">
              <a:rPr lang="en-GB" smtClean="0"/>
              <a:pPr/>
              <a:t>‹#›</a:t>
            </a:fld>
            <a:endParaRPr lang="en-GB"/>
          </a:p>
        </p:txBody>
      </p:sp>
    </p:spTree>
    <p:extLst>
      <p:ext uri="{BB962C8B-B14F-4D97-AF65-F5344CB8AC3E}">
        <p14:creationId xmlns="" xmlns:p14="http://schemas.microsoft.com/office/powerpoint/2010/main" val="1172885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fld id="{5422A0DB-BDE1-436F-A09D-40184038AC0A}" type="datetimeFigureOut">
              <a:rPr lang="en-GB" smtClean="0"/>
              <a:pPr/>
              <a:t>04/06/2019</a:t>
            </a:fld>
            <a:endParaRPr lang="en-GB"/>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lang="en-GB"/>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8F1DDD4B-1C9B-4EC5-AD5F-DB13580325D9}" type="slidenum">
              <a:rPr lang="en-GB" smtClean="0"/>
              <a:pPr/>
              <a:t>‹#›</a:t>
            </a:fld>
            <a:endParaRPr lang="en-GB"/>
          </a:p>
        </p:txBody>
      </p:sp>
    </p:spTree>
    <p:extLst>
      <p:ext uri="{BB962C8B-B14F-4D97-AF65-F5344CB8AC3E}">
        <p14:creationId xmlns="" xmlns:p14="http://schemas.microsoft.com/office/powerpoint/2010/main" val="1223093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5422A0DB-BDE1-436F-A09D-40184038AC0A}" type="datetimeFigureOut">
              <a:rPr lang="en-GB" smtClean="0"/>
              <a:pPr/>
              <a:t>04/06/2019</a:t>
            </a:fld>
            <a:endParaRPr lang="en-GB"/>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en-GB"/>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8F1DDD4B-1C9B-4EC5-AD5F-DB13580325D9}" type="slidenum">
              <a:rPr lang="en-GB" smtClean="0"/>
              <a:pPr/>
              <a:t>‹#›</a:t>
            </a:fld>
            <a:endParaRPr lang="en-GB"/>
          </a:p>
        </p:txBody>
      </p:sp>
    </p:spTree>
    <p:extLst>
      <p:ext uri="{BB962C8B-B14F-4D97-AF65-F5344CB8AC3E}">
        <p14:creationId xmlns="" xmlns:p14="http://schemas.microsoft.com/office/powerpoint/2010/main" val="292034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5422A0DB-BDE1-436F-A09D-40184038AC0A}" type="datetimeFigureOut">
              <a:rPr lang="en-GB" smtClean="0"/>
              <a:pPr/>
              <a:t>04/06/2019</a:t>
            </a:fld>
            <a:endParaRPr lang="en-GB"/>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en-GB"/>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8F1DDD4B-1C9B-4EC5-AD5F-DB13580325D9}" type="slidenum">
              <a:rPr lang="en-GB" smtClean="0"/>
              <a:pPr/>
              <a:t>‹#›</a:t>
            </a:fld>
            <a:endParaRPr lang="en-GB"/>
          </a:p>
        </p:txBody>
      </p:sp>
    </p:spTree>
    <p:extLst>
      <p:ext uri="{BB962C8B-B14F-4D97-AF65-F5344CB8AC3E}">
        <p14:creationId xmlns="" xmlns:p14="http://schemas.microsoft.com/office/powerpoint/2010/main" val="3631896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openDmn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3"/>
          </p:nvPr>
        </p:nvSpPr>
        <p:spPr>
          <a:xfrm>
            <a:off x="0" y="9378597"/>
            <a:ext cx="6858000" cy="527403"/>
          </a:xfrm>
          <a:prstGeom prst="rect">
            <a:avLst/>
          </a:prstGeom>
        </p:spPr>
        <p:txBody>
          <a:bodyPr/>
          <a:lstStyle>
            <a:lvl1pPr>
              <a:defRPr sz="1800" b="1">
                <a:solidFill>
                  <a:schemeClr val="tx1"/>
                </a:solidFill>
              </a:defRPr>
            </a:lvl1pPr>
          </a:lstStyle>
          <a:p>
            <a:r>
              <a:rPr lang="en-GB" smtClean="0"/>
              <a:t>31</a:t>
            </a:r>
            <a:r>
              <a:rPr lang="en-GB" baseline="30000" smtClean="0"/>
              <a:t>st</a:t>
            </a:r>
            <a:r>
              <a:rPr lang="en-GB" smtClean="0"/>
              <a:t> MAY 2019, SCOTTISH NATIONAL BACK EXCHANGE, IRVIND SIHOTA</a:t>
            </a:r>
            <a:endParaRPr lang="en-GB" dirty="0"/>
          </a:p>
        </p:txBody>
      </p:sp>
      <p:sp>
        <p:nvSpPr>
          <p:cNvPr id="8" name="TextBox 7"/>
          <p:cNvSpPr txBox="1"/>
          <p:nvPr userDrawn="1"/>
        </p:nvSpPr>
        <p:spPr>
          <a:xfrm>
            <a:off x="383876" y="310552"/>
            <a:ext cx="6090248" cy="954107"/>
          </a:xfrm>
          <a:prstGeom prst="rect">
            <a:avLst/>
          </a:prstGeom>
          <a:solidFill>
            <a:schemeClr val="bg1">
              <a:alpha val="73000"/>
            </a:schemeClr>
          </a:solidFill>
          <a:ln>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en-GB" sz="2800" dirty="0" smtClean="0"/>
              <a:t>Hands </a:t>
            </a:r>
            <a:r>
              <a:rPr lang="en-GB" sz="2800" dirty="0"/>
              <a:t>Up! Hands Down</a:t>
            </a:r>
            <a:r>
              <a:rPr lang="en-GB" sz="2800" dirty="0" smtClean="0"/>
              <a:t>! </a:t>
            </a:r>
            <a:r>
              <a:rPr lang="en-GB" sz="2800" dirty="0"/>
              <a:t>What is the best grip for moving and handling</a:t>
            </a:r>
            <a:r>
              <a:rPr lang="en-GB" sz="2800" dirty="0" smtClean="0"/>
              <a:t>?</a:t>
            </a:r>
            <a:endParaRPr lang="en-GB" sz="1200" dirty="0" smtClean="0"/>
          </a:p>
        </p:txBody>
      </p:sp>
    </p:spTree>
    <p:extLst>
      <p:ext uri="{BB962C8B-B14F-4D97-AF65-F5344CB8AC3E}">
        <p14:creationId xmlns="" xmlns:p14="http://schemas.microsoft.com/office/powerpoint/2010/main" val="1673321884"/>
      </p:ext>
    </p:extLst>
  </p:cSld>
  <p:clrMap bg1="lt1" tx1="dk1" bg2="lt2" tx2="dk2" accent1="accent1" accent2="accent2" accent3="accent3" accent4="accent4" accent5="accent5" accent6="accent6" hlink="hlink" folHlink="folHlink"/>
  <p:sldLayoutIdLst>
    <p:sldLayoutId id="2147483679" r:id="rId1"/>
    <p:sldLayoutId id="2147483673" r:id="rId2"/>
    <p:sldLayoutId id="2147483674" r:id="rId3"/>
    <p:sldLayoutId id="2147483675" r:id="rId4"/>
    <p:sldLayoutId id="2147483676" r:id="rId5"/>
    <p:sldLayoutId id="2147483677" r:id="rId6"/>
    <p:sldLayoutId id="2147483678"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5633" y="1711527"/>
            <a:ext cx="5986733" cy="7171194"/>
          </a:xfrm>
          <a:prstGeom prst="rect">
            <a:avLst/>
          </a:prstGeom>
          <a:solidFill>
            <a:schemeClr val="bg1"/>
          </a:solidFill>
          <a:effectLst>
            <a:innerShdw blurRad="114300">
              <a:prstClr val="black"/>
            </a:innerShdw>
          </a:effectLst>
        </p:spPr>
        <p:txBody>
          <a:bodyPr wrap="square" rtlCol="0">
            <a:spAutoFit/>
          </a:bodyPr>
          <a:lstStyle/>
          <a:p>
            <a:endParaRPr lang="en-GB" sz="2000" dirty="0" smtClean="0"/>
          </a:p>
          <a:p>
            <a:endParaRPr lang="en-GB" sz="2000" dirty="0" smtClean="0"/>
          </a:p>
          <a:p>
            <a:pPr lvl="1"/>
            <a:r>
              <a:rPr lang="en-GB" sz="2000" dirty="0" smtClean="0"/>
              <a:t>OUTLINE: </a:t>
            </a:r>
          </a:p>
          <a:p>
            <a:endParaRPr lang="en-GB" sz="2000" dirty="0" smtClean="0"/>
          </a:p>
          <a:p>
            <a:pPr marL="1044998" lvl="2" indent="-130598">
              <a:buFont typeface="Arial" panose="020B0604020202020204" pitchFamily="34" charset="0"/>
              <a:buChar char="•"/>
            </a:pPr>
            <a:r>
              <a:rPr lang="en-GB" sz="2000" dirty="0" smtClean="0"/>
              <a:t>Different </a:t>
            </a:r>
            <a:r>
              <a:rPr lang="en-GB" sz="2000" dirty="0"/>
              <a:t>grip options. </a:t>
            </a:r>
          </a:p>
          <a:p>
            <a:pPr marL="1502198" lvl="3" indent="-130598">
              <a:buFont typeface="Arial" panose="020B0604020202020204" pitchFamily="34" charset="0"/>
              <a:buChar char="•"/>
            </a:pPr>
            <a:r>
              <a:rPr lang="en-GB" sz="2000" dirty="0"/>
              <a:t>Posture/positions: </a:t>
            </a:r>
            <a:endParaRPr lang="en-GB" sz="2000" dirty="0" smtClean="0"/>
          </a:p>
          <a:p>
            <a:pPr marL="1959398" lvl="4" indent="-130598">
              <a:buFont typeface="Arial" panose="020B0604020202020204" pitchFamily="34" charset="0"/>
              <a:buChar char="•"/>
            </a:pPr>
            <a:r>
              <a:rPr lang="en-GB" sz="2000" dirty="0" smtClean="0"/>
              <a:t>Shoulder </a:t>
            </a:r>
          </a:p>
          <a:p>
            <a:pPr marL="1959398" lvl="4" indent="-130598">
              <a:buFont typeface="Arial" panose="020B0604020202020204" pitchFamily="34" charset="0"/>
              <a:buChar char="•"/>
            </a:pPr>
            <a:r>
              <a:rPr lang="en-GB" sz="2000" dirty="0" smtClean="0"/>
              <a:t>Elbow</a:t>
            </a:r>
          </a:p>
          <a:p>
            <a:pPr marL="1959398" lvl="4" indent="-130598">
              <a:buFont typeface="Arial" panose="020B0604020202020204" pitchFamily="34" charset="0"/>
              <a:buChar char="•"/>
            </a:pPr>
            <a:r>
              <a:rPr lang="en-GB" sz="2000" dirty="0" smtClean="0"/>
              <a:t>Wrist</a:t>
            </a:r>
          </a:p>
          <a:p>
            <a:pPr lvl="4"/>
            <a:endParaRPr lang="en-GB" sz="2000" dirty="0"/>
          </a:p>
          <a:p>
            <a:pPr marL="1044998" lvl="2" indent="-130598">
              <a:buFont typeface="Arial" panose="020B0604020202020204" pitchFamily="34" charset="0"/>
              <a:buChar char="•"/>
            </a:pPr>
            <a:r>
              <a:rPr lang="en-GB" sz="2000" dirty="0"/>
              <a:t>Summary of </a:t>
            </a:r>
            <a:r>
              <a:rPr lang="en-GB" sz="2000" dirty="0" smtClean="0"/>
              <a:t>evidence: </a:t>
            </a:r>
          </a:p>
          <a:p>
            <a:pPr marL="1502198" lvl="3" indent="-130598">
              <a:buFont typeface="Arial" panose="020B0604020202020204" pitchFamily="34" charset="0"/>
              <a:buChar char="•"/>
            </a:pPr>
            <a:r>
              <a:rPr lang="en-GB" sz="2000" dirty="0"/>
              <a:t>S</a:t>
            </a:r>
            <a:r>
              <a:rPr lang="en-GB" sz="2000" dirty="0" smtClean="0"/>
              <a:t>trength </a:t>
            </a:r>
            <a:r>
              <a:rPr lang="en-GB" sz="2000" dirty="0"/>
              <a:t>v endurance</a:t>
            </a:r>
            <a:r>
              <a:rPr lang="en-GB" sz="2000" dirty="0" smtClean="0"/>
              <a:t>.</a:t>
            </a:r>
          </a:p>
          <a:p>
            <a:pPr marL="1502198" lvl="3" indent="-130598">
              <a:buFont typeface="Arial" panose="020B0604020202020204" pitchFamily="34" charset="0"/>
              <a:buChar char="•"/>
            </a:pPr>
            <a:r>
              <a:rPr lang="en-GB" sz="2000" dirty="0" smtClean="0"/>
              <a:t>Position </a:t>
            </a:r>
          </a:p>
          <a:p>
            <a:pPr lvl="3"/>
            <a:endParaRPr lang="en-GB" sz="2000" dirty="0"/>
          </a:p>
          <a:p>
            <a:pPr marL="1044998" lvl="2" indent="-130598">
              <a:buFont typeface="Arial" panose="020B0604020202020204" pitchFamily="34" charset="0"/>
              <a:buChar char="•"/>
            </a:pPr>
            <a:r>
              <a:rPr lang="en-GB" sz="2000" dirty="0"/>
              <a:t>Practical exercises</a:t>
            </a:r>
          </a:p>
          <a:p>
            <a:pPr marL="1502198" lvl="3" indent="-130598">
              <a:buFont typeface="Arial" panose="020B0604020202020204" pitchFamily="34" charset="0"/>
              <a:buChar char="•"/>
            </a:pPr>
            <a:r>
              <a:rPr lang="en-GB" sz="2000" dirty="0" smtClean="0"/>
              <a:t>Moving a patient laterally in bed</a:t>
            </a:r>
            <a:endParaRPr lang="en-GB" sz="2000" dirty="0"/>
          </a:p>
          <a:p>
            <a:pPr marL="1502198" lvl="3" indent="-130598">
              <a:buFont typeface="Arial" panose="020B0604020202020204" pitchFamily="34" charset="0"/>
              <a:buChar char="•"/>
            </a:pPr>
            <a:r>
              <a:rPr lang="en-GB" sz="2000" dirty="0"/>
              <a:t>Move a patient </a:t>
            </a:r>
            <a:r>
              <a:rPr lang="en-GB" sz="2000" dirty="0" smtClean="0"/>
              <a:t>higher up in bed</a:t>
            </a:r>
            <a:endParaRPr lang="en-GB" sz="2000" dirty="0"/>
          </a:p>
          <a:p>
            <a:pPr lvl="2"/>
            <a:endParaRPr lang="en-GB" sz="2000" dirty="0" smtClean="0"/>
          </a:p>
          <a:p>
            <a:pPr lvl="2"/>
            <a:r>
              <a:rPr lang="en-GB" sz="2000" dirty="0" smtClean="0"/>
              <a:t>Other grip considerations</a:t>
            </a:r>
          </a:p>
          <a:p>
            <a:pPr marL="1257300" lvl="2" indent="-342900">
              <a:buFont typeface="Arial" panose="020B0604020202020204" pitchFamily="34" charset="0"/>
              <a:buChar char="•"/>
            </a:pPr>
            <a:r>
              <a:rPr lang="en-GB" sz="2000" dirty="0" smtClean="0"/>
              <a:t>Other Tasks</a:t>
            </a:r>
          </a:p>
          <a:p>
            <a:pPr marL="1257300" lvl="2" indent="-342900">
              <a:buFont typeface="Arial" panose="020B0604020202020204" pitchFamily="34" charset="0"/>
              <a:buChar char="•"/>
            </a:pPr>
            <a:r>
              <a:rPr lang="en-GB" sz="2000" dirty="0" smtClean="0"/>
              <a:t>Considerations for patient</a:t>
            </a:r>
          </a:p>
          <a:p>
            <a:pPr marL="1257300" lvl="2" indent="-342900">
              <a:buFont typeface="Arial" panose="020B0604020202020204" pitchFamily="34" charset="0"/>
              <a:buChar char="•"/>
            </a:pPr>
            <a:endParaRPr lang="en-GB" sz="2000" dirty="0" smtClean="0"/>
          </a:p>
          <a:p>
            <a:pPr lvl="1"/>
            <a:endParaRPr lang="en-GB" sz="2000" dirty="0" smtClean="0"/>
          </a:p>
        </p:txBody>
      </p:sp>
      <p:sp>
        <p:nvSpPr>
          <p:cNvPr id="4" name="Footer Placeholder 2"/>
          <p:cNvSpPr>
            <a:spLocks noGrp="1"/>
          </p:cNvSpPr>
          <p:nvPr>
            <p:ph type="ftr" sz="quarter" idx="11"/>
          </p:nvPr>
        </p:nvSpPr>
        <p:spPr>
          <a:xfrm>
            <a:off x="0" y="9319421"/>
            <a:ext cx="6858000" cy="527403"/>
          </a:xfrm>
        </p:spPr>
        <p:txBody>
          <a:bodyPr/>
          <a:lstStyle>
            <a:lvl1pPr>
              <a:defRPr sz="1800" b="1">
                <a:solidFill>
                  <a:schemeClr val="tx1"/>
                </a:solidFill>
              </a:defRPr>
            </a:lvl1pPr>
          </a:lstStyle>
          <a:p>
            <a:r>
              <a:rPr lang="en-GB" smtClean="0"/>
              <a:t>31</a:t>
            </a:r>
            <a:r>
              <a:rPr lang="en-GB" baseline="30000" smtClean="0"/>
              <a:t>st</a:t>
            </a:r>
            <a:r>
              <a:rPr lang="en-GB" smtClean="0"/>
              <a:t> MAY 2019, SCOTTISH NATIONAL BACK EXCHANGE, IRVIND SIHOTA</a:t>
            </a:r>
            <a:endParaRPr lang="en-GB" dirty="0"/>
          </a:p>
        </p:txBody>
      </p:sp>
    </p:spTree>
    <p:extLst>
      <p:ext uri="{BB962C8B-B14F-4D97-AF65-F5344CB8AC3E}">
        <p14:creationId xmlns="" xmlns:p14="http://schemas.microsoft.com/office/powerpoint/2010/main" val="2747628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4404" y="1477871"/>
            <a:ext cx="6039765" cy="8115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565437" y="1381619"/>
            <a:ext cx="1672857" cy="523220"/>
          </a:xfrm>
          <a:prstGeom prst="rect">
            <a:avLst/>
          </a:prstGeom>
          <a:noFill/>
        </p:spPr>
        <p:txBody>
          <a:bodyPr wrap="square" rtlCol="0">
            <a:spAutoFit/>
          </a:bodyPr>
          <a:lstStyle/>
          <a:p>
            <a:pPr algn="ctr"/>
            <a:r>
              <a:rPr lang="en-GB" sz="2800" b="1" dirty="0" smtClean="0"/>
              <a:t>Grip</a:t>
            </a:r>
            <a:endParaRPr lang="en-GB" sz="2800" b="1" dirty="0"/>
          </a:p>
        </p:txBody>
      </p:sp>
      <p:sp>
        <p:nvSpPr>
          <p:cNvPr id="5" name="TextBox 4"/>
          <p:cNvSpPr txBox="1"/>
          <p:nvPr/>
        </p:nvSpPr>
        <p:spPr>
          <a:xfrm>
            <a:off x="776741" y="7144933"/>
            <a:ext cx="5255090" cy="2246769"/>
          </a:xfrm>
          <a:prstGeom prst="rect">
            <a:avLst/>
          </a:prstGeom>
          <a:noFill/>
        </p:spPr>
        <p:txBody>
          <a:bodyPr wrap="square" rtlCol="0">
            <a:spAutoFit/>
          </a:bodyPr>
          <a:lstStyle/>
          <a:p>
            <a:pPr algn="ctr"/>
            <a:r>
              <a:rPr lang="en-GB" sz="2800" b="1" dirty="0" smtClean="0"/>
              <a:t>No Grip – hands down lateral</a:t>
            </a:r>
          </a:p>
          <a:p>
            <a:pPr algn="ctr"/>
            <a:endParaRPr lang="en-GB" sz="2800" b="1" dirty="0" smtClean="0"/>
          </a:p>
          <a:p>
            <a:pPr algn="ctr"/>
            <a:r>
              <a:rPr lang="en-GB" sz="2800" b="1" dirty="0" smtClean="0"/>
              <a:t>No Grip – hands up lateral</a:t>
            </a:r>
          </a:p>
          <a:p>
            <a:pPr algn="ctr"/>
            <a:endParaRPr lang="en-GB" sz="2800" b="1" dirty="0"/>
          </a:p>
          <a:p>
            <a:pPr algn="ctr"/>
            <a:r>
              <a:rPr lang="en-GB" sz="2800" b="1" dirty="0" smtClean="0"/>
              <a:t>No Grip – higher up in bed</a:t>
            </a:r>
            <a:endParaRPr lang="en-GB" sz="2800" b="1" dirty="0"/>
          </a:p>
        </p:txBody>
      </p:sp>
      <p:pic>
        <p:nvPicPr>
          <p:cNvPr id="6" name="Picture 5"/>
          <p:cNvPicPr>
            <a:picLocks noChangeAspect="1"/>
          </p:cNvPicPr>
          <p:nvPr/>
        </p:nvPicPr>
        <p:blipFill rotWithShape="1">
          <a:blip r:embed="rId2" cstate="print">
            <a:extLst>
              <a:ext uri="{28A0092B-C50C-407E-A947-70E740481C1C}">
                <a14:useLocalDpi xmlns="" xmlns:a14="http://schemas.microsoft.com/office/drawing/2010/main" val="0"/>
              </a:ext>
            </a:extLst>
          </a:blip>
          <a:srcRect l="1705" t="13118" r="2138" b="15790"/>
          <a:stretch/>
        </p:blipFill>
        <p:spPr>
          <a:xfrm>
            <a:off x="418035" y="1856713"/>
            <a:ext cx="3515461" cy="4620622"/>
          </a:xfrm>
          <a:prstGeom prst="rect">
            <a:avLst/>
          </a:prstGeom>
        </p:spPr>
      </p:pic>
      <p:sp>
        <p:nvSpPr>
          <p:cNvPr id="7" name="TextBox 6"/>
          <p:cNvSpPr txBox="1"/>
          <p:nvPr/>
        </p:nvSpPr>
        <p:spPr>
          <a:xfrm>
            <a:off x="3926506" y="1824003"/>
            <a:ext cx="2515251" cy="4524315"/>
          </a:xfrm>
          <a:prstGeom prst="rect">
            <a:avLst/>
          </a:prstGeom>
          <a:noFill/>
        </p:spPr>
        <p:txBody>
          <a:bodyPr wrap="square" rtlCol="0">
            <a:spAutoFit/>
          </a:bodyPr>
          <a:lstStyle/>
          <a:p>
            <a:r>
              <a:rPr lang="en-GB" sz="1600" b="1" dirty="0"/>
              <a:t>Okada-san has a philosophy for living everyday life with an approach based on ancient principles of movement. These principles can be used for working at low heights (such as when living on tatami mats), how we stand from the floor, in walking and also in helping others to move. Patient handling is an important consideration for </a:t>
            </a:r>
            <a:r>
              <a:rPr lang="en-GB" sz="1600" b="1" dirty="0" smtClean="0"/>
              <a:t>Okada-san, and </a:t>
            </a:r>
            <a:r>
              <a:rPr lang="en-GB" sz="1600" b="1" dirty="0"/>
              <a:t>he advised using an even pressure through the hands </a:t>
            </a:r>
            <a:r>
              <a:rPr lang="en-GB" sz="1600" b="1" dirty="0" smtClean="0"/>
              <a:t>and feet when working with patients. </a:t>
            </a:r>
            <a:endParaRPr lang="en-GB" sz="1600" b="1" dirty="0"/>
          </a:p>
        </p:txBody>
      </p:sp>
    </p:spTree>
    <p:extLst>
      <p:ext uri="{BB962C8B-B14F-4D97-AF65-F5344CB8AC3E}">
        <p14:creationId xmlns="" xmlns:p14="http://schemas.microsoft.com/office/powerpoint/2010/main" val="680588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73292" y="1577428"/>
            <a:ext cx="5143500" cy="2391656"/>
          </a:xfrm>
        </p:spPr>
        <p:txBody>
          <a:bodyPr>
            <a:normAutofit/>
          </a:bodyPr>
          <a:lstStyle/>
          <a:p>
            <a:r>
              <a:rPr lang="en-GB" sz="2800" dirty="0" smtClean="0"/>
              <a:t>Questions &amp; Final thoughts?</a:t>
            </a:r>
            <a:endParaRPr lang="en-GB" sz="2800" dirty="0"/>
          </a:p>
        </p:txBody>
      </p:sp>
    </p:spTree>
    <p:extLst>
      <p:ext uri="{BB962C8B-B14F-4D97-AF65-F5344CB8AC3E}">
        <p14:creationId xmlns="" xmlns:p14="http://schemas.microsoft.com/office/powerpoint/2010/main" val="3204029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73292" y="1577428"/>
            <a:ext cx="5143500" cy="7213646"/>
          </a:xfrm>
        </p:spPr>
        <p:txBody>
          <a:bodyPr>
            <a:normAutofit/>
          </a:bodyPr>
          <a:lstStyle/>
          <a:p>
            <a:r>
              <a:rPr lang="en-GB" sz="2800" dirty="0" smtClean="0"/>
              <a:t>Questions &amp; Final thoughts?</a:t>
            </a:r>
          </a:p>
          <a:p>
            <a:endParaRPr lang="en-GB" sz="2800" dirty="0"/>
          </a:p>
          <a:p>
            <a:endParaRPr lang="en-GB" sz="2800" dirty="0" smtClean="0"/>
          </a:p>
          <a:p>
            <a:endParaRPr lang="en-GB" sz="2800" dirty="0"/>
          </a:p>
          <a:p>
            <a:endParaRPr lang="en-GB" sz="2800" dirty="0" smtClean="0"/>
          </a:p>
          <a:p>
            <a:endParaRPr lang="en-GB" sz="2800" dirty="0"/>
          </a:p>
          <a:p>
            <a:endParaRPr lang="en-GB" sz="2800" dirty="0" smtClean="0"/>
          </a:p>
          <a:p>
            <a:endParaRPr lang="en-GB" sz="2800" dirty="0" smtClean="0"/>
          </a:p>
          <a:p>
            <a:endParaRPr lang="en-GB" sz="2800" dirty="0"/>
          </a:p>
          <a:p>
            <a:endParaRPr lang="en-GB" sz="2800" dirty="0" smtClean="0"/>
          </a:p>
          <a:p>
            <a:endParaRPr lang="en-GB" sz="2800" dirty="0"/>
          </a:p>
          <a:p>
            <a:endParaRPr lang="en-GB" sz="2800" dirty="0" smtClean="0"/>
          </a:p>
          <a:p>
            <a:endParaRPr lang="en-GB" sz="2800" dirty="0" smtClean="0"/>
          </a:p>
          <a:p>
            <a:r>
              <a:rPr lang="en-GB" sz="2800" dirty="0" smtClean="0"/>
              <a:t>Thank you for your time</a:t>
            </a:r>
            <a:endParaRPr lang="en-GB" sz="2800" dirty="0"/>
          </a:p>
        </p:txBody>
      </p:sp>
    </p:spTree>
    <p:extLst>
      <p:ext uri="{BB962C8B-B14F-4D97-AF65-F5344CB8AC3E}">
        <p14:creationId xmlns="" xmlns:p14="http://schemas.microsoft.com/office/powerpoint/2010/main" val="2360130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336099" y="1289769"/>
            <a:ext cx="6196059" cy="3810286"/>
          </a:xfrm>
          <a:prstGeom prst="rect">
            <a:avLst/>
          </a:prstGeom>
        </p:spPr>
      </p:pic>
      <p:pic>
        <p:nvPicPr>
          <p:cNvPr id="5" name="Picture 4"/>
          <p:cNvPicPr>
            <a:picLocks noChangeAspect="1"/>
          </p:cNvPicPr>
          <p:nvPr/>
        </p:nvPicPr>
        <p:blipFill>
          <a:blip r:embed="rId3" cstate="print"/>
          <a:stretch>
            <a:fillRect/>
          </a:stretch>
        </p:blipFill>
        <p:spPr>
          <a:xfrm>
            <a:off x="356463" y="5081325"/>
            <a:ext cx="6261960" cy="3996203"/>
          </a:xfrm>
          <a:prstGeom prst="rect">
            <a:avLst/>
          </a:prstGeom>
        </p:spPr>
      </p:pic>
      <p:sp>
        <p:nvSpPr>
          <p:cNvPr id="7" name="Rectangle 6"/>
          <p:cNvSpPr/>
          <p:nvPr/>
        </p:nvSpPr>
        <p:spPr>
          <a:xfrm>
            <a:off x="670686" y="9065542"/>
            <a:ext cx="5723447" cy="646331"/>
          </a:xfrm>
          <a:prstGeom prst="rect">
            <a:avLst/>
          </a:prstGeom>
        </p:spPr>
        <p:txBody>
          <a:bodyPr wrap="square">
            <a:spAutoFit/>
          </a:bodyPr>
          <a:lstStyle/>
          <a:p>
            <a:r>
              <a:rPr lang="en-GB" sz="1200" dirty="0"/>
              <a:t>Farooq, M., &amp; Khan, A. (2012). Effect of elbow flexion, forearm rotation and upper arm abduction on MVC grip and grip endurance time. International Journal of Occupational Safety and Ergonomics, 18(4), 487-498.</a:t>
            </a:r>
          </a:p>
        </p:txBody>
      </p:sp>
    </p:spTree>
    <p:extLst>
      <p:ext uri="{BB962C8B-B14F-4D97-AF65-F5344CB8AC3E}">
        <p14:creationId xmlns="" xmlns:p14="http://schemas.microsoft.com/office/powerpoint/2010/main" val="3857827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59065" y="4913680"/>
            <a:ext cx="6065501" cy="4023286"/>
          </a:xfrm>
          <a:prstGeom prst="rect">
            <a:avLst/>
          </a:prstGeom>
        </p:spPr>
      </p:pic>
      <p:pic>
        <p:nvPicPr>
          <p:cNvPr id="5" name="Picture 4"/>
          <p:cNvPicPr>
            <a:picLocks noChangeAspect="1"/>
          </p:cNvPicPr>
          <p:nvPr/>
        </p:nvPicPr>
        <p:blipFill>
          <a:blip r:embed="rId3" cstate="print"/>
          <a:stretch>
            <a:fillRect/>
          </a:stretch>
        </p:blipFill>
        <p:spPr>
          <a:xfrm>
            <a:off x="425693" y="1297862"/>
            <a:ext cx="6081620" cy="3619196"/>
          </a:xfrm>
          <a:prstGeom prst="rect">
            <a:avLst/>
          </a:prstGeom>
        </p:spPr>
      </p:pic>
      <p:sp>
        <p:nvSpPr>
          <p:cNvPr id="6" name="Rectangle 5"/>
          <p:cNvSpPr/>
          <p:nvPr/>
        </p:nvSpPr>
        <p:spPr>
          <a:xfrm>
            <a:off x="946735" y="8962024"/>
            <a:ext cx="5272896" cy="646331"/>
          </a:xfrm>
          <a:prstGeom prst="rect">
            <a:avLst/>
          </a:prstGeom>
        </p:spPr>
        <p:txBody>
          <a:bodyPr wrap="square">
            <a:spAutoFit/>
          </a:bodyPr>
          <a:lstStyle/>
          <a:p>
            <a:r>
              <a:rPr lang="en-GB" sz="1200" dirty="0"/>
              <a:t>Farooq, M., &amp; Khan, A. (2012). Effect of elbow flexion, forearm rotation and upper arm abduction on MVC grip and grip endurance time. International Journal of Occupational Safety and Ergonomics, 18(4), 487-498.</a:t>
            </a:r>
          </a:p>
        </p:txBody>
      </p:sp>
    </p:spTree>
    <p:extLst>
      <p:ext uri="{BB962C8B-B14F-4D97-AF65-F5344CB8AC3E}">
        <p14:creationId xmlns="" xmlns:p14="http://schemas.microsoft.com/office/powerpoint/2010/main" val="2186641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362991" y="4796287"/>
            <a:ext cx="6095324" cy="4075570"/>
          </a:xfrm>
          <a:prstGeom prst="rect">
            <a:avLst/>
          </a:prstGeom>
        </p:spPr>
      </p:pic>
      <p:pic>
        <p:nvPicPr>
          <p:cNvPr id="4" name="Picture 3"/>
          <p:cNvPicPr>
            <a:picLocks noChangeAspect="1"/>
          </p:cNvPicPr>
          <p:nvPr/>
        </p:nvPicPr>
        <p:blipFill>
          <a:blip r:embed="rId3" cstate="print"/>
          <a:stretch>
            <a:fillRect/>
          </a:stretch>
        </p:blipFill>
        <p:spPr>
          <a:xfrm>
            <a:off x="397497" y="1287127"/>
            <a:ext cx="6095324" cy="3526413"/>
          </a:xfrm>
          <a:prstGeom prst="rect">
            <a:avLst/>
          </a:prstGeom>
        </p:spPr>
      </p:pic>
      <p:sp>
        <p:nvSpPr>
          <p:cNvPr id="6" name="Rectangle 5"/>
          <p:cNvSpPr/>
          <p:nvPr/>
        </p:nvSpPr>
        <p:spPr>
          <a:xfrm>
            <a:off x="808711" y="8962024"/>
            <a:ext cx="5272896" cy="646331"/>
          </a:xfrm>
          <a:prstGeom prst="rect">
            <a:avLst/>
          </a:prstGeom>
        </p:spPr>
        <p:txBody>
          <a:bodyPr wrap="square">
            <a:spAutoFit/>
          </a:bodyPr>
          <a:lstStyle/>
          <a:p>
            <a:r>
              <a:rPr lang="en-GB" sz="1200" dirty="0"/>
              <a:t>Farooq, M., &amp; Khan, A. (2012). Effect of elbow flexion, forearm rotation and upper arm abduction on MVC grip and grip endurance time. International Journal of Occupational Safety and Ergonomics, 18(4), 487-498.</a:t>
            </a:r>
          </a:p>
        </p:txBody>
      </p:sp>
    </p:spTree>
    <p:extLst>
      <p:ext uri="{BB962C8B-B14F-4D97-AF65-F5344CB8AC3E}">
        <p14:creationId xmlns="" xmlns:p14="http://schemas.microsoft.com/office/powerpoint/2010/main" val="141384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55955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5633" y="1711527"/>
            <a:ext cx="5986733" cy="7171194"/>
          </a:xfrm>
          <a:prstGeom prst="rect">
            <a:avLst/>
          </a:prstGeom>
          <a:solidFill>
            <a:schemeClr val="bg1"/>
          </a:solidFill>
          <a:effectLst>
            <a:innerShdw blurRad="114300">
              <a:prstClr val="black"/>
            </a:innerShdw>
          </a:effectLst>
        </p:spPr>
        <p:txBody>
          <a:bodyPr wrap="square" rtlCol="0">
            <a:spAutoFit/>
          </a:bodyPr>
          <a:lstStyle/>
          <a:p>
            <a:endParaRPr lang="en-GB" sz="2000" dirty="0" smtClean="0"/>
          </a:p>
          <a:p>
            <a:endParaRPr lang="en-GB" sz="2000" dirty="0" smtClean="0"/>
          </a:p>
          <a:p>
            <a:pPr lvl="1"/>
            <a:r>
              <a:rPr lang="en-GB" sz="2000" dirty="0" smtClean="0"/>
              <a:t>My background:</a:t>
            </a:r>
          </a:p>
          <a:p>
            <a:pPr marL="800100" lvl="1" indent="-342900">
              <a:buFont typeface="Arial" panose="020B0604020202020204" pitchFamily="34" charset="0"/>
              <a:buChar char="•"/>
            </a:pPr>
            <a:r>
              <a:rPr lang="en-GB" sz="2000" dirty="0"/>
              <a:t>Moving &amp; Handling for over 10 years</a:t>
            </a:r>
          </a:p>
          <a:p>
            <a:pPr marL="1257300" lvl="2" indent="-342900">
              <a:buFont typeface="Arial" panose="020B0604020202020204" pitchFamily="34" charset="0"/>
              <a:buChar char="•"/>
            </a:pPr>
            <a:r>
              <a:rPr lang="en-GB" sz="2000" dirty="0"/>
              <a:t>Commercially</a:t>
            </a:r>
          </a:p>
          <a:p>
            <a:pPr marL="1257300" lvl="2" indent="-342900">
              <a:buFont typeface="Arial" panose="020B0604020202020204" pitchFamily="34" charset="0"/>
              <a:buChar char="•"/>
            </a:pPr>
            <a:r>
              <a:rPr lang="en-GB" sz="2000" dirty="0" smtClean="0"/>
              <a:t>Community</a:t>
            </a:r>
          </a:p>
          <a:p>
            <a:pPr marL="800100" lvl="1" indent="-342900">
              <a:buFont typeface="Arial" panose="020B0604020202020204" pitchFamily="34" charset="0"/>
              <a:buChar char="•"/>
            </a:pPr>
            <a:r>
              <a:rPr lang="en-GB" sz="2000" dirty="0" smtClean="0"/>
              <a:t>Physiotherapist for 15 years</a:t>
            </a:r>
          </a:p>
          <a:p>
            <a:pPr marL="800100" lvl="1" indent="-342900">
              <a:buFont typeface="Arial" panose="020B0604020202020204" pitchFamily="34" charset="0"/>
              <a:buChar char="•"/>
            </a:pPr>
            <a:r>
              <a:rPr lang="en-GB" sz="2000" dirty="0" smtClean="0"/>
              <a:t>Martial Arts for 20 years</a:t>
            </a:r>
          </a:p>
          <a:p>
            <a:pPr marL="800100" lvl="1" indent="-342900">
              <a:buFont typeface="Arial" panose="020B0604020202020204" pitchFamily="34" charset="0"/>
              <a:buChar char="•"/>
            </a:pPr>
            <a:endParaRPr lang="en-GB" sz="2000" dirty="0"/>
          </a:p>
          <a:p>
            <a:pPr lvl="1"/>
            <a:r>
              <a:rPr lang="en-GB" sz="2000" dirty="0" smtClean="0"/>
              <a:t>Personal Objectives: </a:t>
            </a:r>
          </a:p>
          <a:p>
            <a:pPr lvl="1"/>
            <a:endParaRPr lang="en-GB" sz="2000" dirty="0" smtClean="0"/>
          </a:p>
          <a:p>
            <a:pPr marL="800100" lvl="1" indent="-342900">
              <a:buFont typeface="Arial" panose="020B0604020202020204" pitchFamily="34" charset="0"/>
              <a:buChar char="•"/>
            </a:pPr>
            <a:r>
              <a:rPr lang="en-GB" sz="2000" dirty="0" smtClean="0"/>
              <a:t>Bringing together principles from martial arts, anatomical &amp; physiological knowledge and evidence based practice to improve moving and handling. </a:t>
            </a:r>
          </a:p>
          <a:p>
            <a:pPr marL="800100" lvl="1" indent="-342900">
              <a:buFont typeface="Arial" panose="020B0604020202020204" pitchFamily="34" charset="0"/>
              <a:buChar char="•"/>
            </a:pPr>
            <a:endParaRPr lang="en-GB" sz="2000" dirty="0"/>
          </a:p>
          <a:p>
            <a:pPr lvl="1"/>
            <a:r>
              <a:rPr lang="en-GB" sz="2000" dirty="0" smtClean="0"/>
              <a:t>Objectives of this presentation: </a:t>
            </a:r>
          </a:p>
          <a:p>
            <a:pPr marL="800100" lvl="1" indent="-342900">
              <a:buFont typeface="Arial" panose="020B0604020202020204" pitchFamily="34" charset="0"/>
              <a:buChar char="•"/>
            </a:pPr>
            <a:r>
              <a:rPr lang="en-GB" sz="2000" dirty="0" smtClean="0"/>
              <a:t>Combining what we know about grip from evidence based practice, anatomy and physiology with some insight from grips in martial arts. </a:t>
            </a:r>
          </a:p>
          <a:p>
            <a:pPr marL="1257300" lvl="2" indent="-342900">
              <a:buFont typeface="Arial" panose="020B0604020202020204" pitchFamily="34" charset="0"/>
              <a:buChar char="•"/>
            </a:pPr>
            <a:endParaRPr lang="en-GB" sz="2000" dirty="0" smtClean="0"/>
          </a:p>
          <a:p>
            <a:pPr lvl="1"/>
            <a:endParaRPr lang="en-GB" sz="2000" dirty="0" smtClean="0"/>
          </a:p>
        </p:txBody>
      </p:sp>
      <p:sp>
        <p:nvSpPr>
          <p:cNvPr id="4" name="Footer Placeholder 2"/>
          <p:cNvSpPr>
            <a:spLocks noGrp="1"/>
          </p:cNvSpPr>
          <p:nvPr>
            <p:ph type="ftr" sz="quarter" idx="11"/>
          </p:nvPr>
        </p:nvSpPr>
        <p:spPr>
          <a:xfrm>
            <a:off x="418380" y="9060626"/>
            <a:ext cx="5986734" cy="527403"/>
          </a:xfrm>
        </p:spPr>
        <p:txBody>
          <a:bodyPr/>
          <a:lstStyle>
            <a:lvl1pPr>
              <a:defRPr sz="1800" b="1">
                <a:solidFill>
                  <a:schemeClr val="tx1"/>
                </a:solidFill>
              </a:defRPr>
            </a:lvl1pPr>
          </a:lstStyle>
          <a:p>
            <a:r>
              <a:rPr lang="en-GB" dirty="0" smtClean="0"/>
              <a:t>31</a:t>
            </a:r>
            <a:r>
              <a:rPr lang="en-GB" baseline="30000" dirty="0" smtClean="0"/>
              <a:t>st</a:t>
            </a:r>
            <a:r>
              <a:rPr lang="en-GB" dirty="0" smtClean="0"/>
              <a:t> MAY 2019, SCOTTISH NATIONAL BACK EXCHANGE, </a:t>
            </a:r>
          </a:p>
          <a:p>
            <a:pPr algn="r"/>
            <a:r>
              <a:rPr lang="en-GB" dirty="0" smtClean="0"/>
              <a:t>IRVIND SIHOTA</a:t>
            </a:r>
            <a:endParaRPr lang="en-GB" dirty="0"/>
          </a:p>
        </p:txBody>
      </p:sp>
    </p:spTree>
    <p:extLst>
      <p:ext uri="{BB962C8B-B14F-4D97-AF65-F5344CB8AC3E}">
        <p14:creationId xmlns="" xmlns:p14="http://schemas.microsoft.com/office/powerpoint/2010/main" val="1618883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08263" y="1428746"/>
            <a:ext cx="6182318" cy="7456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stretch>
            <a:fillRect/>
          </a:stretch>
        </p:blipFill>
        <p:spPr>
          <a:xfrm>
            <a:off x="408263" y="1428746"/>
            <a:ext cx="4677007" cy="7246069"/>
          </a:xfrm>
          <a:prstGeom prst="rect">
            <a:avLst/>
          </a:prstGeom>
        </p:spPr>
      </p:pic>
      <p:sp>
        <p:nvSpPr>
          <p:cNvPr id="5" name="Rectangle 4"/>
          <p:cNvSpPr/>
          <p:nvPr/>
        </p:nvSpPr>
        <p:spPr>
          <a:xfrm>
            <a:off x="4812047" y="5310513"/>
            <a:ext cx="1778534" cy="1631216"/>
          </a:xfrm>
          <a:prstGeom prst="rect">
            <a:avLst/>
          </a:prstGeom>
          <a:solidFill>
            <a:schemeClr val="bg1"/>
          </a:solidFill>
        </p:spPr>
        <p:txBody>
          <a:bodyPr wrap="square">
            <a:spAutoFit/>
          </a:bodyPr>
          <a:lstStyle/>
          <a:p>
            <a:r>
              <a:rPr lang="en-GB" sz="2000" dirty="0"/>
              <a:t>https://commons.wikimedia.org/wiki/File:Pronation_and_supination.jpg</a:t>
            </a:r>
          </a:p>
        </p:txBody>
      </p:sp>
      <p:sp>
        <p:nvSpPr>
          <p:cNvPr id="6" name="TextBox 5"/>
          <p:cNvSpPr txBox="1"/>
          <p:nvPr/>
        </p:nvSpPr>
        <p:spPr>
          <a:xfrm>
            <a:off x="4070487" y="2218850"/>
            <a:ext cx="2520094" cy="2677656"/>
          </a:xfrm>
          <a:prstGeom prst="rect">
            <a:avLst/>
          </a:prstGeom>
          <a:solidFill>
            <a:schemeClr val="bg1"/>
          </a:solidFill>
        </p:spPr>
        <p:txBody>
          <a:bodyPr wrap="square" rtlCol="0">
            <a:spAutoFit/>
          </a:bodyPr>
          <a:lstStyle/>
          <a:p>
            <a:r>
              <a:rPr lang="en-GB" dirty="0" smtClean="0"/>
              <a:t>Hand/Forearm position</a:t>
            </a:r>
          </a:p>
          <a:p>
            <a:pPr marL="130598" indent="-130598">
              <a:buFont typeface="Arial" panose="020B0604020202020204" pitchFamily="34" charset="0"/>
              <a:buChar char="•"/>
            </a:pPr>
            <a:r>
              <a:rPr lang="en-GB" dirty="0" smtClean="0"/>
              <a:t>s</a:t>
            </a:r>
            <a:r>
              <a:rPr lang="en-GB" sz="2000" b="1" dirty="0" smtClean="0"/>
              <a:t>up</a:t>
            </a:r>
            <a:r>
              <a:rPr lang="en-GB" dirty="0" smtClean="0"/>
              <a:t>ination</a:t>
            </a:r>
            <a:r>
              <a:rPr lang="en-GB" dirty="0"/>
              <a:t>, </a:t>
            </a:r>
            <a:r>
              <a:rPr lang="en-GB" dirty="0" smtClean="0"/>
              <a:t>(what’s up)</a:t>
            </a:r>
          </a:p>
          <a:p>
            <a:pPr marL="130598" indent="-130598">
              <a:buFont typeface="Arial" panose="020B0604020202020204" pitchFamily="34" charset="0"/>
              <a:buChar char="•"/>
            </a:pPr>
            <a:r>
              <a:rPr lang="en-GB" dirty="0" smtClean="0"/>
              <a:t>Neutral (neither up nor down) </a:t>
            </a:r>
          </a:p>
          <a:p>
            <a:pPr marL="130598" indent="-130598">
              <a:buFont typeface="Arial" panose="020B0604020202020204" pitchFamily="34" charset="0"/>
              <a:buChar char="•"/>
            </a:pPr>
            <a:r>
              <a:rPr lang="en-GB" dirty="0" smtClean="0"/>
              <a:t>Pr</a:t>
            </a:r>
            <a:r>
              <a:rPr lang="en-GB" sz="2000" b="1" dirty="0" smtClean="0"/>
              <a:t>on</a:t>
            </a:r>
            <a:r>
              <a:rPr lang="en-GB" dirty="0" smtClean="0"/>
              <a:t>ati</a:t>
            </a:r>
            <a:r>
              <a:rPr lang="en-GB" sz="2000" b="1" dirty="0" smtClean="0"/>
              <a:t>on – </a:t>
            </a:r>
            <a:r>
              <a:rPr lang="en-GB" sz="2000" dirty="0" smtClean="0"/>
              <a:t>rest your hands ON. </a:t>
            </a:r>
            <a:endParaRPr lang="en-GB" sz="2000" b="1" dirty="0"/>
          </a:p>
          <a:p>
            <a:pPr marL="130598" indent="-130598">
              <a:buFont typeface="Arial" panose="020B0604020202020204" pitchFamily="34" charset="0"/>
              <a:buChar char="•"/>
            </a:pPr>
            <a:r>
              <a:rPr lang="en-GB" dirty="0"/>
              <a:t>Wrist position – flexion, extension, ulnar &amp; radial deviation. </a:t>
            </a:r>
          </a:p>
        </p:txBody>
      </p:sp>
      <p:sp>
        <p:nvSpPr>
          <p:cNvPr id="7" name="Footer Placeholder 2"/>
          <p:cNvSpPr>
            <a:spLocks noGrp="1"/>
          </p:cNvSpPr>
          <p:nvPr>
            <p:ph type="ftr" sz="quarter" idx="11"/>
          </p:nvPr>
        </p:nvSpPr>
        <p:spPr>
          <a:xfrm>
            <a:off x="418380" y="9060626"/>
            <a:ext cx="5986734" cy="527403"/>
          </a:xfrm>
        </p:spPr>
        <p:txBody>
          <a:bodyPr/>
          <a:lstStyle>
            <a:lvl1pPr>
              <a:defRPr sz="1800" b="1">
                <a:solidFill>
                  <a:schemeClr val="tx1"/>
                </a:solidFill>
              </a:defRPr>
            </a:lvl1pPr>
          </a:lstStyle>
          <a:p>
            <a:r>
              <a:rPr lang="en-GB" dirty="0" smtClean="0"/>
              <a:t>31</a:t>
            </a:r>
            <a:r>
              <a:rPr lang="en-GB" baseline="30000" dirty="0" smtClean="0"/>
              <a:t>st</a:t>
            </a:r>
            <a:r>
              <a:rPr lang="en-GB" dirty="0" smtClean="0"/>
              <a:t> MAY 2019, SCOTTISH NATIONAL BACK EXCHANGE, </a:t>
            </a:r>
          </a:p>
          <a:p>
            <a:pPr algn="r"/>
            <a:r>
              <a:rPr lang="en-GB" dirty="0" smtClean="0"/>
              <a:t>IRVIND SIHOTA</a:t>
            </a:r>
            <a:endParaRPr lang="en-GB" dirty="0"/>
          </a:p>
        </p:txBody>
      </p:sp>
    </p:spTree>
    <p:extLst>
      <p:ext uri="{BB962C8B-B14F-4D97-AF65-F5344CB8AC3E}">
        <p14:creationId xmlns="" xmlns:p14="http://schemas.microsoft.com/office/powerpoint/2010/main" val="1292017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08263" y="1428746"/>
            <a:ext cx="5996851" cy="7456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2" cstate="print"/>
          <a:srcRect r="31484"/>
          <a:stretch/>
        </p:blipFill>
        <p:spPr>
          <a:xfrm>
            <a:off x="3092571" y="1428746"/>
            <a:ext cx="3295290" cy="6769457"/>
          </a:xfrm>
          <a:prstGeom prst="rect">
            <a:avLst/>
          </a:prstGeom>
        </p:spPr>
      </p:pic>
      <p:sp>
        <p:nvSpPr>
          <p:cNvPr id="4" name="Rectangle 3"/>
          <p:cNvSpPr/>
          <p:nvPr/>
        </p:nvSpPr>
        <p:spPr>
          <a:xfrm>
            <a:off x="552091" y="8050455"/>
            <a:ext cx="3812875" cy="646331"/>
          </a:xfrm>
          <a:prstGeom prst="rect">
            <a:avLst/>
          </a:prstGeom>
        </p:spPr>
        <p:txBody>
          <a:bodyPr wrap="square">
            <a:spAutoFit/>
          </a:bodyPr>
          <a:lstStyle/>
          <a:p>
            <a:r>
              <a:rPr lang="en-GB" dirty="0"/>
              <a:t>https://commons.wikimedia.org/wiki/File:Ab_add_and_circumduction.jpg</a:t>
            </a:r>
          </a:p>
        </p:txBody>
      </p:sp>
      <p:sp>
        <p:nvSpPr>
          <p:cNvPr id="9" name="Footer Placeholder 2"/>
          <p:cNvSpPr>
            <a:spLocks noGrp="1"/>
          </p:cNvSpPr>
          <p:nvPr>
            <p:ph type="ftr" sz="quarter" idx="11"/>
          </p:nvPr>
        </p:nvSpPr>
        <p:spPr>
          <a:xfrm>
            <a:off x="418380" y="9060626"/>
            <a:ext cx="5986734" cy="527403"/>
          </a:xfrm>
        </p:spPr>
        <p:txBody>
          <a:bodyPr/>
          <a:lstStyle>
            <a:lvl1pPr>
              <a:defRPr sz="1800" b="1">
                <a:solidFill>
                  <a:schemeClr val="tx1"/>
                </a:solidFill>
              </a:defRPr>
            </a:lvl1pPr>
          </a:lstStyle>
          <a:p>
            <a:r>
              <a:rPr lang="en-GB" dirty="0" smtClean="0"/>
              <a:t>31</a:t>
            </a:r>
            <a:r>
              <a:rPr lang="en-GB" baseline="30000" dirty="0" smtClean="0"/>
              <a:t>st</a:t>
            </a:r>
            <a:r>
              <a:rPr lang="en-GB" dirty="0" smtClean="0"/>
              <a:t> MAY 2019, SCOTTISH NATIONAL BACK EXCHANGE, </a:t>
            </a:r>
          </a:p>
          <a:p>
            <a:pPr algn="r"/>
            <a:r>
              <a:rPr lang="en-GB" dirty="0" smtClean="0"/>
              <a:t>IRVIND SIHOTA</a:t>
            </a:r>
            <a:endParaRPr lang="en-GB" dirty="0"/>
          </a:p>
        </p:txBody>
      </p:sp>
    </p:spTree>
    <p:extLst>
      <p:ext uri="{BB962C8B-B14F-4D97-AF65-F5344CB8AC3E}">
        <p14:creationId xmlns="" xmlns:p14="http://schemas.microsoft.com/office/powerpoint/2010/main" val="1887025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068" y="1428746"/>
            <a:ext cx="6039765" cy="7456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2"/>
          <p:cNvSpPr>
            <a:spLocks noGrp="1"/>
          </p:cNvSpPr>
          <p:nvPr>
            <p:ph type="ftr" sz="quarter" idx="11"/>
          </p:nvPr>
        </p:nvSpPr>
        <p:spPr>
          <a:xfrm>
            <a:off x="494105" y="9095132"/>
            <a:ext cx="5848691" cy="527403"/>
          </a:xfrm>
        </p:spPr>
        <p:txBody>
          <a:bodyPr/>
          <a:lstStyle>
            <a:lvl1pPr>
              <a:defRPr sz="1800" b="1">
                <a:solidFill>
                  <a:schemeClr val="tx1"/>
                </a:solidFill>
              </a:defRPr>
            </a:lvl1pPr>
          </a:lstStyle>
          <a:p>
            <a:r>
              <a:rPr lang="en-GB" dirty="0" smtClean="0"/>
              <a:t>31</a:t>
            </a:r>
            <a:r>
              <a:rPr lang="en-GB" baseline="30000" dirty="0" smtClean="0"/>
              <a:t>st</a:t>
            </a:r>
            <a:r>
              <a:rPr lang="en-GB" dirty="0" smtClean="0"/>
              <a:t> MAY 2019, SCOTTISH NATIONAL BACK EXCHANGE, </a:t>
            </a:r>
          </a:p>
          <a:p>
            <a:pPr algn="r"/>
            <a:r>
              <a:rPr lang="en-GB" dirty="0" smtClean="0"/>
              <a:t>IRVIND SIHOTA</a:t>
            </a:r>
            <a:endParaRPr lang="en-GB" dirty="0"/>
          </a:p>
        </p:txBody>
      </p:sp>
      <p:pic>
        <p:nvPicPr>
          <p:cNvPr id="2" name="Picture 1"/>
          <p:cNvPicPr>
            <a:picLocks noChangeAspect="1"/>
          </p:cNvPicPr>
          <p:nvPr/>
        </p:nvPicPr>
        <p:blipFill rotWithShape="1">
          <a:blip r:embed="rId2" cstate="print"/>
          <a:srcRect l="8391" r="43079" b="46011"/>
          <a:stretch/>
        </p:blipFill>
        <p:spPr>
          <a:xfrm>
            <a:off x="569342" y="1746820"/>
            <a:ext cx="5849985" cy="3687821"/>
          </a:xfrm>
          <a:prstGeom prst="rect">
            <a:avLst/>
          </a:prstGeom>
        </p:spPr>
      </p:pic>
      <p:sp>
        <p:nvSpPr>
          <p:cNvPr id="3" name="Rectangle 2"/>
          <p:cNvSpPr/>
          <p:nvPr/>
        </p:nvSpPr>
        <p:spPr>
          <a:xfrm>
            <a:off x="784891" y="5603572"/>
            <a:ext cx="5418885" cy="584775"/>
          </a:xfrm>
          <a:prstGeom prst="rect">
            <a:avLst/>
          </a:prstGeom>
        </p:spPr>
        <p:txBody>
          <a:bodyPr wrap="square">
            <a:spAutoFit/>
          </a:bodyPr>
          <a:lstStyle/>
          <a:p>
            <a:r>
              <a:rPr lang="en-GB" sz="1600" dirty="0"/>
              <a:t>https://en.wikipedia.org/wiki/Anatomical_terms_of_motion#/media/File:FlexsionExtension2017.jpeg</a:t>
            </a:r>
          </a:p>
        </p:txBody>
      </p:sp>
    </p:spTree>
    <p:extLst>
      <p:ext uri="{BB962C8B-B14F-4D97-AF65-F5344CB8AC3E}">
        <p14:creationId xmlns="" xmlns:p14="http://schemas.microsoft.com/office/powerpoint/2010/main" val="875485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 xmlns:p14="http://schemas.microsoft.com/office/powerpoint/2010/main" val="590919662"/>
              </p:ext>
            </p:extLst>
          </p:nvPr>
        </p:nvGraphicFramePr>
        <p:xfrm>
          <a:off x="621100" y="1256141"/>
          <a:ext cx="5814205" cy="7838440"/>
        </p:xfrm>
        <a:graphic>
          <a:graphicData uri="http://schemas.openxmlformats.org/drawingml/2006/table">
            <a:tbl>
              <a:tblPr firstRow="1" bandRow="1">
                <a:tableStyleId>{616DA210-FB5B-4158-B5E0-FEB733F419BA}</a:tableStyleId>
              </a:tblPr>
              <a:tblGrid>
                <a:gridCol w="3381556"/>
                <a:gridCol w="2432649"/>
              </a:tblGrid>
              <a:tr h="370840">
                <a:tc>
                  <a:txBody>
                    <a:bodyPr/>
                    <a:lstStyle/>
                    <a:p>
                      <a:r>
                        <a:rPr lang="en-GB" dirty="0" smtClean="0"/>
                        <a:t>Key Points</a:t>
                      </a:r>
                      <a:endParaRPr lang="en-GB" dirty="0"/>
                    </a:p>
                  </a:txBody>
                  <a:tcPr anchor="b">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l"/>
                      <a:r>
                        <a:rPr lang="en-GB" dirty="0" smtClean="0"/>
                        <a:t>Citation</a:t>
                      </a:r>
                      <a:endParaRPr lang="en-GB" dirty="0"/>
                    </a:p>
                  </a:txBody>
                  <a:tcPr anchor="b">
                    <a:lnL w="12700" cmpd="sng">
                      <a:noFill/>
                    </a:lnL>
                    <a:lnR w="12700" cmpd="sng">
                      <a:noFill/>
                    </a:lnR>
                    <a:lnT w="12700" cmpd="sng">
                      <a:noFill/>
                    </a:lnT>
                    <a:lnB w="25400" cmpd="sng">
                      <a:noFill/>
                    </a:lnB>
                    <a:lnTlToBr w="12700" cmpd="sng">
                      <a:noFill/>
                      <a:prstDash val="solid"/>
                    </a:lnTlToBr>
                    <a:lnBlToTr w="12700" cmpd="sng">
                      <a:noFill/>
                      <a:prstDash val="solid"/>
                    </a:lnBlToTr>
                  </a:tcPr>
                </a:tc>
              </a:tr>
              <a:tr h="370840">
                <a:tc>
                  <a:txBody>
                    <a:bodyPr/>
                    <a:lstStyle/>
                    <a:p>
                      <a:r>
                        <a:rPr lang="en-GB" sz="1400" b="1" dirty="0" smtClean="0"/>
                        <a:t>Changing Muscle Length affects muscle force capacity, &amp;</a:t>
                      </a:r>
                      <a:r>
                        <a:rPr lang="en-GB" sz="1400" b="1" baseline="0" dirty="0" smtClean="0"/>
                        <a:t> linked to upper limb posture. </a:t>
                      </a:r>
                      <a:endParaRPr lang="en-GB" sz="1400" b="1" dirty="0"/>
                    </a:p>
                  </a:txBody>
                  <a:tcPr>
                    <a:lnT w="25400" cmpd="sng">
                      <a:noFill/>
                    </a:lnT>
                  </a:tcPr>
                </a:tc>
                <a:tc>
                  <a:txBody>
                    <a:bodyPr/>
                    <a:lstStyle/>
                    <a:p>
                      <a:r>
                        <a:rPr lang="en-GB" sz="1050" dirty="0" err="1" smtClean="0"/>
                        <a:t>Shyam</a:t>
                      </a:r>
                      <a:r>
                        <a:rPr lang="en-GB" sz="1050" dirty="0" smtClean="0"/>
                        <a:t> Kumar, A.J., </a:t>
                      </a:r>
                      <a:r>
                        <a:rPr lang="en-GB" sz="1050" dirty="0" err="1" smtClean="0"/>
                        <a:t>Parmar</a:t>
                      </a:r>
                      <a:r>
                        <a:rPr lang="en-GB" sz="1050" dirty="0" smtClean="0"/>
                        <a:t>, V., Ahmed, S., </a:t>
                      </a:r>
                      <a:r>
                        <a:rPr lang="en-GB" sz="1050" dirty="0" err="1" smtClean="0"/>
                        <a:t>Kar</a:t>
                      </a:r>
                      <a:r>
                        <a:rPr lang="en-GB" sz="1050" dirty="0" smtClean="0"/>
                        <a:t>, S., &amp; Harper, W.M. (2008). A study of grip endurance and </a:t>
                      </a:r>
                      <a:r>
                        <a:rPr lang="en-GB" sz="1050" dirty="0" err="1" smtClean="0"/>
                        <a:t>strengh</a:t>
                      </a:r>
                      <a:r>
                        <a:rPr lang="en-GB" sz="1050" dirty="0" smtClean="0"/>
                        <a:t> in different elbow positions. J </a:t>
                      </a:r>
                      <a:r>
                        <a:rPr lang="en-GB" sz="1050" dirty="0" err="1" smtClean="0"/>
                        <a:t>Orthop</a:t>
                      </a:r>
                      <a:r>
                        <a:rPr lang="en-GB" sz="1050" dirty="0" smtClean="0"/>
                        <a:t> </a:t>
                      </a:r>
                      <a:r>
                        <a:rPr lang="en-GB" sz="1050" dirty="0" err="1" smtClean="0"/>
                        <a:t>Traumatol</a:t>
                      </a:r>
                      <a:r>
                        <a:rPr lang="en-GB" sz="1050" dirty="0" smtClean="0"/>
                        <a:t>, 9:</a:t>
                      </a:r>
                      <a:r>
                        <a:rPr lang="en-GB" sz="1050" baseline="0" dirty="0" smtClean="0"/>
                        <a:t> </a:t>
                      </a:r>
                      <a:r>
                        <a:rPr lang="en-GB" sz="1050" dirty="0" smtClean="0"/>
                        <a:t>4:</a:t>
                      </a:r>
                      <a:r>
                        <a:rPr lang="en-GB" sz="1050" baseline="0" dirty="0" smtClean="0"/>
                        <a:t> pp</a:t>
                      </a:r>
                      <a:r>
                        <a:rPr lang="en-GB" sz="1050" dirty="0" smtClean="0"/>
                        <a:t>209–11.</a:t>
                      </a:r>
                      <a:endParaRPr lang="en-GB" sz="1050" dirty="0"/>
                    </a:p>
                  </a:txBody>
                  <a:tcPr>
                    <a:lnT w="25400" cmpd="sng">
                      <a:noFill/>
                    </a:lnT>
                  </a:tcPr>
                </a:tc>
              </a:tr>
              <a:tr h="370840">
                <a:tc>
                  <a:txBody>
                    <a:bodyPr/>
                    <a:lstStyle/>
                    <a:p>
                      <a:r>
                        <a:rPr lang="en-GB" sz="1400" b="1" dirty="0" smtClean="0"/>
                        <a:t>Peak</a:t>
                      </a:r>
                      <a:r>
                        <a:rPr lang="en-GB" sz="1400" b="1" baseline="0" dirty="0" smtClean="0"/>
                        <a:t> grip strength:</a:t>
                      </a:r>
                    </a:p>
                    <a:p>
                      <a:r>
                        <a:rPr lang="en-GB" sz="1400" b="1" baseline="0" dirty="0" smtClean="0"/>
                        <a:t>-Shoulder abduction 0 degrees</a:t>
                      </a:r>
                    </a:p>
                    <a:p>
                      <a:r>
                        <a:rPr lang="en-GB" sz="1400" b="1" baseline="0" dirty="0" smtClean="0"/>
                        <a:t>-Elbow 135 degrees</a:t>
                      </a:r>
                    </a:p>
                    <a:p>
                      <a:r>
                        <a:rPr lang="en-GB" sz="1400" b="1" baseline="0" dirty="0" smtClean="0"/>
                        <a:t>-Wrist in neutral position. </a:t>
                      </a:r>
                      <a:endParaRPr lang="en-GB" sz="1400" b="1" dirty="0"/>
                    </a:p>
                  </a:txBody>
                  <a:tcPr/>
                </a:tc>
                <a:tc>
                  <a:txBody>
                    <a:bodyPr/>
                    <a:lstStyle/>
                    <a:p>
                      <a:r>
                        <a:rPr lang="en-GB" sz="1050" dirty="0" err="1" smtClean="0"/>
                        <a:t>Kattel</a:t>
                      </a:r>
                      <a:r>
                        <a:rPr lang="en-GB" sz="1050" dirty="0" smtClean="0"/>
                        <a:t>, B. P., Fredericks, T. K., Fernandez, J. E., &amp; Lee, D. C. (1996). The effect of upper-extremity posture on maximum grip strength. International Journal of Industrial Ergonomics, 18(5-6), 423-429. </a:t>
                      </a:r>
                      <a:endParaRPr lang="en-GB" sz="1050" dirty="0"/>
                    </a:p>
                  </a:txBody>
                  <a:tcPr/>
                </a:tc>
              </a:tr>
              <a:tr h="370840">
                <a:tc>
                  <a:txBody>
                    <a:bodyPr/>
                    <a:lstStyle/>
                    <a:p>
                      <a:r>
                        <a:rPr lang="en-GB" sz="1400" b="1" baseline="0" dirty="0" smtClean="0"/>
                        <a:t>- Grip endurance decreases with upper arm abduction. </a:t>
                      </a:r>
                    </a:p>
                    <a:p>
                      <a:r>
                        <a:rPr lang="en-GB" sz="1400" b="1" baseline="0" dirty="0" smtClean="0"/>
                        <a:t>- Grip endurance increases the closer the grip is to neutral. </a:t>
                      </a:r>
                    </a:p>
                    <a:p>
                      <a:r>
                        <a:rPr lang="en-GB" sz="1400" b="1" dirty="0" smtClean="0"/>
                        <a:t>- Inward rotation &amp; humeral forward flexion results in WMSDs.</a:t>
                      </a:r>
                      <a:r>
                        <a:rPr lang="en-GB" sz="1400" b="1" baseline="0" dirty="0" smtClean="0"/>
                        <a:t>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50" dirty="0" smtClean="0"/>
                        <a:t>Farooq, M., &amp; Khan, A. (2012). Effect of elbow flexion, forearm rotation and upper arm abduction on MVC grip and grip endurance time. International Journal of Occupational Safety and Ergonomics, 18(4), 487-498.</a:t>
                      </a:r>
                    </a:p>
                    <a:p>
                      <a:endParaRPr lang="en-GB" sz="1050" dirty="0"/>
                    </a:p>
                  </a:txBody>
                  <a:tcPr/>
                </a:tc>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dirty="0" smtClean="0"/>
                        <a:t>Upper arm flexion of less than</a:t>
                      </a:r>
                      <a:r>
                        <a:rPr lang="en-GB" sz="1400" b="1" baseline="0" dirty="0" smtClean="0"/>
                        <a:t> 90</a:t>
                      </a:r>
                      <a:r>
                        <a:rPr lang="en-GB" sz="1400" b="1" dirty="0" smtClean="0"/>
                        <a:t>°</a:t>
                      </a:r>
                      <a:r>
                        <a:rPr lang="en-GB" sz="1400" b="1" baseline="0" dirty="0" smtClean="0"/>
                        <a:t> results in injuries when packing pencils. Peak strength at </a:t>
                      </a:r>
                      <a:r>
                        <a:rPr lang="en-GB" sz="1400" b="1" dirty="0" smtClean="0"/>
                        <a:t>0° abduction,</a:t>
                      </a:r>
                      <a:r>
                        <a:rPr lang="en-GB" sz="1400" b="1" baseline="0" dirty="0" smtClean="0"/>
                        <a:t> elbow at </a:t>
                      </a:r>
                      <a:r>
                        <a:rPr lang="en-GB" sz="1400" b="1" dirty="0" smtClean="0"/>
                        <a:t>135° &amp; neutral</a:t>
                      </a:r>
                      <a:r>
                        <a:rPr lang="en-GB" sz="1400" b="1" baseline="0" dirty="0" smtClean="0"/>
                        <a:t> wrist position. </a:t>
                      </a:r>
                      <a:endParaRPr lang="en-GB" sz="1400" b="1" dirty="0"/>
                    </a:p>
                  </a:txBody>
                  <a:tcPr/>
                </a:tc>
                <a:tc>
                  <a:txBody>
                    <a:bodyPr/>
                    <a:lstStyle/>
                    <a:p>
                      <a:r>
                        <a:rPr lang="en-GB" sz="1050" dirty="0" err="1" smtClean="0"/>
                        <a:t>Coury</a:t>
                      </a:r>
                      <a:r>
                        <a:rPr lang="en-GB" sz="1050" dirty="0" smtClean="0"/>
                        <a:t> HJCG, Kumar S, </a:t>
                      </a:r>
                      <a:r>
                        <a:rPr lang="en-GB" sz="1050" dirty="0" err="1" smtClean="0"/>
                        <a:t>Rodgher</a:t>
                      </a:r>
                      <a:r>
                        <a:rPr lang="en-GB" sz="1050" dirty="0" smtClean="0"/>
                        <a:t> S,</a:t>
                      </a:r>
                    </a:p>
                    <a:p>
                      <a:r>
                        <a:rPr lang="en-GB" sz="1050" dirty="0" smtClean="0"/>
                        <a:t>Narayan Y</a:t>
                      </a:r>
                      <a:r>
                        <a:rPr lang="en-GB" sz="1050" baseline="0" dirty="0" smtClean="0"/>
                        <a:t> (1998). </a:t>
                      </a:r>
                      <a:r>
                        <a:rPr lang="en-GB" sz="1050" dirty="0" smtClean="0"/>
                        <a:t>Measurement of shoulder adduction strength in different postures. </a:t>
                      </a:r>
                      <a:r>
                        <a:rPr lang="en-GB" sz="1050" dirty="0" err="1" smtClean="0"/>
                        <a:t>Int</a:t>
                      </a:r>
                      <a:r>
                        <a:rPr lang="en-GB" sz="1050" dirty="0" smtClean="0"/>
                        <a:t> J </a:t>
                      </a:r>
                      <a:r>
                        <a:rPr lang="en-GB" sz="1050" dirty="0" err="1" smtClean="0"/>
                        <a:t>Ind</a:t>
                      </a:r>
                      <a:r>
                        <a:rPr lang="en-GB" sz="1050" dirty="0" smtClean="0"/>
                        <a:t> Ergon. 22: 3: pp195–206</a:t>
                      </a:r>
                      <a:endParaRPr lang="en-GB" sz="1050" dirty="0"/>
                    </a:p>
                  </a:txBody>
                  <a:tcPr/>
                </a:tc>
              </a:tr>
              <a:tr h="370840">
                <a:tc>
                  <a:txBody>
                    <a:bodyPr/>
                    <a:lstStyle/>
                    <a:p>
                      <a:r>
                        <a:rPr lang="en-GB" sz="1400" b="1" dirty="0" smtClean="0"/>
                        <a:t>There is a weak but definite</a:t>
                      </a:r>
                      <a:r>
                        <a:rPr lang="en-GB" sz="1400" b="1" baseline="0" dirty="0" smtClean="0"/>
                        <a:t> correlation between eye movement and EMG readings in the neck and shoulder. </a:t>
                      </a:r>
                      <a:endParaRPr lang="en-GB" sz="1400" b="1" dirty="0"/>
                    </a:p>
                  </a:txBody>
                  <a:tcPr/>
                </a:tc>
                <a:tc>
                  <a:txBody>
                    <a:bodyPr/>
                    <a:lstStyle/>
                    <a:p>
                      <a:r>
                        <a:rPr lang="en-GB" sz="1050" dirty="0" err="1" smtClean="0"/>
                        <a:t>Biguer</a:t>
                      </a:r>
                      <a:r>
                        <a:rPr lang="en-GB" sz="1050" dirty="0" smtClean="0"/>
                        <a:t>, B., </a:t>
                      </a:r>
                      <a:r>
                        <a:rPr lang="en-GB" sz="1050" dirty="0" err="1" smtClean="0"/>
                        <a:t>Jeannerod</a:t>
                      </a:r>
                      <a:r>
                        <a:rPr lang="en-GB" sz="1050" dirty="0" smtClean="0"/>
                        <a:t>, M., &amp; </a:t>
                      </a:r>
                      <a:r>
                        <a:rPr lang="en-GB" sz="1050" dirty="0" err="1" smtClean="0"/>
                        <a:t>Prablanc</a:t>
                      </a:r>
                      <a:r>
                        <a:rPr lang="en-GB" sz="1050" dirty="0" smtClean="0"/>
                        <a:t>, C. (1982). The coordination of eye, head, and arm movements during reaching at a single visual target. Experimental brain research, 46(2), 301-304.</a:t>
                      </a:r>
                      <a:endParaRPr lang="en-GB" sz="1050" dirty="0"/>
                    </a:p>
                  </a:txBody>
                  <a:tcPr/>
                </a:tc>
              </a:tr>
              <a:tr h="370840">
                <a:tc>
                  <a:txBody>
                    <a:bodyPr/>
                    <a:lstStyle/>
                    <a:p>
                      <a:r>
                        <a:rPr lang="en-GB" sz="1400" b="1" dirty="0" smtClean="0"/>
                        <a:t>We must allow for greater grip strength to increase the safety margin in</a:t>
                      </a:r>
                      <a:r>
                        <a:rPr lang="en-GB" sz="1400" b="1" baseline="0" dirty="0" smtClean="0"/>
                        <a:t> case we have unanticipated forces or slips (when working with tool)</a:t>
                      </a:r>
                      <a:endParaRPr lang="en-GB" sz="1400" b="1" dirty="0"/>
                    </a:p>
                  </a:txBody>
                  <a:tcPr/>
                </a:tc>
                <a:tc>
                  <a:txBody>
                    <a:bodyPr/>
                    <a:lstStyle/>
                    <a:p>
                      <a:r>
                        <a:rPr lang="en-GB" sz="1050" dirty="0" smtClean="0"/>
                        <a:t>Johansson H, </a:t>
                      </a:r>
                      <a:r>
                        <a:rPr lang="en-GB" sz="1050" dirty="0" err="1" smtClean="0"/>
                        <a:t>Sojka</a:t>
                      </a:r>
                      <a:r>
                        <a:rPr lang="en-GB" sz="1050" dirty="0" smtClean="0"/>
                        <a:t> P. Pathophysiological mechanisms involved in genesis and spread of muscular tension in occupational muscle pain and in chronic musculoskeletal pain syndromes: a hypothesis. Med Hypotheses. 1991;35(3):196–203.</a:t>
                      </a:r>
                      <a:endParaRPr lang="en-GB" sz="1050" dirty="0"/>
                    </a:p>
                  </a:txBody>
                  <a:tcPr/>
                </a:tc>
              </a:tr>
              <a:tr h="370840">
                <a:tc>
                  <a:txBody>
                    <a:bodyPr/>
                    <a:lstStyle/>
                    <a:p>
                      <a:r>
                        <a:rPr lang="en-GB" sz="1400" b="1" dirty="0" smtClean="0"/>
                        <a:t>Supine grip activates </a:t>
                      </a:r>
                      <a:r>
                        <a:rPr lang="en-GB" sz="1400" b="1" dirty="0" err="1" smtClean="0"/>
                        <a:t>antierior</a:t>
                      </a:r>
                      <a:r>
                        <a:rPr lang="en-GB" sz="1400" b="1" dirty="0" smtClean="0"/>
                        <a:t> deltoid &amp; with less trapezius activity. Prone grip, has more trapezius activity (although still less than anterior deltoid). </a:t>
                      </a:r>
                      <a:endParaRPr lang="en-GB" sz="1400" b="1" dirty="0"/>
                    </a:p>
                  </a:txBody>
                  <a:tcPr/>
                </a:tc>
                <a:tc>
                  <a:txBody>
                    <a:bodyPr/>
                    <a:lstStyle/>
                    <a:p>
                      <a:r>
                        <a:rPr lang="en-GB" sz="1050" dirty="0" err="1" smtClean="0"/>
                        <a:t>Bagchi</a:t>
                      </a:r>
                      <a:r>
                        <a:rPr lang="en-GB" sz="1050" dirty="0" smtClean="0"/>
                        <a:t>, A., &amp; </a:t>
                      </a:r>
                      <a:r>
                        <a:rPr lang="en-GB" sz="1050" dirty="0" err="1" smtClean="0"/>
                        <a:t>Raizada</a:t>
                      </a:r>
                      <a:r>
                        <a:rPr lang="en-GB" sz="1050" dirty="0" smtClean="0"/>
                        <a:t>, S. (2016). </a:t>
                      </a:r>
                      <a:r>
                        <a:rPr lang="en-GB" sz="1050" dirty="0" err="1" smtClean="0"/>
                        <a:t>Electromyographical</a:t>
                      </a:r>
                      <a:r>
                        <a:rPr lang="en-GB" sz="1050" dirty="0" smtClean="0"/>
                        <a:t> investigation of anterior deltoid and trapezius muscles during three different variations of front raise. International Journal of Physical Education, Sports and Health 3: 6: pp56-59</a:t>
                      </a:r>
                    </a:p>
                  </a:txBody>
                  <a:tcPr/>
                </a:tc>
              </a:tr>
            </a:tbl>
          </a:graphicData>
        </a:graphic>
      </p:graphicFrame>
    </p:spTree>
    <p:extLst>
      <p:ext uri="{BB962C8B-B14F-4D97-AF65-F5344CB8AC3E}">
        <p14:creationId xmlns="" xmlns:p14="http://schemas.microsoft.com/office/powerpoint/2010/main" val="1468398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14068" y="1428746"/>
            <a:ext cx="6039765" cy="8115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774524" y="1733550"/>
            <a:ext cx="4016676" cy="7542579"/>
          </a:xfrm>
          <a:prstGeom prst="rect">
            <a:avLst/>
          </a:prstGeom>
          <a:pattFill prst="lgGrid">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stretch>
            <a:fillRect/>
          </a:stretch>
        </p:blipFill>
        <p:spPr>
          <a:xfrm>
            <a:off x="609327" y="1515027"/>
            <a:ext cx="2292295" cy="2700762"/>
          </a:xfrm>
          <a:prstGeom prst="rect">
            <a:avLst/>
          </a:prstGeom>
        </p:spPr>
      </p:pic>
      <p:pic>
        <p:nvPicPr>
          <p:cNvPr id="9" name="Picture 8"/>
          <p:cNvPicPr>
            <a:picLocks noChangeAspect="1"/>
          </p:cNvPicPr>
          <p:nvPr/>
        </p:nvPicPr>
        <p:blipFill rotWithShape="1">
          <a:blip r:embed="rId3" cstate="print"/>
          <a:srcRect l="20320" t="5072" b="3931"/>
          <a:stretch/>
        </p:blipFill>
        <p:spPr>
          <a:xfrm>
            <a:off x="1009650" y="3847381"/>
            <a:ext cx="1705050" cy="3295290"/>
          </a:xfrm>
          <a:prstGeom prst="rect">
            <a:avLst/>
          </a:prstGeom>
        </p:spPr>
      </p:pic>
      <p:pic>
        <p:nvPicPr>
          <p:cNvPr id="10" name="Picture 9"/>
          <p:cNvPicPr>
            <a:picLocks noChangeAspect="1"/>
          </p:cNvPicPr>
          <p:nvPr/>
        </p:nvPicPr>
        <p:blipFill>
          <a:blip r:embed="rId4" cstate="print"/>
          <a:stretch>
            <a:fillRect/>
          </a:stretch>
        </p:blipFill>
        <p:spPr>
          <a:xfrm>
            <a:off x="964459" y="7410591"/>
            <a:ext cx="1353429" cy="1865538"/>
          </a:xfrm>
          <a:prstGeom prst="rect">
            <a:avLst/>
          </a:prstGeom>
        </p:spPr>
      </p:pic>
      <p:cxnSp>
        <p:nvCxnSpPr>
          <p:cNvPr id="13" name="Straight Connector 12"/>
          <p:cNvCxnSpPr/>
          <p:nvPr/>
        </p:nvCxnSpPr>
        <p:spPr>
          <a:xfrm flipV="1">
            <a:off x="1774523" y="8134350"/>
            <a:ext cx="1" cy="1141779"/>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4" cstate="print"/>
          <a:srcRect t="61146" r="24876" b="12260"/>
          <a:stretch/>
        </p:blipFill>
        <p:spPr>
          <a:xfrm>
            <a:off x="964459" y="8533585"/>
            <a:ext cx="1016741" cy="496115"/>
          </a:xfrm>
          <a:prstGeom prst="rect">
            <a:avLst/>
          </a:prstGeom>
          <a:solidFill>
            <a:schemeClr val="bg1"/>
          </a:solidFill>
        </p:spPr>
      </p:pic>
      <p:cxnSp>
        <p:nvCxnSpPr>
          <p:cNvPr id="17" name="Straight Connector 16"/>
          <p:cNvCxnSpPr/>
          <p:nvPr/>
        </p:nvCxnSpPr>
        <p:spPr>
          <a:xfrm flipH="1" flipV="1">
            <a:off x="1774524" y="6438900"/>
            <a:ext cx="2874" cy="1181100"/>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774523" y="4483709"/>
            <a:ext cx="54277" cy="1774835"/>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801661" y="3607150"/>
            <a:ext cx="8090" cy="608638"/>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828800" y="2456467"/>
            <a:ext cx="16442" cy="629803"/>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845242" y="1790690"/>
            <a:ext cx="8090" cy="318318"/>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010439" y="2563050"/>
            <a:ext cx="2139812" cy="523220"/>
          </a:xfrm>
          <a:prstGeom prst="rect">
            <a:avLst/>
          </a:prstGeom>
          <a:noFill/>
        </p:spPr>
        <p:txBody>
          <a:bodyPr wrap="square" rtlCol="0">
            <a:spAutoFit/>
          </a:bodyPr>
          <a:lstStyle/>
          <a:p>
            <a:r>
              <a:rPr lang="en-GB" sz="2800" b="1" dirty="0" smtClean="0"/>
              <a:t>PRONE</a:t>
            </a:r>
            <a:endParaRPr lang="en-GB" sz="2800" b="1" dirty="0"/>
          </a:p>
        </p:txBody>
      </p:sp>
      <p:sp>
        <p:nvSpPr>
          <p:cNvPr id="29" name="TextBox 28"/>
          <p:cNvSpPr txBox="1"/>
          <p:nvPr/>
        </p:nvSpPr>
        <p:spPr>
          <a:xfrm>
            <a:off x="3034972" y="5073457"/>
            <a:ext cx="2139812" cy="523220"/>
          </a:xfrm>
          <a:prstGeom prst="rect">
            <a:avLst/>
          </a:prstGeom>
          <a:noFill/>
        </p:spPr>
        <p:txBody>
          <a:bodyPr wrap="square" rtlCol="0">
            <a:spAutoFit/>
          </a:bodyPr>
          <a:lstStyle/>
          <a:p>
            <a:r>
              <a:rPr lang="en-GB" sz="2800" b="1" dirty="0" smtClean="0"/>
              <a:t>SUPINE</a:t>
            </a:r>
            <a:endParaRPr lang="en-GB" sz="2800" b="1" dirty="0"/>
          </a:p>
        </p:txBody>
      </p:sp>
      <p:sp>
        <p:nvSpPr>
          <p:cNvPr id="30" name="TextBox 29"/>
          <p:cNvSpPr txBox="1"/>
          <p:nvPr/>
        </p:nvSpPr>
        <p:spPr>
          <a:xfrm>
            <a:off x="3034972" y="8140507"/>
            <a:ext cx="2139812" cy="523220"/>
          </a:xfrm>
          <a:prstGeom prst="rect">
            <a:avLst/>
          </a:prstGeom>
          <a:noFill/>
        </p:spPr>
        <p:txBody>
          <a:bodyPr wrap="square" rtlCol="0">
            <a:spAutoFit/>
          </a:bodyPr>
          <a:lstStyle/>
          <a:p>
            <a:r>
              <a:rPr lang="en-GB" sz="2800" b="1" dirty="0" smtClean="0"/>
              <a:t>NEUTRAL</a:t>
            </a:r>
            <a:endParaRPr lang="en-GB" sz="2800" b="1" dirty="0"/>
          </a:p>
        </p:txBody>
      </p:sp>
    </p:spTree>
    <p:extLst>
      <p:ext uri="{BB962C8B-B14F-4D97-AF65-F5344CB8AC3E}">
        <p14:creationId xmlns="" xmlns:p14="http://schemas.microsoft.com/office/powerpoint/2010/main" val="3833596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14068" y="1428746"/>
            <a:ext cx="6039765" cy="8115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774524" y="1733550"/>
            <a:ext cx="4016676" cy="7542579"/>
          </a:xfrm>
          <a:prstGeom prst="rect">
            <a:avLst/>
          </a:prstGeom>
          <a:pattFill prst="lgGrid">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stretch>
            <a:fillRect/>
          </a:stretch>
        </p:blipFill>
        <p:spPr>
          <a:xfrm>
            <a:off x="609327" y="1515027"/>
            <a:ext cx="2292295" cy="2700762"/>
          </a:xfrm>
          <a:prstGeom prst="rect">
            <a:avLst/>
          </a:prstGeom>
        </p:spPr>
      </p:pic>
      <p:pic>
        <p:nvPicPr>
          <p:cNvPr id="9" name="Picture 8"/>
          <p:cNvPicPr>
            <a:picLocks noChangeAspect="1"/>
          </p:cNvPicPr>
          <p:nvPr/>
        </p:nvPicPr>
        <p:blipFill rotWithShape="1">
          <a:blip r:embed="rId3" cstate="print"/>
          <a:srcRect l="20320" t="5072" b="3931"/>
          <a:stretch/>
        </p:blipFill>
        <p:spPr>
          <a:xfrm>
            <a:off x="1009650" y="3847381"/>
            <a:ext cx="1705050" cy="3295290"/>
          </a:xfrm>
          <a:prstGeom prst="rect">
            <a:avLst/>
          </a:prstGeom>
        </p:spPr>
      </p:pic>
      <p:pic>
        <p:nvPicPr>
          <p:cNvPr id="10" name="Picture 9"/>
          <p:cNvPicPr>
            <a:picLocks noChangeAspect="1"/>
          </p:cNvPicPr>
          <p:nvPr/>
        </p:nvPicPr>
        <p:blipFill>
          <a:blip r:embed="rId4" cstate="print"/>
          <a:stretch>
            <a:fillRect/>
          </a:stretch>
        </p:blipFill>
        <p:spPr>
          <a:xfrm>
            <a:off x="964459" y="7410591"/>
            <a:ext cx="1353429" cy="1865538"/>
          </a:xfrm>
          <a:prstGeom prst="rect">
            <a:avLst/>
          </a:prstGeom>
        </p:spPr>
      </p:pic>
      <p:cxnSp>
        <p:nvCxnSpPr>
          <p:cNvPr id="13" name="Straight Connector 12"/>
          <p:cNvCxnSpPr/>
          <p:nvPr/>
        </p:nvCxnSpPr>
        <p:spPr>
          <a:xfrm flipV="1">
            <a:off x="1774523" y="8134350"/>
            <a:ext cx="1" cy="1141779"/>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4" cstate="print"/>
          <a:srcRect t="61146" r="24876" b="12260"/>
          <a:stretch/>
        </p:blipFill>
        <p:spPr>
          <a:xfrm>
            <a:off x="964459" y="8533585"/>
            <a:ext cx="1016741" cy="496115"/>
          </a:xfrm>
          <a:prstGeom prst="rect">
            <a:avLst/>
          </a:prstGeom>
          <a:solidFill>
            <a:schemeClr val="bg1"/>
          </a:solidFill>
        </p:spPr>
      </p:pic>
      <p:cxnSp>
        <p:nvCxnSpPr>
          <p:cNvPr id="17" name="Straight Connector 16"/>
          <p:cNvCxnSpPr/>
          <p:nvPr/>
        </p:nvCxnSpPr>
        <p:spPr>
          <a:xfrm flipH="1" flipV="1">
            <a:off x="1774524" y="6438900"/>
            <a:ext cx="2874" cy="1181100"/>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774523" y="4483709"/>
            <a:ext cx="54277" cy="1774835"/>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801661" y="3607150"/>
            <a:ext cx="8090" cy="608638"/>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828800" y="2456467"/>
            <a:ext cx="16442" cy="629803"/>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845242" y="1790690"/>
            <a:ext cx="8090" cy="318318"/>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509280" y="2618674"/>
            <a:ext cx="2139812" cy="523220"/>
          </a:xfrm>
          <a:prstGeom prst="rect">
            <a:avLst/>
          </a:prstGeom>
          <a:noFill/>
        </p:spPr>
        <p:txBody>
          <a:bodyPr wrap="square" rtlCol="0">
            <a:spAutoFit/>
          </a:bodyPr>
          <a:lstStyle/>
          <a:p>
            <a:r>
              <a:rPr lang="en-GB" sz="2800" b="1" dirty="0" smtClean="0"/>
              <a:t>PRONE</a:t>
            </a:r>
            <a:endParaRPr lang="en-GB" sz="2800" b="1" dirty="0"/>
          </a:p>
        </p:txBody>
      </p:sp>
      <p:sp>
        <p:nvSpPr>
          <p:cNvPr id="29" name="TextBox 28"/>
          <p:cNvSpPr txBox="1"/>
          <p:nvPr/>
        </p:nvSpPr>
        <p:spPr>
          <a:xfrm>
            <a:off x="4407482" y="5167029"/>
            <a:ext cx="2139812" cy="523220"/>
          </a:xfrm>
          <a:prstGeom prst="rect">
            <a:avLst/>
          </a:prstGeom>
          <a:noFill/>
        </p:spPr>
        <p:txBody>
          <a:bodyPr wrap="square" rtlCol="0">
            <a:spAutoFit/>
          </a:bodyPr>
          <a:lstStyle/>
          <a:p>
            <a:r>
              <a:rPr lang="en-GB" sz="2800" b="1" dirty="0" smtClean="0"/>
              <a:t>SUPINE</a:t>
            </a:r>
            <a:endParaRPr lang="en-GB" sz="2800" b="1" dirty="0"/>
          </a:p>
        </p:txBody>
      </p:sp>
      <p:sp>
        <p:nvSpPr>
          <p:cNvPr id="30" name="TextBox 29"/>
          <p:cNvSpPr txBox="1"/>
          <p:nvPr/>
        </p:nvSpPr>
        <p:spPr>
          <a:xfrm>
            <a:off x="4120822" y="8182019"/>
            <a:ext cx="2139812" cy="523220"/>
          </a:xfrm>
          <a:prstGeom prst="rect">
            <a:avLst/>
          </a:prstGeom>
          <a:noFill/>
        </p:spPr>
        <p:txBody>
          <a:bodyPr wrap="square" rtlCol="0">
            <a:spAutoFit/>
          </a:bodyPr>
          <a:lstStyle/>
          <a:p>
            <a:r>
              <a:rPr lang="en-GB" sz="2800" b="1" dirty="0" smtClean="0"/>
              <a:t>NEUTRAL</a:t>
            </a:r>
            <a:endParaRPr lang="en-GB" sz="2800" b="1" dirty="0"/>
          </a:p>
        </p:txBody>
      </p:sp>
      <p:cxnSp>
        <p:nvCxnSpPr>
          <p:cNvPr id="3" name="Straight Arrow Connector 2"/>
          <p:cNvCxnSpPr/>
          <p:nvPr/>
        </p:nvCxnSpPr>
        <p:spPr>
          <a:xfrm flipH="1">
            <a:off x="2317888" y="2865408"/>
            <a:ext cx="1802934" cy="0"/>
          </a:xfrm>
          <a:prstGeom prst="straightConnector1">
            <a:avLst/>
          </a:prstGeom>
          <a:ln w="857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336938" y="5418108"/>
            <a:ext cx="1802934" cy="0"/>
          </a:xfrm>
          <a:prstGeom prst="straightConnector1">
            <a:avLst/>
          </a:prstGeom>
          <a:ln w="857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2260738" y="8428008"/>
            <a:ext cx="1802934" cy="0"/>
          </a:xfrm>
          <a:prstGeom prst="straightConnector1">
            <a:avLst/>
          </a:prstGeom>
          <a:ln w="857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941172" y="1360216"/>
            <a:ext cx="2139812" cy="523220"/>
          </a:xfrm>
          <a:prstGeom prst="rect">
            <a:avLst/>
          </a:prstGeom>
          <a:noFill/>
        </p:spPr>
        <p:txBody>
          <a:bodyPr wrap="square" rtlCol="0">
            <a:spAutoFit/>
          </a:bodyPr>
          <a:lstStyle/>
          <a:p>
            <a:r>
              <a:rPr lang="en-GB" sz="2800" b="1" dirty="0" smtClean="0"/>
              <a:t>LATERAL</a:t>
            </a:r>
            <a:endParaRPr lang="en-GB" sz="2800" b="1" dirty="0"/>
          </a:p>
        </p:txBody>
      </p:sp>
    </p:spTree>
    <p:extLst>
      <p:ext uri="{BB962C8B-B14F-4D97-AF65-F5344CB8AC3E}">
        <p14:creationId xmlns="" xmlns:p14="http://schemas.microsoft.com/office/powerpoint/2010/main" val="1135812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14068" y="1428746"/>
            <a:ext cx="6039765" cy="8115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p:nvCxnSpPr>
        <p:spPr>
          <a:xfrm flipV="1">
            <a:off x="3155129" y="7730647"/>
            <a:ext cx="1" cy="1141779"/>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845242" y="1790690"/>
            <a:ext cx="8090" cy="318318"/>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509280" y="2618674"/>
            <a:ext cx="2139812" cy="523220"/>
          </a:xfrm>
          <a:prstGeom prst="rect">
            <a:avLst/>
          </a:prstGeom>
          <a:noFill/>
        </p:spPr>
        <p:txBody>
          <a:bodyPr wrap="square" rtlCol="0">
            <a:spAutoFit/>
          </a:bodyPr>
          <a:lstStyle/>
          <a:p>
            <a:r>
              <a:rPr lang="en-GB" sz="2800" b="1" dirty="0" smtClean="0"/>
              <a:t>PRONE</a:t>
            </a:r>
            <a:endParaRPr lang="en-GB" sz="2800" b="1" dirty="0"/>
          </a:p>
        </p:txBody>
      </p:sp>
      <p:sp>
        <p:nvSpPr>
          <p:cNvPr id="24" name="TextBox 23"/>
          <p:cNvSpPr txBox="1"/>
          <p:nvPr/>
        </p:nvSpPr>
        <p:spPr>
          <a:xfrm>
            <a:off x="2498090" y="1408342"/>
            <a:ext cx="2582894" cy="523220"/>
          </a:xfrm>
          <a:prstGeom prst="rect">
            <a:avLst/>
          </a:prstGeom>
          <a:noFill/>
        </p:spPr>
        <p:txBody>
          <a:bodyPr wrap="square" rtlCol="0">
            <a:spAutoFit/>
          </a:bodyPr>
          <a:lstStyle/>
          <a:p>
            <a:r>
              <a:rPr lang="en-GB" sz="2800" b="1" dirty="0" smtClean="0"/>
              <a:t>HIGHER IN BED</a:t>
            </a:r>
            <a:endParaRPr lang="en-GB" sz="2800" b="1" dirty="0"/>
          </a:p>
        </p:txBody>
      </p:sp>
      <p:pic>
        <p:nvPicPr>
          <p:cNvPr id="27" name="Picture 26"/>
          <p:cNvPicPr>
            <a:picLocks noChangeAspect="1"/>
          </p:cNvPicPr>
          <p:nvPr/>
        </p:nvPicPr>
        <p:blipFill rotWithShape="1">
          <a:blip r:embed="rId2" cstate="print"/>
          <a:srcRect l="20320" t="13446" b="67063"/>
          <a:stretch/>
        </p:blipFill>
        <p:spPr>
          <a:xfrm rot="9028363" flipH="1">
            <a:off x="1118962" y="5739687"/>
            <a:ext cx="1705050" cy="705853"/>
          </a:xfrm>
          <a:prstGeom prst="rect">
            <a:avLst/>
          </a:prstGeom>
        </p:spPr>
      </p:pic>
      <p:sp>
        <p:nvSpPr>
          <p:cNvPr id="15" name="Rectangle 14"/>
          <p:cNvSpPr/>
          <p:nvPr/>
        </p:nvSpPr>
        <p:spPr>
          <a:xfrm>
            <a:off x="1759715" y="1993520"/>
            <a:ext cx="4016676" cy="7542579"/>
          </a:xfrm>
          <a:prstGeom prst="rect">
            <a:avLst/>
          </a:prstGeom>
          <a:pattFill prst="lgGrid">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p:cNvPicPr>
            <a:picLocks noChangeAspect="1"/>
          </p:cNvPicPr>
          <p:nvPr/>
        </p:nvPicPr>
        <p:blipFill rotWithShape="1">
          <a:blip r:embed="rId3" cstate="print"/>
          <a:srcRect t="57576" b="22096"/>
          <a:stretch/>
        </p:blipFill>
        <p:spPr>
          <a:xfrm rot="19053822">
            <a:off x="554316" y="3113104"/>
            <a:ext cx="2292295" cy="549016"/>
          </a:xfrm>
          <a:prstGeom prst="rect">
            <a:avLst/>
          </a:prstGeom>
        </p:spPr>
      </p:pic>
      <p:pic>
        <p:nvPicPr>
          <p:cNvPr id="7" name="Picture 6"/>
          <p:cNvPicPr>
            <a:picLocks noChangeAspect="1"/>
          </p:cNvPicPr>
          <p:nvPr/>
        </p:nvPicPr>
        <p:blipFill rotWithShape="1">
          <a:blip r:embed="rId3" cstate="print"/>
          <a:srcRect t="18042" b="61479"/>
          <a:stretch/>
        </p:blipFill>
        <p:spPr>
          <a:xfrm rot="19053822">
            <a:off x="565442" y="2053329"/>
            <a:ext cx="2292295" cy="553077"/>
          </a:xfrm>
          <a:prstGeom prst="rect">
            <a:avLst/>
          </a:prstGeom>
        </p:spPr>
      </p:pic>
      <p:pic>
        <p:nvPicPr>
          <p:cNvPr id="9" name="Picture 8"/>
          <p:cNvPicPr>
            <a:picLocks noChangeAspect="1"/>
          </p:cNvPicPr>
          <p:nvPr/>
        </p:nvPicPr>
        <p:blipFill rotWithShape="1">
          <a:blip r:embed="rId2" cstate="print"/>
          <a:srcRect l="20320" t="13446" b="67063"/>
          <a:stretch/>
        </p:blipFill>
        <p:spPr>
          <a:xfrm rot="19789450">
            <a:off x="978207" y="4190626"/>
            <a:ext cx="1705050" cy="705853"/>
          </a:xfrm>
          <a:prstGeom prst="rect">
            <a:avLst/>
          </a:prstGeom>
        </p:spPr>
      </p:pic>
      <p:pic>
        <p:nvPicPr>
          <p:cNvPr id="31" name="Picture 30"/>
          <p:cNvPicPr>
            <a:picLocks noChangeAspect="1"/>
          </p:cNvPicPr>
          <p:nvPr/>
        </p:nvPicPr>
        <p:blipFill rotWithShape="1">
          <a:blip r:embed="rId2" cstate="print"/>
          <a:srcRect l="50248" t="13446" b="77082"/>
          <a:stretch/>
        </p:blipFill>
        <p:spPr>
          <a:xfrm rot="9028363" flipH="1">
            <a:off x="1726982" y="5926892"/>
            <a:ext cx="1064636" cy="343033"/>
          </a:xfrm>
          <a:prstGeom prst="rect">
            <a:avLst/>
          </a:prstGeom>
        </p:spPr>
      </p:pic>
      <p:pic>
        <p:nvPicPr>
          <p:cNvPr id="32" name="Picture 31"/>
          <p:cNvPicPr>
            <a:picLocks noChangeAspect="1"/>
          </p:cNvPicPr>
          <p:nvPr/>
        </p:nvPicPr>
        <p:blipFill rotWithShape="1">
          <a:blip r:embed="rId4" cstate="print"/>
          <a:srcRect t="53975"/>
          <a:stretch/>
        </p:blipFill>
        <p:spPr>
          <a:xfrm rot="19322682">
            <a:off x="1023749" y="8360030"/>
            <a:ext cx="1353429" cy="858611"/>
          </a:xfrm>
          <a:prstGeom prst="rect">
            <a:avLst/>
          </a:prstGeom>
        </p:spPr>
      </p:pic>
      <p:pic>
        <p:nvPicPr>
          <p:cNvPr id="10" name="Picture 9"/>
          <p:cNvPicPr>
            <a:picLocks noChangeAspect="1"/>
          </p:cNvPicPr>
          <p:nvPr/>
        </p:nvPicPr>
        <p:blipFill rotWithShape="1">
          <a:blip r:embed="rId4" cstate="print"/>
          <a:srcRect b="54942"/>
          <a:stretch/>
        </p:blipFill>
        <p:spPr>
          <a:xfrm rot="19322682">
            <a:off x="901676" y="7133642"/>
            <a:ext cx="1353429" cy="840578"/>
          </a:xfrm>
          <a:prstGeom prst="rect">
            <a:avLst/>
          </a:prstGeom>
        </p:spPr>
      </p:pic>
      <p:cxnSp>
        <p:nvCxnSpPr>
          <p:cNvPr id="17" name="Straight Connector 16"/>
          <p:cNvCxnSpPr/>
          <p:nvPr/>
        </p:nvCxnSpPr>
        <p:spPr>
          <a:xfrm flipV="1">
            <a:off x="1791574" y="6384758"/>
            <a:ext cx="5142" cy="911148"/>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799664" y="4486231"/>
            <a:ext cx="27138" cy="1484785"/>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799664" y="3598770"/>
            <a:ext cx="1" cy="588219"/>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1773725" y="2505470"/>
            <a:ext cx="1649" cy="617253"/>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1775374" y="7718764"/>
            <a:ext cx="7070" cy="785602"/>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1766655" y="8946989"/>
            <a:ext cx="15789" cy="569309"/>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989825" y="5224788"/>
            <a:ext cx="2139812" cy="523220"/>
          </a:xfrm>
          <a:prstGeom prst="rect">
            <a:avLst/>
          </a:prstGeom>
          <a:noFill/>
        </p:spPr>
        <p:txBody>
          <a:bodyPr wrap="square" rtlCol="0">
            <a:spAutoFit/>
          </a:bodyPr>
          <a:lstStyle/>
          <a:p>
            <a:r>
              <a:rPr lang="en-GB" sz="2800" b="1" dirty="0" smtClean="0"/>
              <a:t>SUPINE</a:t>
            </a:r>
            <a:endParaRPr lang="en-GB" sz="2800" b="1" dirty="0"/>
          </a:p>
        </p:txBody>
      </p:sp>
      <p:cxnSp>
        <p:nvCxnSpPr>
          <p:cNvPr id="3" name="Straight Arrow Connector 2"/>
          <p:cNvCxnSpPr/>
          <p:nvPr/>
        </p:nvCxnSpPr>
        <p:spPr>
          <a:xfrm flipH="1">
            <a:off x="2253662" y="2821454"/>
            <a:ext cx="1802934" cy="0"/>
          </a:xfrm>
          <a:prstGeom prst="straightConnector1">
            <a:avLst/>
          </a:prstGeom>
          <a:ln w="8572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180048" y="5486398"/>
            <a:ext cx="1802934" cy="0"/>
          </a:xfrm>
          <a:prstGeom prst="straightConnector1">
            <a:avLst/>
          </a:prstGeom>
          <a:ln w="8572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2180048" y="8115071"/>
            <a:ext cx="1802934" cy="0"/>
          </a:xfrm>
          <a:prstGeom prst="straightConnector1">
            <a:avLst/>
          </a:prstGeom>
          <a:ln w="8572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114684" y="2552486"/>
            <a:ext cx="2139812" cy="523220"/>
          </a:xfrm>
          <a:prstGeom prst="rect">
            <a:avLst/>
          </a:prstGeom>
          <a:noFill/>
        </p:spPr>
        <p:txBody>
          <a:bodyPr wrap="square" rtlCol="0">
            <a:spAutoFit/>
          </a:bodyPr>
          <a:lstStyle/>
          <a:p>
            <a:r>
              <a:rPr lang="en-GB" sz="2800" b="1" dirty="0" smtClean="0"/>
              <a:t>PRONE</a:t>
            </a:r>
            <a:endParaRPr lang="en-GB" sz="2800" b="1" dirty="0"/>
          </a:p>
        </p:txBody>
      </p:sp>
      <p:sp>
        <p:nvSpPr>
          <p:cNvPr id="30" name="TextBox 29"/>
          <p:cNvSpPr txBox="1"/>
          <p:nvPr/>
        </p:nvSpPr>
        <p:spPr>
          <a:xfrm>
            <a:off x="4034183" y="7849955"/>
            <a:ext cx="2139812" cy="523220"/>
          </a:xfrm>
          <a:prstGeom prst="rect">
            <a:avLst/>
          </a:prstGeom>
          <a:noFill/>
        </p:spPr>
        <p:txBody>
          <a:bodyPr wrap="square" rtlCol="0">
            <a:spAutoFit/>
          </a:bodyPr>
          <a:lstStyle/>
          <a:p>
            <a:r>
              <a:rPr lang="en-GB" sz="2800" b="1" dirty="0" smtClean="0"/>
              <a:t>NEUTRAL</a:t>
            </a:r>
            <a:endParaRPr lang="en-GB" sz="2800" b="1" dirty="0"/>
          </a:p>
        </p:txBody>
      </p:sp>
    </p:spTree>
    <p:extLst>
      <p:ext uri="{BB962C8B-B14F-4D97-AF65-F5344CB8AC3E}">
        <p14:creationId xmlns="" xmlns:p14="http://schemas.microsoft.com/office/powerpoint/2010/main" val="2968316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8694</TotalTime>
  <Words>937</Words>
  <Application>Microsoft Office PowerPoint</Application>
  <PresentationFormat>A4 Paper (210x297 mm)</PresentationFormat>
  <Paragraphs>112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Handicare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Irvind Sihota</dc:creator>
  <cp:lastModifiedBy>KINSEFR943</cp:lastModifiedBy>
  <cp:revision>48</cp:revision>
  <dcterms:created xsi:type="dcterms:W3CDTF">2019-02-26T11:56:05Z</dcterms:created>
  <dcterms:modified xsi:type="dcterms:W3CDTF">2019-06-04T11:42:21Z</dcterms:modified>
</cp:coreProperties>
</file>