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10"/>
  </p:notesMasterIdLst>
  <p:handoutMasterIdLst>
    <p:handoutMasterId r:id="rId11"/>
  </p:handoutMasterIdLst>
  <p:sldIdLst>
    <p:sldId id="256" r:id="rId3"/>
    <p:sldId id="313" r:id="rId4"/>
    <p:sldId id="315" r:id="rId5"/>
    <p:sldId id="316" r:id="rId6"/>
    <p:sldId id="317" r:id="rId7"/>
    <p:sldId id="318" r:id="rId8"/>
    <p:sldId id="314" r:id="rId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0051"/>
    <a:srgbClr val="002663"/>
    <a:srgbClr val="FFFF00"/>
    <a:srgbClr val="0066FF"/>
    <a:srgbClr val="E0249A"/>
    <a:srgbClr val="5F5F5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704" autoAdjust="0"/>
  </p:normalViewPr>
  <p:slideViewPr>
    <p:cSldViewPr>
      <p:cViewPr varScale="1">
        <p:scale>
          <a:sx n="83" d="100"/>
          <a:sy n="83" d="100"/>
        </p:scale>
        <p:origin x="-24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54A215-DFDC-4B37-9A29-4D057FD2C9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73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63C59C-A5C4-4390-B123-3848BD10D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832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F48D61-B741-404E-832B-889A94416529}" type="slidenum">
              <a:rPr lang="en-GB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87A6F3-0B18-44EB-BDED-51E21E5F058D}" type="slidenum">
              <a:rPr lang="en-GB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9E93EDA-5BA9-4275-8802-C117F826AEA3}" type="slidenum">
              <a:rPr lang="en-GB" altLang="en-US"/>
              <a:pPr algn="r" eaLnBrk="1" hangingPunct="1"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 smtClean="0"/>
              <a:t>We have 41 services across Scotland offering a range of different support</a:t>
            </a:r>
            <a:r>
              <a:rPr lang="en-GB" altLang="en-US" baseline="0" dirty="0" smtClean="0"/>
              <a:t> settings. Each of these has unique challenges, in supported living and Support @ Home we work closely with other agencies to ensure the correct equipment is available.</a:t>
            </a:r>
          </a:p>
          <a:p>
            <a:pPr eaLnBrk="1" hangingPunct="1"/>
            <a:endParaRPr lang="en-GB" altLang="en-US" baseline="0" dirty="0" smtClean="0"/>
          </a:p>
          <a:p>
            <a:pPr eaLnBrk="1" hangingPunct="1"/>
            <a:r>
              <a:rPr lang="en-GB" altLang="en-US" baseline="0" dirty="0" smtClean="0"/>
              <a:t>In traditional care home settings we have more autonomy but this brings its own challenges of ensuring staff know what equipment is and s not suitable.</a:t>
            </a:r>
          </a:p>
          <a:p>
            <a:pPr eaLnBrk="1" hangingPunct="1"/>
            <a:endParaRPr lang="en-GB" altLang="en-US" baseline="0" dirty="0" smtClean="0"/>
          </a:p>
          <a:p>
            <a:pPr eaLnBrk="1" hangingPunct="1"/>
            <a:r>
              <a:rPr lang="en-GB" altLang="en-US" baseline="0" dirty="0" smtClean="0"/>
              <a:t>At our holiday cottage every week can bring a new challenge as people come from across Britain to relax and unwind, staff here need to flexible and adaptable to meet individual need</a:t>
            </a:r>
            <a:endParaRPr lang="en-GB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91D8BD-4844-494D-9D79-69F1200BF1E0}" type="slidenum">
              <a:rPr lang="en-GB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had to find ways of introducing 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new system into a number of small services across a large geographical area,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Communication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was the key but we found this just wasn’t working, a lot of our staff are not regular computer users so e-mailing all services had limited effect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Spreading the word of the passport has been difficult, many staff are still unaware that it has been introduced into the organisation, 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87A6F3-0B18-44EB-BDED-51E21E5F058D}" type="slidenum">
              <a:rPr lang="en-GB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9E93EDA-5BA9-4275-8802-C117F826AEA3}" type="slidenum">
              <a:rPr lang="en-GB" altLang="en-US"/>
              <a:pPr algn="r" eaLnBrk="1" hangingPunct="1"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Ensuring that key personnel are trained to carry out practical handling training to the standard required and how this is monitored. 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 have worked hard in the past 9 months to increase the number of Manual Handling Skills Instructors within the organisation, whilst at the same time ensuring current instructors have been updated to the new framework.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All new instructors are observed delivering in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practice preparing to introduce a system of observation for all existing instructors</a:t>
            </a: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87A6F3-0B18-44EB-BDED-51E21E5F058D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9E93EDA-5BA9-4275-8802-C117F826AEA3}" type="slidenum">
              <a:rPr lang="en-GB" altLang="en-US"/>
              <a:pPr algn="r" eaLnBrk="1" hangingPunct="1"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Introducing a competency based framework to a sceptical workforce. Staff have never really been assessed for competency before, it is a learning curve for everyone.</a:t>
            </a: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87A6F3-0B18-44EB-BDED-51E21E5F058D}" type="slidenum">
              <a:rPr lang="en-GB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9E93EDA-5BA9-4275-8802-C117F826AEA3}" type="slidenum">
              <a:rPr lang="en-GB" altLang="en-US"/>
              <a:pPr algn="r" eaLnBrk="1" hangingPunct="1"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Taking good practice from Scotland and implementing it across the UK. We have decided to implement the passport framework across all of our services within the UK not just Scotland.</a:t>
            </a: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E15C69-7C65-4756-8EC9-3FE2F2142847}" type="slidenum">
              <a:rPr lang="en-GB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5" name="Picture 8" descr="picture slid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8204200" y="5937250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8525" y="2590800"/>
            <a:ext cx="7489825" cy="982663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8525" y="333375"/>
            <a:ext cx="7489825" cy="2232025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/>
          <a:lstStyle>
            <a:lvl1pPr algn="r">
              <a:spcBef>
                <a:spcPct val="0"/>
              </a:spcBef>
              <a:defRPr sz="14000">
                <a:solidFill>
                  <a:srgbClr val="E7396C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Scottish Manual Handling Forum Study Day 28th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12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Scottish Manual Handling Forum Study Day 28th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80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538" y="719138"/>
            <a:ext cx="1979612" cy="5157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8525" y="719138"/>
            <a:ext cx="5789613" cy="5157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Scottish Manual Handling Forum Study Day 28th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744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8525" y="2590800"/>
            <a:ext cx="7489825" cy="477838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98525" y="3094038"/>
            <a:ext cx="7489825" cy="2782887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Scottish Manual Handling Forum Study Day 28th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4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Scottish Manual Handling Forum Study Day 28th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998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Scottish Manual Handling Forum Study Day 28th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975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546225"/>
            <a:ext cx="3883025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546225"/>
            <a:ext cx="3884612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Scottish Manual Handling Forum Study Day 28th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40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Scottish Manual Handling Forum Study Day 28th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557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Scottish Manual Handling Forum Study Day 28th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11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Scottish Manual Handling Forum Study Day 28th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342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Scottish Manual Handling Forum Study Day 28th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48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Scottish Manual Handling Forum Study Day 28th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154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Scottish Manual Handling Forum Study Day 28th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550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Scottish Manual Handling Forum Study Day 28th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970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538" y="719138"/>
            <a:ext cx="1979612" cy="5157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8525" y="719138"/>
            <a:ext cx="5789613" cy="5157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Scottish Manual Handling Forum Study Day 28th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34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Scottish Manual Handling Forum Study Day 28th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2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546225"/>
            <a:ext cx="3883025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546225"/>
            <a:ext cx="3884612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Scottish Manual Handling Forum Study Day 28th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40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Scottish Manual Handling Forum Study Day 28th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14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Scottish Manual Handling Forum Study Day 28th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44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Scottish Manual Handling Forum Study Day 28th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55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Scottish Manual Handling Forum Study Day 28th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52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Scottish Manual Handling Forum Study Day 28th May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7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719138"/>
            <a:ext cx="792162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546225"/>
            <a:ext cx="7920037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3" y="6381750"/>
            <a:ext cx="6911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GB" smtClean="0"/>
              <a:t>Scottish Manual Handling Forum Study Day 28th May 2015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3000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30000"/>
        </a:spcBef>
        <a:spcAft>
          <a:spcPct val="30000"/>
        </a:spcAft>
        <a:defRPr b="1">
          <a:solidFill>
            <a:schemeClr val="tx1"/>
          </a:solidFill>
          <a:latin typeface="+mn-lt"/>
        </a:defRPr>
      </a:lvl2pPr>
      <a:lvl3pPr marL="344488" indent="-341313" algn="l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709613" indent="-363538" algn="l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076325" indent="-365125" algn="l" rtl="0" eaLnBrk="0" fontAlgn="base" hangingPunct="0">
        <a:spcBef>
          <a:spcPct val="30000"/>
        </a:spcBef>
        <a:spcAft>
          <a:spcPct val="30000"/>
        </a:spcAft>
        <a:buClr>
          <a:schemeClr val="tx2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533525" indent="-365125" algn="l" rtl="0" fontAlgn="base">
        <a:spcBef>
          <a:spcPct val="30000"/>
        </a:spcBef>
        <a:spcAft>
          <a:spcPct val="30000"/>
        </a:spcAft>
        <a:buClr>
          <a:schemeClr val="tx2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1990725" indent="-365125" algn="l" rtl="0" fontAlgn="base">
        <a:spcBef>
          <a:spcPct val="30000"/>
        </a:spcBef>
        <a:spcAft>
          <a:spcPct val="30000"/>
        </a:spcAft>
        <a:buClr>
          <a:schemeClr val="tx2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447925" indent="-365125" algn="l" rtl="0" fontAlgn="base">
        <a:spcBef>
          <a:spcPct val="30000"/>
        </a:spcBef>
        <a:spcAft>
          <a:spcPct val="30000"/>
        </a:spcAft>
        <a:buClr>
          <a:schemeClr val="tx2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2905125" indent="-365125" algn="l" rtl="0" fontAlgn="base">
        <a:spcBef>
          <a:spcPct val="30000"/>
        </a:spcBef>
        <a:spcAft>
          <a:spcPct val="30000"/>
        </a:spcAft>
        <a:buClr>
          <a:schemeClr val="tx2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719138"/>
            <a:ext cx="792162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546225"/>
            <a:ext cx="7920037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3" y="6381750"/>
            <a:ext cx="69119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GB" smtClean="0"/>
              <a:t>Scottish Manual Handling Forum Study Day 28th May 2015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w&amp;url=http://www.walchandpeoplefirst.com/competency-framework-development.htm&amp;ei=2YVkVajSJeLW7AaHpIJY&amp;psig=AFQjCNEa4Nh_YARPoqKR2EjYMZ_sBCy_ew&amp;ust=143273756716688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8525" y="2349500"/>
            <a:ext cx="7489825" cy="477838"/>
          </a:xfrm>
        </p:spPr>
        <p:txBody>
          <a:bodyPr/>
          <a:lstStyle/>
          <a:p>
            <a:pPr eaLnBrk="1" hangingPunct="1"/>
            <a:r>
              <a:rPr lang="en-GB" altLang="en-US" sz="3200" dirty="0" smtClean="0"/>
              <a:t>Implementing the Passport System into</a:t>
            </a:r>
            <a:br>
              <a:rPr lang="en-GB" altLang="en-US" sz="3200" dirty="0" smtClean="0"/>
            </a:br>
            <a:r>
              <a:rPr lang="en-GB" altLang="en-US" sz="3200" dirty="0" smtClean="0"/>
              <a:t>Leonard Cheshire Disability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8525" y="3500438"/>
            <a:ext cx="7489825" cy="2376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en-US" sz="1800" dirty="0" smtClean="0"/>
          </a:p>
          <a:p>
            <a:pPr eaLnBrk="1" hangingPunct="1">
              <a:lnSpc>
                <a:spcPct val="90000"/>
              </a:lnSpc>
            </a:pPr>
            <a:endParaRPr lang="en-GB" altLang="en-US" sz="1800" dirty="0" smtClean="0"/>
          </a:p>
          <a:p>
            <a:pPr eaLnBrk="1" hangingPunct="1">
              <a:lnSpc>
                <a:spcPct val="90000"/>
              </a:lnSpc>
            </a:pPr>
            <a:endParaRPr lang="en-GB" altLang="en-US" sz="1800" dirty="0" smtClean="0"/>
          </a:p>
          <a:p>
            <a:pPr eaLnBrk="1" hangingPunct="1">
              <a:lnSpc>
                <a:spcPct val="90000"/>
              </a:lnSpc>
            </a:pPr>
            <a:endParaRPr lang="en-GB" altLang="en-US" sz="1800" dirty="0" smtClean="0"/>
          </a:p>
          <a:p>
            <a:pPr eaLnBrk="1" hangingPunct="1">
              <a:lnSpc>
                <a:spcPct val="90000"/>
              </a:lnSpc>
            </a:pPr>
            <a:endParaRPr lang="en-GB" altLang="en-US" sz="1800" dirty="0" smtClean="0"/>
          </a:p>
          <a:p>
            <a:pPr eaLnBrk="1" hangingPunct="1">
              <a:lnSpc>
                <a:spcPct val="90000"/>
              </a:lnSpc>
            </a:pPr>
            <a:endParaRPr lang="en-GB" altLang="en-US" sz="1200" dirty="0" smtClean="0"/>
          </a:p>
          <a:p>
            <a:pPr eaLnBrk="1" hangingPunct="1">
              <a:lnSpc>
                <a:spcPct val="90000"/>
              </a:lnSpc>
            </a:pPr>
            <a:endParaRPr lang="en-GB" altLang="en-US" sz="1200" dirty="0"/>
          </a:p>
          <a:p>
            <a:pPr eaLnBrk="1" hangingPunct="1">
              <a:lnSpc>
                <a:spcPct val="90000"/>
              </a:lnSpc>
            </a:pPr>
            <a:endParaRPr lang="en-GB" altLang="en-US" sz="1200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1200" dirty="0" smtClean="0"/>
              <a:t>Caroline Redford National Back Care Advisor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http://global.wonderware.com/SiteCollectionImages/Support/Tech%20Support%20Ecosystem_M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12" y="3808261"/>
            <a:ext cx="30956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mtClean="0"/>
              <a:t>Scottish Manual Handling Forum Study Day 28th May 2015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7" y="719138"/>
            <a:ext cx="8064574" cy="765175"/>
          </a:xfrm>
        </p:spPr>
        <p:txBody>
          <a:bodyPr/>
          <a:lstStyle/>
          <a:p>
            <a:pPr eaLnBrk="1" hangingPunct="1"/>
            <a:r>
              <a:rPr lang="en-GB" altLang="en-US" sz="4000" dirty="0" smtClean="0">
                <a:latin typeface="Century Gothic" pitchFamily="34" charset="0"/>
              </a:rPr>
              <a:t>The Different </a:t>
            </a:r>
            <a:r>
              <a:rPr lang="en-GB" altLang="en-US" sz="4000" dirty="0">
                <a:latin typeface="Century Gothic" pitchFamily="34" charset="0"/>
              </a:rPr>
              <a:t>S</a:t>
            </a:r>
            <a:r>
              <a:rPr lang="en-GB" altLang="en-US" sz="4000" dirty="0" smtClean="0">
                <a:latin typeface="Century Gothic" pitchFamily="34" charset="0"/>
              </a:rPr>
              <a:t>ettings </a:t>
            </a:r>
            <a:r>
              <a:rPr lang="en-GB" altLang="en-US" sz="4000" dirty="0">
                <a:latin typeface="Century Gothic" pitchFamily="34" charset="0"/>
              </a:rPr>
              <a:t>W</a:t>
            </a:r>
            <a:r>
              <a:rPr lang="en-GB" altLang="en-US" sz="4000" dirty="0" smtClean="0">
                <a:latin typeface="Century Gothic" pitchFamily="34" charset="0"/>
              </a:rPr>
              <a:t>e </a:t>
            </a:r>
            <a:r>
              <a:rPr lang="en-GB" altLang="en-US" sz="4000" dirty="0">
                <a:latin typeface="Century Gothic" pitchFamily="34" charset="0"/>
              </a:rPr>
              <a:t>W</a:t>
            </a:r>
            <a:r>
              <a:rPr lang="en-GB" altLang="en-US" sz="4000" dirty="0" smtClean="0">
                <a:latin typeface="Century Gothic" pitchFamily="34" charset="0"/>
              </a:rPr>
              <a:t>ork </a:t>
            </a:r>
            <a:r>
              <a:rPr lang="en-GB" altLang="en-US" sz="4000" dirty="0">
                <a:latin typeface="Century Gothic" pitchFamily="34" charset="0"/>
              </a:rPr>
              <a:t>I</a:t>
            </a:r>
            <a:r>
              <a:rPr lang="en-GB" altLang="en-US" sz="4000" dirty="0" smtClean="0">
                <a:latin typeface="Century Gothic" pitchFamily="34" charset="0"/>
              </a:rPr>
              <a:t>n</a:t>
            </a:r>
            <a:r>
              <a:rPr lang="en-GB" altLang="en-US" dirty="0" smtClean="0">
                <a:latin typeface="Century Gothic" pitchFamily="34" charset="0"/>
              </a:rPr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5038" y="1916113"/>
            <a:ext cx="7272337" cy="35385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Corbel" pitchFamily="34" charset="0"/>
              </a:rPr>
              <a:t>Supported Living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Corbel" pitchFamily="34" charset="0"/>
              </a:rPr>
              <a:t>Support at Home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Corbel" pitchFamily="34" charset="0"/>
              </a:rPr>
              <a:t>Care Homes with and without Nursing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Corbel" pitchFamily="34" charset="0"/>
              </a:rPr>
              <a:t>Day Services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Corbel" pitchFamily="34" charset="0"/>
              </a:rPr>
              <a:t>Short Breaks &amp; Leisure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GB" altLang="en-US" sz="2400" dirty="0" smtClean="0">
              <a:latin typeface="Corbe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573016"/>
            <a:ext cx="1316850" cy="285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mtClean="0"/>
              <a:t>Scottish Manual Handling Forum Study Day 28th May 2015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7" y="719138"/>
            <a:ext cx="8064574" cy="765175"/>
          </a:xfrm>
        </p:spPr>
        <p:txBody>
          <a:bodyPr/>
          <a:lstStyle/>
          <a:p>
            <a:pPr eaLnBrk="1" hangingPunct="1"/>
            <a:r>
              <a:rPr lang="en-GB" altLang="en-US" sz="4000" dirty="0" smtClean="0">
                <a:latin typeface="Century Gothic" pitchFamily="34" charset="0"/>
              </a:rPr>
              <a:t>Introducing the Passport</a:t>
            </a:r>
            <a:r>
              <a:rPr lang="en-GB" altLang="en-US" dirty="0" smtClean="0">
                <a:latin typeface="Century Gothic" pitchFamily="34" charset="0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35038" y="1916113"/>
            <a:ext cx="7272337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400" kern="0" dirty="0" smtClean="0">
                <a:latin typeface="Corbel" pitchFamily="34" charset="0"/>
              </a:rPr>
              <a:t>Location(s)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400" kern="0" dirty="0" smtClean="0">
                <a:latin typeface="Corbel" pitchFamily="34" charset="0"/>
              </a:rPr>
              <a:t>Communication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400" kern="0" dirty="0" smtClean="0">
                <a:latin typeface="Corbel" pitchFamily="34" charset="0"/>
              </a:rPr>
              <a:t>Staff Engagement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GB" altLang="en-US" sz="2400" kern="0" dirty="0" smtClean="0">
              <a:latin typeface="Corbel" pitchFamily="34" charset="0"/>
            </a:endParaRPr>
          </a:p>
        </p:txBody>
      </p:sp>
      <p:pic>
        <p:nvPicPr>
          <p:cNvPr id="7175" name="Picture 7" descr="http://www.made-in-england.org/images/passport_stam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426">
            <a:off x="4368571" y="2018506"/>
            <a:ext cx="4381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20889"/>
            <a:ext cx="2664296" cy="2332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733099"/>
            <a:ext cx="2143424" cy="4124901"/>
          </a:xfrm>
          <a:prstGeom prst="rect">
            <a:avLst/>
          </a:prstGeom>
        </p:spPr>
      </p:pic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27584" y="6317266"/>
            <a:ext cx="6911975" cy="3397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mtClean="0"/>
              <a:t>Scottish Manual Handling Forum Study Day 28th May 2015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692696"/>
            <a:ext cx="8748464" cy="765175"/>
          </a:xfrm>
        </p:spPr>
        <p:txBody>
          <a:bodyPr/>
          <a:lstStyle/>
          <a:p>
            <a:pPr eaLnBrk="1" hangingPunct="1"/>
            <a:r>
              <a:rPr lang="en-GB" altLang="en-US" sz="4000" dirty="0" smtClean="0">
                <a:latin typeface="Century Gothic" pitchFamily="34" charset="0"/>
              </a:rPr>
              <a:t>Providing Manual Handling Training</a:t>
            </a:r>
            <a:r>
              <a:rPr lang="en-GB" altLang="en-US" dirty="0" smtClean="0">
                <a:latin typeface="Century Gothic" pitchFamily="34" charset="0"/>
              </a:rPr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5038" y="1916113"/>
            <a:ext cx="7272337" cy="35385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Corbel" pitchFamily="34" charset="0"/>
              </a:rPr>
              <a:t>Advanced Manual Handling Skills Instructors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Corbel" pitchFamily="34" charset="0"/>
              </a:rPr>
              <a:t>Manual Handling Skills Instructors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Corbel" pitchFamily="34" charset="0"/>
              </a:rPr>
              <a:t>Updating existing Instructors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Corbel" pitchFamily="34" charset="0"/>
              </a:rPr>
              <a:t>Monitoring Training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798349"/>
            <a:ext cx="2808312" cy="216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81861"/>
            <a:ext cx="2664296" cy="2295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190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mtClean="0"/>
              <a:t>Scottish Manual Handling Forum Study Day 28th May 2015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7" y="719138"/>
            <a:ext cx="8064574" cy="765175"/>
          </a:xfrm>
        </p:spPr>
        <p:txBody>
          <a:bodyPr/>
          <a:lstStyle/>
          <a:p>
            <a:pPr eaLnBrk="1" hangingPunct="1"/>
            <a:r>
              <a:rPr lang="en-GB" altLang="en-US" sz="4000" dirty="0" smtClean="0">
                <a:latin typeface="Century Gothic" pitchFamily="34" charset="0"/>
              </a:rPr>
              <a:t>Competency Based Framework</a:t>
            </a:r>
            <a:r>
              <a:rPr lang="en-GB" altLang="en-US" dirty="0" smtClean="0">
                <a:latin typeface="Century Gothic" pitchFamily="34" charset="0"/>
              </a:rPr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5038" y="1916113"/>
            <a:ext cx="7272337" cy="35385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Corbel" pitchFamily="34" charset="0"/>
              </a:rPr>
              <a:t>Staff are sceptical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Corbel" pitchFamily="34" charset="0"/>
              </a:rPr>
              <a:t>Instructors are apprehensive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GB" altLang="en-US" sz="2400" dirty="0" smtClean="0">
              <a:latin typeface="Corbel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GB" altLang="en-US" sz="2400" dirty="0" smtClean="0">
              <a:latin typeface="Corbel" pitchFamily="34" charset="0"/>
            </a:endParaRPr>
          </a:p>
        </p:txBody>
      </p:sp>
      <p:pic>
        <p:nvPicPr>
          <p:cNvPr id="49154" name="Picture 2" descr="http://www.walchandpeoplefirst.com/img/Area-of-Implementat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63" y="2780928"/>
            <a:ext cx="465772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976"/>
            <a:ext cx="3677394" cy="294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9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mtClean="0"/>
              <a:t>Scottish Manual Handling Forum Study Day 28th May 2015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7" y="719138"/>
            <a:ext cx="8064574" cy="765175"/>
          </a:xfrm>
        </p:spPr>
        <p:txBody>
          <a:bodyPr/>
          <a:lstStyle/>
          <a:p>
            <a:pPr eaLnBrk="1" hangingPunct="1"/>
            <a:r>
              <a:rPr lang="en-GB" altLang="en-US" sz="4000" dirty="0" smtClean="0">
                <a:latin typeface="Century Gothic" pitchFamily="34" charset="0"/>
              </a:rPr>
              <a:t>Spreading the Passport Practice</a:t>
            </a:r>
            <a:endParaRPr lang="en-GB" altLang="en-US" dirty="0" smtClean="0">
              <a:latin typeface="Century Gothic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5831" y="1659731"/>
            <a:ext cx="7272337" cy="35385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Corbel" pitchFamily="34" charset="0"/>
              </a:rPr>
              <a:t>Implemented in all 4 Countries of the UK </a:t>
            </a:r>
          </a:p>
        </p:txBody>
      </p:sp>
      <p:sp>
        <p:nvSpPr>
          <p:cNvPr id="2" name="AutoShape 2" descr="Image result for Scottish Fla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7110" name="Picture 6" descr="http://ak9.picdn.net/shutterstock/videos/7015723/preview/stock-footage-flag-of-wales-with-fabric-structure-against-a-cloudy-s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94185"/>
            <a:ext cx="3133597" cy="20314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http://www.covermagazine.co.uk/IMG/443/104443/english-fl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08" y="4149080"/>
            <a:ext cx="3122822" cy="20999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6" name="Picture 12" descr="http://newsbusters7.s3.amazonaws.com/images/Scottish_fla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0" y="2411840"/>
            <a:ext cx="4148460" cy="2596133"/>
          </a:xfrm>
          <a:prstGeom prst="ellipse">
            <a:avLst/>
          </a:prstGeom>
          <a:ln w="63500" cap="rnd">
            <a:solidFill>
              <a:srgbClr val="00266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8" name="Picture 14" descr="http://www.letsrecycle.com/wp-content/uploads/2015/01/northern-ireland-fla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061" y="4176972"/>
            <a:ext cx="3136305" cy="2044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Down Arrow 3"/>
          <p:cNvSpPr/>
          <p:nvPr/>
        </p:nvSpPr>
        <p:spPr>
          <a:xfrm>
            <a:off x="3563888" y="2132856"/>
            <a:ext cx="2982253" cy="849361"/>
          </a:xfrm>
          <a:prstGeom prst="curvedDownArrow">
            <a:avLst/>
          </a:prstGeom>
          <a:solidFill>
            <a:schemeClr val="bg2">
              <a:lumMod val="90000"/>
              <a:lumOff val="10000"/>
            </a:schemeClr>
          </a:solidFill>
          <a:ln>
            <a:solidFill>
              <a:srgbClr val="83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0070C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Curved Up Arrow 4"/>
          <p:cNvSpPr/>
          <p:nvPr/>
        </p:nvSpPr>
        <p:spPr>
          <a:xfrm rot="2121769">
            <a:off x="875517" y="4467913"/>
            <a:ext cx="3524246" cy="1080120"/>
          </a:xfrm>
          <a:prstGeom prst="curvedUpArrow">
            <a:avLst/>
          </a:prstGeom>
          <a:solidFill>
            <a:schemeClr val="bg2">
              <a:lumMod val="90000"/>
              <a:lumOff val="10000"/>
            </a:schemeClr>
          </a:solidFill>
          <a:ln>
            <a:solidFill>
              <a:srgbClr val="830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9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951163"/>
            <a:ext cx="7489825" cy="982662"/>
          </a:xfrm>
        </p:spPr>
        <p:txBody>
          <a:bodyPr/>
          <a:lstStyle/>
          <a:p>
            <a:pPr algn="ctr" eaLnBrk="1" hangingPunct="1"/>
            <a:r>
              <a:rPr lang="en-GB" altLang="en-US" sz="3200" dirty="0" smtClean="0">
                <a:latin typeface="Corbel" pitchFamily="34" charset="0"/>
              </a:rPr>
              <a:t>Thank You for Listening – Any Questions?</a:t>
            </a:r>
            <a:br>
              <a:rPr lang="en-GB" altLang="en-US" sz="3200" dirty="0" smtClean="0">
                <a:latin typeface="Corbel" pitchFamily="34" charset="0"/>
              </a:rPr>
            </a:br>
            <a:endParaRPr lang="en-GB" altLang="en-US" sz="3200" dirty="0" smtClean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onard Cheshire Disability PowerPoint Oct">
  <a:themeElements>
    <a:clrScheme name="Leonard Cheshire Disability PowerPoint Oct 1">
      <a:dk1>
        <a:srgbClr val="000000"/>
      </a:dk1>
      <a:lt1>
        <a:srgbClr val="FFFFFF"/>
      </a:lt1>
      <a:dk2>
        <a:srgbClr val="DC0451"/>
      </a:dk2>
      <a:lt2>
        <a:srgbClr val="002663"/>
      </a:lt2>
      <a:accent1>
        <a:srgbClr val="EA5084"/>
      </a:accent1>
      <a:accent2>
        <a:srgbClr val="DC0451"/>
      </a:accent2>
      <a:accent3>
        <a:srgbClr val="FFFFFF"/>
      </a:accent3>
      <a:accent4>
        <a:srgbClr val="000000"/>
      </a:accent4>
      <a:accent5>
        <a:srgbClr val="F3B3C2"/>
      </a:accent5>
      <a:accent6>
        <a:srgbClr val="C70349"/>
      </a:accent6>
      <a:hlink>
        <a:srgbClr val="830051"/>
      </a:hlink>
      <a:folHlink>
        <a:srgbClr val="E0249A"/>
      </a:folHlink>
    </a:clrScheme>
    <a:fontScheme name="Leonard Cheshire Disability PowerPoint O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onard Cheshire Disability PowerPoint Oct 1">
        <a:dk1>
          <a:srgbClr val="000000"/>
        </a:dk1>
        <a:lt1>
          <a:srgbClr val="FFFFFF"/>
        </a:lt1>
        <a:dk2>
          <a:srgbClr val="DC0451"/>
        </a:dk2>
        <a:lt2>
          <a:srgbClr val="002663"/>
        </a:lt2>
        <a:accent1>
          <a:srgbClr val="EA5084"/>
        </a:accent1>
        <a:accent2>
          <a:srgbClr val="DC0451"/>
        </a:accent2>
        <a:accent3>
          <a:srgbClr val="FFFFFF"/>
        </a:accent3>
        <a:accent4>
          <a:srgbClr val="000000"/>
        </a:accent4>
        <a:accent5>
          <a:srgbClr val="F3B3C2"/>
        </a:accent5>
        <a:accent6>
          <a:srgbClr val="C70349"/>
        </a:accent6>
        <a:hlink>
          <a:srgbClr val="830051"/>
        </a:hlink>
        <a:folHlink>
          <a:srgbClr val="E024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ondary layout">
  <a:themeElements>
    <a:clrScheme name="Secondary layout 1">
      <a:dk1>
        <a:srgbClr val="000000"/>
      </a:dk1>
      <a:lt1>
        <a:srgbClr val="FFFFFF"/>
      </a:lt1>
      <a:dk2>
        <a:srgbClr val="DC0451"/>
      </a:dk2>
      <a:lt2>
        <a:srgbClr val="002663"/>
      </a:lt2>
      <a:accent1>
        <a:srgbClr val="EA5084"/>
      </a:accent1>
      <a:accent2>
        <a:srgbClr val="DC0451"/>
      </a:accent2>
      <a:accent3>
        <a:srgbClr val="FFFFFF"/>
      </a:accent3>
      <a:accent4>
        <a:srgbClr val="000000"/>
      </a:accent4>
      <a:accent5>
        <a:srgbClr val="F3B3C2"/>
      </a:accent5>
      <a:accent6>
        <a:srgbClr val="C70349"/>
      </a:accent6>
      <a:hlink>
        <a:srgbClr val="830051"/>
      </a:hlink>
      <a:folHlink>
        <a:srgbClr val="E0249A"/>
      </a:folHlink>
    </a:clrScheme>
    <a:fontScheme name="Secondary lay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condary layout 1">
        <a:dk1>
          <a:srgbClr val="000000"/>
        </a:dk1>
        <a:lt1>
          <a:srgbClr val="FFFFFF"/>
        </a:lt1>
        <a:dk2>
          <a:srgbClr val="DC0451"/>
        </a:dk2>
        <a:lt2>
          <a:srgbClr val="002663"/>
        </a:lt2>
        <a:accent1>
          <a:srgbClr val="EA5084"/>
        </a:accent1>
        <a:accent2>
          <a:srgbClr val="DC0451"/>
        </a:accent2>
        <a:accent3>
          <a:srgbClr val="FFFFFF"/>
        </a:accent3>
        <a:accent4>
          <a:srgbClr val="000000"/>
        </a:accent4>
        <a:accent5>
          <a:srgbClr val="F3B3C2"/>
        </a:accent5>
        <a:accent6>
          <a:srgbClr val="C70349"/>
        </a:accent6>
        <a:hlink>
          <a:srgbClr val="830051"/>
        </a:hlink>
        <a:folHlink>
          <a:srgbClr val="E024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Leonard Cheshire Disability PowerPoint Oct</Template>
  <TotalTime>4036</TotalTime>
  <Words>461</Words>
  <Application>Microsoft Office PowerPoint</Application>
  <PresentationFormat>On-screen Show (4:3)</PresentationFormat>
  <Paragraphs>64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Leonard Cheshire Disability PowerPoint Oct</vt:lpstr>
      <vt:lpstr>Secondary layout</vt:lpstr>
      <vt:lpstr>Implementing the Passport System into Leonard Cheshire Disability</vt:lpstr>
      <vt:lpstr>The Different Settings We Work In </vt:lpstr>
      <vt:lpstr>Introducing the Passport </vt:lpstr>
      <vt:lpstr>Providing Manual Handling Training </vt:lpstr>
      <vt:lpstr>Competency Based Framework </vt:lpstr>
      <vt:lpstr>Spreading the Passport Practice</vt:lpstr>
      <vt:lpstr>Thank You for Listening – Any Questions? </vt:lpstr>
    </vt:vector>
  </TitlesOfParts>
  <Company>Leonard Cheshire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Any Authorised User</dc:creator>
  <dc:description>Templates by www.operandi.co.uk | v1.1</dc:description>
  <cp:lastModifiedBy>Rose Willetts</cp:lastModifiedBy>
  <cp:revision>48</cp:revision>
  <dcterms:created xsi:type="dcterms:W3CDTF">2010-11-16T11:30:03Z</dcterms:created>
  <dcterms:modified xsi:type="dcterms:W3CDTF">2015-05-26T15:25:08Z</dcterms:modified>
</cp:coreProperties>
</file>