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5" r:id="rId4"/>
    <p:sldId id="276" r:id="rId5"/>
    <p:sldId id="277" r:id="rId6"/>
    <p:sldId id="278" r:id="rId7"/>
    <p:sldId id="281" r:id="rId8"/>
    <p:sldId id="257" r:id="rId9"/>
    <p:sldId id="258" r:id="rId10"/>
    <p:sldId id="259" r:id="rId11"/>
    <p:sldId id="262" r:id="rId12"/>
    <p:sldId id="260" r:id="rId13"/>
    <p:sldId id="279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5122-4B1D-4691-ACD2-CC4D04614A55}" v="2" dt="2021-09-24T16:11:5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30"/>
  </p:normalViewPr>
  <p:slideViewPr>
    <p:cSldViewPr snapToGrid="0" snapToObjects="1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7" d="1000"/>
        <a:sy n="377" d="10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21D2-78BC-B74D-81FF-395CE76B965D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813A-8011-1242-9B7E-63575366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813A-8011-1242-9B7E-6357536680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C9150-9FD0-B241-AAEF-1DFF4749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62A9B-F829-494B-91F0-5DA3045EC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9E553-6C49-024A-A3F9-3B0ED91B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9D9B46-BD1D-624C-8F5A-09E5734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1C2CB-4FE9-1B40-A78D-2FE8D937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272FE-7F50-8145-8836-C948A57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695A8E-D178-4148-BCA2-160082363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AAF693-9862-3B46-B435-B5AF40BE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58EEA0-907B-5E49-A759-BE8051C2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F720D-9B6C-7348-9FFF-1A3E0529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BF9B2B-214A-CB48-B811-C31F5F37D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96AAA1-079F-F04A-BFE4-0C644A980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BBFEF1-129E-3449-BA7D-CC8E4986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666AA-3B67-7844-A758-CD75709D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AC279-DED8-944E-A843-0F675F22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48B4D-73B4-9A4B-B91A-550671BE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8A6A7-0DD3-F54A-96C0-8687ED5B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F2810-174A-B943-AAB5-7C9D3F95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CD5D4F-5FD5-A442-B89D-2BE7A577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7C778-3128-7E48-BDF5-AE2B8752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F1755-FF48-0B49-B330-127F8737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0A397C-16AB-B545-BB62-1E5A5612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BA921-D667-6944-89EE-4C463B0B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C3DF63-3182-9C46-BE1E-73F36860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98353-E8C1-2149-851E-E1C7ACB6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74788-268F-9343-9EBD-418F0343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79912-E27F-2A4D-880A-D4A8115FF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40A92E-A88E-164B-9CD2-88021D353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7CF82C-F3A8-DE47-9E26-14FA5C6E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F46CB-6922-7143-8B16-BAD616ED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B7DF24-195D-0B41-9A60-CA93D60F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3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F12B4-DB2A-624F-A672-386F800B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022C7-C63C-0F47-A9CE-556D9B12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E9FAA6-5904-8548-9A9C-5425C097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139B45-210A-CE4C-A3FA-9564FD72B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CCFC1-8DA6-004B-AB80-69262575A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3F5317-EF74-0943-8F63-3E2DDD13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A28A1C-B04C-2F45-BAD3-5D4339D3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D74340-6ACF-554F-AF22-EBA326A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6ED7F-3F25-4345-A4C1-A4304FC0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F2D603-5E5E-C447-99CD-E809BBAD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D8D738-AE8D-B144-BF4C-A3EF7DA3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DBA4F-A4CC-FA41-9054-C5ED7F9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F874F0-523C-3942-961C-CAC47C34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B215E8-4FE6-A847-8909-0985EBC5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5EFA8F-2FCE-BD47-9864-903E4B1B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62170-4B75-424F-B21C-4DD8A993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84942-EF8E-374F-B73E-6A7F409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9CCC32-25A9-5040-989E-E748FB51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9F3F9E-C9F0-F949-A058-A98D577F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282010-C27F-6F47-B6B6-2D90928E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86D74-EBB7-6942-90B4-86087E8D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681D7-DE98-644F-A1AD-06CEB3FD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4F8C46-6795-6548-B172-29547A983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B3C7AA-7158-3D4B-94A8-4238C0698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9F4708-F294-2540-9950-105383AA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C57FA8-F672-D840-92F7-80C219DE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F2270E-3ADC-4842-B562-4185CCB6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429C69-10B7-844C-991D-45070DBA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8E9FE-9348-DA47-B710-FE6E2E188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657E9-F41A-4045-AFE8-6C43EED6F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6BCA4-0890-324F-B4C6-C3E9F9FACF0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300B60-EE62-314E-AACC-16AF8697E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38CD66-401F-904C-968A-63A1F9E2C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AE39-4003-1642-820C-BE9C9B903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62D25A7D-7666-214E-8B5E-90E68A53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89F05E9F-70C5-7B48-8CC9-825C7C15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F1647A8-F61D-9140-BAE4-3EF22FE2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3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4E7B8FD3-0E0B-3549-B70B-2C27F37B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1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D2991-0AE9-794B-BC1F-B190814F90BC}"/>
              </a:ext>
            </a:extLst>
          </p:cNvPr>
          <p:cNvSpPr txBox="1"/>
          <p:nvPr/>
        </p:nvSpPr>
        <p:spPr>
          <a:xfrm>
            <a:off x="654908" y="3149919"/>
            <a:ext cx="805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5E596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5E986-CA52-B441-B12B-5068CE725F7A}"/>
              </a:ext>
            </a:extLst>
          </p:cNvPr>
          <p:cNvSpPr txBox="1"/>
          <p:nvPr/>
        </p:nvSpPr>
        <p:spPr>
          <a:xfrm>
            <a:off x="654908" y="3943648"/>
            <a:ext cx="80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E596E"/>
                </a:solidFill>
              </a:rPr>
              <a:t>Format of practical chapter</a:t>
            </a:r>
          </a:p>
          <a:p>
            <a:endParaRPr lang="en-US" sz="4000" dirty="0">
              <a:solidFill>
                <a:srgbClr val="5E596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Context and Reasoning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Person Ability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Environment and Equipment Considerations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Methods and Variations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Precautions and Considerations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4000" dirty="0">
              <a:solidFill>
                <a:srgbClr val="5E596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3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C75C1DDD-4CD5-A44D-9DBA-F3B8F10D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3E4B5D0-424E-E142-8CFC-AE530488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2B14E894-4DBD-3449-9B0A-FB691D5C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966F5A6-5A67-C644-B5E5-66F0B585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A098F99C-48AE-124D-BE3C-EB8024D0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372BF440-387B-F940-B2EF-698881CE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B4990E0E-F8D2-4645-A2EA-A930C8151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290"/>
            <a:ext cx="12344400" cy="7133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754DDE-9CFB-4C95-B5E0-8EE39A8E6A7C}"/>
              </a:ext>
            </a:extLst>
          </p:cNvPr>
          <p:cNvSpPr txBox="1"/>
          <p:nvPr/>
        </p:nvSpPr>
        <p:spPr>
          <a:xfrm>
            <a:off x="369871" y="2488027"/>
            <a:ext cx="48494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First edition 1981 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(red)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Second edition 1987 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(turquoise)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Third edition 1992 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(yellow)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Fourth edition 1997 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(green)</a:t>
            </a:r>
          </a:p>
        </p:txBody>
      </p:sp>
      <p:pic>
        <p:nvPicPr>
          <p:cNvPr id="15" name="Picture 4" descr="Image result for The Guide to The Handling of Patients">
            <a:extLst>
              <a:ext uri="{FF2B5EF4-FFF2-40B4-BE49-F238E27FC236}">
                <a16:creationId xmlns:a16="http://schemas.microsoft.com/office/drawing/2014/main" xmlns="" id="{E454CF5F-EA20-4458-86A9-057C573F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-25855" t="-25855" r="1" b="1"/>
          <a:stretch/>
        </p:blipFill>
        <p:spPr bwMode="auto">
          <a:xfrm rot="770247">
            <a:off x="5636039" y="596537"/>
            <a:ext cx="4154186" cy="587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57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3E4ECDFB-23FD-6F47-9308-ACCE1329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4DE718E9-6E3F-234C-8CB1-9EC654E5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8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C7A1E8BE-D7A6-B84B-ADC5-D0291639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BA5B5264-CE89-944B-9DA8-A01CAF6C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AA1EC5A-FFED-5248-B814-11A079B7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D2991-0AE9-794B-BC1F-B190814F90BC}"/>
              </a:ext>
            </a:extLst>
          </p:cNvPr>
          <p:cNvSpPr txBox="1"/>
          <p:nvPr/>
        </p:nvSpPr>
        <p:spPr>
          <a:xfrm>
            <a:off x="654908" y="3149919"/>
            <a:ext cx="805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5E596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5E596E"/>
                </a:solidFill>
              </a:rPr>
              <a:t>Summary and Thanks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8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E596E"/>
                </a:solidFill>
              </a:rPr>
              <a:t>HOP 5</a:t>
            </a:r>
          </a:p>
          <a:p>
            <a:endParaRPr lang="en-US" sz="4000" dirty="0">
              <a:solidFill>
                <a:srgbClr val="5E596E"/>
              </a:solidFill>
            </a:endParaRPr>
          </a:p>
          <a:p>
            <a:r>
              <a:rPr lang="en-US" sz="4000" dirty="0">
                <a:solidFill>
                  <a:srgbClr val="5E596E"/>
                </a:solidFill>
              </a:rPr>
              <a:t>2005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DB3FED83-F823-494F-83A0-D8AD64C6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8605">
            <a:off x="4943056" y="1164850"/>
            <a:ext cx="3737769" cy="53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97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D2991-0AE9-794B-BC1F-B190814F90BC}"/>
              </a:ext>
            </a:extLst>
          </p:cNvPr>
          <p:cNvSpPr txBox="1"/>
          <p:nvPr/>
        </p:nvSpPr>
        <p:spPr>
          <a:xfrm>
            <a:off x="654908" y="3149919"/>
            <a:ext cx="805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5E596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5E986-CA52-B441-B12B-5068CE725F7A}"/>
              </a:ext>
            </a:extLst>
          </p:cNvPr>
          <p:cNvSpPr txBox="1"/>
          <p:nvPr/>
        </p:nvSpPr>
        <p:spPr>
          <a:xfrm>
            <a:off x="654908" y="3943648"/>
            <a:ext cx="80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E596E"/>
                </a:solidFill>
              </a:rPr>
              <a:t>HOP6</a:t>
            </a:r>
          </a:p>
          <a:p>
            <a:endParaRPr lang="en-US" sz="4000" dirty="0">
              <a:solidFill>
                <a:srgbClr val="5E596E"/>
              </a:solidFill>
            </a:endParaRPr>
          </a:p>
          <a:p>
            <a:r>
              <a:rPr lang="en-US" sz="4000" dirty="0">
                <a:solidFill>
                  <a:srgbClr val="5E596E"/>
                </a:solidFill>
              </a:rPr>
              <a:t>2011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C:\Users\user\Pictures\Hop_6_cover_design.jpg">
            <a:extLst>
              <a:ext uri="{FF2B5EF4-FFF2-40B4-BE49-F238E27FC236}">
                <a16:creationId xmlns:a16="http://schemas.microsoft.com/office/drawing/2014/main" xmlns="" id="{489F15D0-4025-459D-BB67-FA81C728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6836">
            <a:off x="4863852" y="848008"/>
            <a:ext cx="4243285" cy="57132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231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D2991-0AE9-794B-BC1F-B190814F90BC}"/>
              </a:ext>
            </a:extLst>
          </p:cNvPr>
          <p:cNvSpPr txBox="1"/>
          <p:nvPr/>
        </p:nvSpPr>
        <p:spPr>
          <a:xfrm>
            <a:off x="654908" y="3149919"/>
            <a:ext cx="805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5E596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5E986-CA52-B441-B12B-5068CE725F7A}"/>
              </a:ext>
            </a:extLst>
          </p:cNvPr>
          <p:cNvSpPr txBox="1"/>
          <p:nvPr/>
        </p:nvSpPr>
        <p:spPr>
          <a:xfrm>
            <a:off x="654908" y="3943648"/>
            <a:ext cx="80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Editorial team and authors recognised as experts and innovators in the field of person handling and volunteers!</a:t>
            </a:r>
          </a:p>
          <a:p>
            <a:pPr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Evidence-based</a:t>
            </a:r>
          </a:p>
          <a:p>
            <a:pPr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 Peer Reviewed</a:t>
            </a:r>
          </a:p>
          <a:p>
            <a:pPr marL="268288" indent="-268288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Sets a standard for  best practice in the UK – and hence for the Courts</a:t>
            </a:r>
          </a:p>
          <a:p>
            <a:pPr marL="179388" indent="-179388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Internationally endorsed as the gold 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5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75B9447-548D-9C49-92E8-369A318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D2991-0AE9-794B-BC1F-B190814F90BC}"/>
              </a:ext>
            </a:extLst>
          </p:cNvPr>
          <p:cNvSpPr txBox="1"/>
          <p:nvPr/>
        </p:nvSpPr>
        <p:spPr>
          <a:xfrm>
            <a:off x="654908" y="2696446"/>
            <a:ext cx="8056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Moving and Handling Practitioners /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Needs Assessors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Risk assessors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Decision-makers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Budget 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Policy 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All staff working in health and social care and the emergency services who may be directly or indirectly involved in moving and handling &amp;/or MH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Educators in universities and colleges of 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Legal profession &amp; expert witnesses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E596E"/>
                </a:solidFill>
              </a:rPr>
              <a:t>Potentially, every user of health / social care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5E986-CA52-B441-B12B-5068CE725F7A}"/>
              </a:ext>
            </a:extLst>
          </p:cNvPr>
          <p:cNvSpPr txBox="1"/>
          <p:nvPr/>
        </p:nvSpPr>
        <p:spPr>
          <a:xfrm>
            <a:off x="654908" y="3943648"/>
            <a:ext cx="80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42218-A777-7C49-BB35-5B4DDD1A8205}"/>
              </a:ext>
            </a:extLst>
          </p:cNvPr>
          <p:cNvSpPr txBox="1"/>
          <p:nvPr/>
        </p:nvSpPr>
        <p:spPr>
          <a:xfrm>
            <a:off x="654908" y="2125359"/>
            <a:ext cx="805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E596E"/>
                </a:solidFill>
              </a:rPr>
              <a:t>Who is it for?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AA208-E9BA-864A-9F26-FFBFF2CC73AB}"/>
              </a:ext>
            </a:extLst>
          </p:cNvPr>
          <p:cNvSpPr txBox="1"/>
          <p:nvPr/>
        </p:nvSpPr>
        <p:spPr>
          <a:xfrm>
            <a:off x="4193628" y="7462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1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62D25A7D-7666-214E-8B5E-90E68A53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EDE67CD9-2698-E846-9CDD-C8F2DE8B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899C4BC3-DAD1-E747-B8E4-A1905A93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3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172</Words>
  <Application>Microsoft Office PowerPoint</Application>
  <PresentationFormat>Widescreen</PresentationFormat>
  <Paragraphs>45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Pelta</dc:creator>
  <cp:lastModifiedBy>Fraser Kinsella</cp:lastModifiedBy>
  <cp:revision>10</cp:revision>
  <dcterms:created xsi:type="dcterms:W3CDTF">2021-09-15T10:30:27Z</dcterms:created>
  <dcterms:modified xsi:type="dcterms:W3CDTF">2022-06-02T07:55:36Z</dcterms:modified>
</cp:coreProperties>
</file>