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5" r:id="rId4"/>
    <p:sldId id="286" r:id="rId5"/>
    <p:sldId id="269" r:id="rId6"/>
    <p:sldId id="288" r:id="rId7"/>
    <p:sldId id="272" r:id="rId8"/>
    <p:sldId id="273" r:id="rId9"/>
    <p:sldId id="274" r:id="rId10"/>
    <p:sldId id="277" r:id="rId11"/>
    <p:sldId id="270" r:id="rId12"/>
    <p:sldId id="279" r:id="rId13"/>
    <p:sldId id="290" r:id="rId14"/>
    <p:sldId id="278" r:id="rId15"/>
    <p:sldId id="281" r:id="rId16"/>
    <p:sldId id="293" r:id="rId17"/>
    <p:sldId id="276" r:id="rId18"/>
    <p:sldId id="287" r:id="rId19"/>
    <p:sldId id="292" r:id="rId20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532"/>
    <a:srgbClr val="B30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6" autoAdjust="0"/>
    <p:restoredTop sz="71902" autoAdjust="0"/>
  </p:normalViewPr>
  <p:slideViewPr>
    <p:cSldViewPr>
      <p:cViewPr varScale="1">
        <p:scale>
          <a:sx n="77" d="100"/>
          <a:sy n="77" d="100"/>
        </p:scale>
        <p:origin x="-6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6955F-6804-4635-8FF0-E1C4D8745971}" type="datetimeFigureOut">
              <a:rPr lang="en-GB" smtClean="0"/>
              <a:t>24/05/2016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4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4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10AD6-2A1F-439C-9A65-26603DEA31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20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10AD6-2A1F-439C-9A65-26603DEA316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659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2" indent="0">
              <a:buNone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10AD6-2A1F-439C-9A65-26603DEA316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56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10AD6-2A1F-439C-9A65-26603DEA316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773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10AD6-2A1F-439C-9A65-26603DEA316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545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10AD6-2A1F-439C-9A65-26603DEA316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451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10AD6-2A1F-439C-9A65-26603DEA316F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057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10AD6-2A1F-439C-9A65-26603DEA316F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699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10AD6-2A1F-439C-9A65-26603DEA316F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354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10AD6-2A1F-439C-9A65-26603DEA316F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171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10AD6-2A1F-439C-9A65-26603DEA316F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17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10AD6-2A1F-439C-9A65-26603DEA316F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88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10AD6-2A1F-439C-9A65-26603DEA316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657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10AD6-2A1F-439C-9A65-26603DEA316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331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10AD6-2A1F-439C-9A65-26603DEA316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81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10AD6-2A1F-439C-9A65-26603DEA316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63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10AD6-2A1F-439C-9A65-26603DEA316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789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10AD6-2A1F-439C-9A65-26603DEA316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536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10AD6-2A1F-439C-9A65-26603DEA316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57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10AD6-2A1F-439C-9A65-26603DEA316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00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Object 8"/>
          <p:cNvGraphicFramePr>
            <a:graphicFrameLocks noChangeAspect="1"/>
          </p:cNvGraphicFramePr>
          <p:nvPr userDrawn="1"/>
        </p:nvGraphicFramePr>
        <p:xfrm>
          <a:off x="7924800" y="45720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Photo Editor Photo" r:id="rId3" imgW="3400900" imgH="3419952" progId="MSPhotoEd.3">
                  <p:embed/>
                </p:oleObj>
              </mc:Choice>
              <mc:Fallback>
                <p:oleObj name="Photo Editor Photo" r:id="rId3" imgW="3400900" imgH="3419952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57200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82738"/>
            <a:ext cx="7162800" cy="1998662"/>
          </a:xfrm>
        </p:spPr>
        <p:txBody>
          <a:bodyPr anchor="t"/>
          <a:lstStyle>
            <a:lvl1pPr>
              <a:lnSpc>
                <a:spcPct val="120000"/>
              </a:lnSpc>
              <a:defRPr sz="48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60800"/>
            <a:ext cx="5257800" cy="1752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3077" name="Line 5"/>
          <p:cNvSpPr>
            <a:spLocks noChangeShapeType="1"/>
          </p:cNvSpPr>
          <p:nvPr userDrawn="1"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A705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78" name="Text Box 6"/>
          <p:cNvSpPr txBox="1">
            <a:spLocks noChangeArrowheads="1"/>
          </p:cNvSpPr>
          <p:nvPr userDrawn="1"/>
        </p:nvSpPr>
        <p:spPr bwMode="auto">
          <a:xfrm>
            <a:off x="685800" y="598488"/>
            <a:ext cx="24384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endParaRPr lang="en-GB" altLang="en-US" sz="1800" dirty="0">
              <a:solidFill>
                <a:srgbClr val="FFFFFF"/>
              </a:solidFill>
              <a:latin typeface="L Helvetica Light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rgbClr val="FFFFFF"/>
                </a:solidFill>
                <a:latin typeface="Arial" charset="0"/>
              </a:rPr>
              <a:t>Health and Safety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rgbClr val="FFFFFF"/>
                </a:solidFill>
                <a:latin typeface="Arial" charset="0"/>
              </a:rPr>
              <a:t>Executive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 userDrawn="1"/>
        </p:nvSpPr>
        <p:spPr bwMode="auto">
          <a:xfrm>
            <a:off x="838200" y="609600"/>
            <a:ext cx="24384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endParaRPr lang="en-GB" altLang="en-US" sz="1800" dirty="0">
              <a:solidFill>
                <a:srgbClr val="A70532"/>
              </a:solidFill>
              <a:latin typeface="L Helvetica Light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rgbClr val="A70532"/>
                </a:solidFill>
                <a:latin typeface="Arial" charset="0"/>
              </a:rPr>
              <a:t>Health and Safety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rgbClr val="A70532"/>
                </a:solidFill>
                <a:latin typeface="Arial" charset="0"/>
              </a:rPr>
              <a:t>Executive</a:t>
            </a:r>
            <a:endParaRPr lang="en-GB" altLang="en-US" dirty="0">
              <a:solidFill>
                <a:srgbClr val="A70532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87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48375" y="608013"/>
            <a:ext cx="1800225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608013"/>
            <a:ext cx="5248275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93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34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8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7213"/>
            <a:ext cx="3505200" cy="464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827213"/>
            <a:ext cx="3505200" cy="464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51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14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78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05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32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07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08013"/>
            <a:ext cx="6834188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7213"/>
            <a:ext cx="7162800" cy="464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A705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 userDrawn="1"/>
        </p:nvGraphicFramePr>
        <p:xfrm>
          <a:off x="7924800" y="45720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Photo Editor Photo" r:id="rId14" imgW="3400900" imgH="3419952" progId="MSPhotoEd.3">
                  <p:embed/>
                </p:oleObj>
              </mc:Choice>
              <mc:Fallback>
                <p:oleObj name="Photo Editor Photo" r:id="rId14" imgW="3400900" imgH="3419952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57200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0"/>
        </a:spcAft>
        <a:buSzPct val="130000"/>
        <a:buChar char="•"/>
        <a:defRPr sz="2800">
          <a:solidFill>
            <a:srgbClr val="A7053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A7053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A7053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A7053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gov.uk/healthservices/index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ewscentre.hse.gov.uk/wp-content/uploads/HGBWW-logo-194x73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wscentre.hse.gov.uk/wp-content/uploads/HGBWW-logo-194x73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gov.uk/scotland/pdf/liaison-agreement-1215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://www.hse.gov.uk/healthservices/arrangements.htm#a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82738"/>
            <a:ext cx="7162800" cy="1774254"/>
          </a:xfrm>
        </p:spPr>
        <p:txBody>
          <a:bodyPr/>
          <a:lstStyle/>
          <a:p>
            <a:r>
              <a:rPr lang="en-GB" altLang="en-US" sz="2800" dirty="0" smtClean="0"/>
              <a:t>Scottish Manual Handling Forum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HSE  - Update</a:t>
            </a:r>
            <a:endParaRPr lang="en-GB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6992"/>
            <a:ext cx="7774632" cy="2520280"/>
          </a:xfrm>
        </p:spPr>
        <p:txBody>
          <a:bodyPr/>
          <a:lstStyle/>
          <a:p>
            <a:pPr>
              <a:spcBef>
                <a:spcPct val="50000"/>
              </a:spcBef>
              <a:buSzTx/>
            </a:pPr>
            <a:endParaRPr lang="en-GB" altLang="en-US" sz="1800" dirty="0" smtClean="0"/>
          </a:p>
          <a:p>
            <a:pPr>
              <a:spcBef>
                <a:spcPct val="50000"/>
              </a:spcBef>
              <a:buSzTx/>
            </a:pPr>
            <a:r>
              <a:rPr lang="en-GB" altLang="en-US" sz="1800" dirty="0" smtClean="0"/>
              <a:t>Elizabeth Warren</a:t>
            </a:r>
          </a:p>
          <a:p>
            <a:pPr>
              <a:spcBef>
                <a:spcPct val="50000"/>
              </a:spcBef>
              <a:buSzTx/>
            </a:pPr>
            <a:r>
              <a:rPr lang="en-GB" altLang="en-US" sz="1800" dirty="0" smtClean="0"/>
              <a:t>Health and Social Care Services Team</a:t>
            </a:r>
          </a:p>
          <a:p>
            <a:pPr lvl="0">
              <a:spcBef>
                <a:spcPct val="50000"/>
              </a:spcBef>
              <a:buSzTx/>
            </a:pPr>
            <a:r>
              <a:rPr lang="en-GB" altLang="en-US" sz="1800" dirty="0"/>
              <a:t>Engagement and Strategic Interventions Directorate</a:t>
            </a:r>
          </a:p>
          <a:p>
            <a:pPr>
              <a:spcBef>
                <a:spcPct val="50000"/>
              </a:spcBef>
              <a:buSzTx/>
            </a:pPr>
            <a:endParaRPr lang="en-GB" altLang="en-US" sz="1800" dirty="0" smtClean="0"/>
          </a:p>
          <a:p>
            <a:pPr>
              <a:spcBef>
                <a:spcPct val="50000"/>
              </a:spcBef>
              <a:buSzTx/>
            </a:pPr>
            <a:r>
              <a:rPr lang="en-GB" altLang="en-US" sz="1800" dirty="0" smtClean="0"/>
              <a:t>May 2016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5"/>
            <a:ext cx="6834188" cy="720080"/>
          </a:xfrm>
        </p:spPr>
        <p:txBody>
          <a:bodyPr/>
          <a:lstStyle/>
          <a:p>
            <a:r>
              <a:rPr lang="en-GB" dirty="0" smtClean="0"/>
              <a:t>Moving and Handling</a:t>
            </a:r>
            <a:br>
              <a:rPr lang="en-GB" dirty="0" smtClean="0"/>
            </a:br>
            <a:r>
              <a:rPr lang="en-GB" dirty="0" smtClean="0"/>
              <a:t>Reported </a:t>
            </a:r>
            <a:r>
              <a:rPr lang="en-GB" dirty="0"/>
              <a:t>event </a:t>
            </a:r>
            <a:r>
              <a:rPr lang="en-GB" dirty="0" smtClean="0"/>
              <a:t>types</a:t>
            </a:r>
            <a:br>
              <a:rPr lang="en-GB" dirty="0" smtClean="0"/>
            </a:br>
            <a:r>
              <a:rPr lang="en-GB" sz="1100" dirty="0" smtClean="0"/>
              <a:t>slide courtesy of MHRA – copyright protected</a:t>
            </a:r>
            <a:endParaRPr lang="en-GB" sz="11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24736" cy="529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0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and Handling - alert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2204864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A70532"/>
              </a:solidFill>
              <a:latin typeface="+mn-lt"/>
            </a:endParaRPr>
          </a:p>
          <a:p>
            <a:endParaRPr lang="en-GB" dirty="0">
              <a:solidFill>
                <a:srgbClr val="A70532"/>
              </a:solidFill>
              <a:latin typeface="+mn-lt"/>
            </a:endParaRPr>
          </a:p>
          <a:p>
            <a:endParaRPr lang="en-GB" dirty="0">
              <a:solidFill>
                <a:srgbClr val="A70532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1992" y="2368468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A70532"/>
              </a:solidFill>
              <a:latin typeface="+mn-lt"/>
            </a:endParaRPr>
          </a:p>
          <a:p>
            <a:endParaRPr lang="en-GB" dirty="0">
              <a:solidFill>
                <a:srgbClr val="A70532"/>
              </a:solidFill>
              <a:latin typeface="+mn-lt"/>
            </a:endParaRPr>
          </a:p>
          <a:p>
            <a:endParaRPr lang="en-GB" dirty="0">
              <a:solidFill>
                <a:srgbClr val="A7053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4392" y="2520868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A70532"/>
              </a:solidFill>
              <a:latin typeface="+mn-lt"/>
            </a:endParaRPr>
          </a:p>
          <a:p>
            <a:endParaRPr lang="en-GB" dirty="0">
              <a:solidFill>
                <a:srgbClr val="A70532"/>
              </a:solidFill>
              <a:latin typeface="+mn-lt"/>
            </a:endParaRPr>
          </a:p>
          <a:p>
            <a:endParaRPr lang="en-GB" dirty="0">
              <a:solidFill>
                <a:srgbClr val="A70532"/>
              </a:solidFill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86" y="1772816"/>
            <a:ext cx="7486530" cy="477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Prosecutions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Fall from bath hoist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55576" y="2276872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A70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year old man being bathed </a:t>
            </a:r>
          </a:p>
          <a:p>
            <a:endParaRPr lang="en-US" dirty="0">
              <a:solidFill>
                <a:srgbClr val="A70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A70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Slipped from bath hoist and fell approx. 3 feet. </a:t>
            </a:r>
          </a:p>
          <a:p>
            <a:endParaRPr lang="en-US" dirty="0">
              <a:solidFill>
                <a:srgbClr val="A70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A70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fined £107000       Costs £25000</a:t>
            </a:r>
          </a:p>
          <a:p>
            <a:endParaRPr lang="en-US" dirty="0">
              <a:solidFill>
                <a:srgbClr val="A70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A70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Prosecutions</a:t>
            </a:r>
            <a:br>
              <a:rPr lang="en-GB" dirty="0" smtClean="0"/>
            </a:br>
            <a:r>
              <a:rPr lang="en-GB" dirty="0" smtClean="0"/>
              <a:t>Fall from hoist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060848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70532"/>
                </a:solidFill>
                <a:latin typeface="+mj-lt"/>
              </a:rPr>
              <a:t>    100 year old lady fell from hoist</a:t>
            </a:r>
          </a:p>
          <a:p>
            <a:endParaRPr lang="en-US" dirty="0">
              <a:solidFill>
                <a:srgbClr val="A70532"/>
              </a:solidFill>
              <a:latin typeface="+mj-lt"/>
            </a:endParaRPr>
          </a:p>
          <a:p>
            <a:r>
              <a:rPr lang="en-US" dirty="0" smtClean="0">
                <a:solidFill>
                  <a:srgbClr val="A70532"/>
                </a:solidFill>
                <a:latin typeface="+mj-lt"/>
              </a:rPr>
              <a:t>    Being moved from chair to bed </a:t>
            </a:r>
          </a:p>
          <a:p>
            <a:endParaRPr lang="en-US" dirty="0">
              <a:solidFill>
                <a:srgbClr val="A70532"/>
              </a:solidFill>
              <a:latin typeface="+mj-lt"/>
            </a:endParaRPr>
          </a:p>
          <a:p>
            <a:r>
              <a:rPr lang="en-US" dirty="0" smtClean="0">
                <a:solidFill>
                  <a:srgbClr val="A70532"/>
                </a:solidFill>
                <a:latin typeface="+mj-lt"/>
              </a:rPr>
              <a:t>    Individual director prosecuted as well as the company</a:t>
            </a:r>
          </a:p>
          <a:p>
            <a:endParaRPr lang="en-US" dirty="0">
              <a:solidFill>
                <a:srgbClr val="A70532"/>
              </a:solidFill>
              <a:latin typeface="+mj-lt"/>
            </a:endParaRPr>
          </a:p>
          <a:p>
            <a:r>
              <a:rPr lang="en-US" dirty="0" smtClean="0">
                <a:solidFill>
                  <a:srgbClr val="A70532"/>
                </a:solidFill>
                <a:latin typeface="+mj-lt"/>
              </a:rPr>
              <a:t>    Director </a:t>
            </a:r>
            <a:r>
              <a:rPr lang="en-US" dirty="0">
                <a:solidFill>
                  <a:srgbClr val="A70532"/>
                </a:solidFill>
                <a:latin typeface="+mj-lt"/>
              </a:rPr>
              <a:t>fined £150,000 </a:t>
            </a:r>
            <a:r>
              <a:rPr lang="en-US" dirty="0" smtClean="0">
                <a:solidFill>
                  <a:srgbClr val="A70532"/>
                </a:solidFill>
                <a:latin typeface="+mj-lt"/>
              </a:rPr>
              <a:t>      Costs </a:t>
            </a:r>
            <a:r>
              <a:rPr lang="en-US" dirty="0">
                <a:solidFill>
                  <a:srgbClr val="A70532"/>
                </a:solidFill>
                <a:latin typeface="+mj-lt"/>
              </a:rPr>
              <a:t>of £100,000 </a:t>
            </a:r>
            <a:endParaRPr lang="en-US" dirty="0" smtClean="0">
              <a:solidFill>
                <a:srgbClr val="A70532"/>
              </a:solidFill>
              <a:latin typeface="+mj-lt"/>
            </a:endParaRPr>
          </a:p>
          <a:p>
            <a:endParaRPr lang="en-US" dirty="0">
              <a:solidFill>
                <a:srgbClr val="A70532"/>
              </a:solidFill>
              <a:latin typeface="+mj-lt"/>
            </a:endParaRPr>
          </a:p>
          <a:p>
            <a:r>
              <a:rPr lang="en-US" dirty="0" smtClean="0">
                <a:solidFill>
                  <a:srgbClr val="A70532"/>
                </a:solidFill>
                <a:latin typeface="+mj-lt"/>
              </a:rPr>
              <a:t>    Company fined </a:t>
            </a:r>
            <a:r>
              <a:rPr lang="en-US" dirty="0">
                <a:solidFill>
                  <a:srgbClr val="A70532"/>
                </a:solidFill>
                <a:latin typeface="+mj-lt"/>
              </a:rPr>
              <a:t>£</a:t>
            </a:r>
            <a:r>
              <a:rPr lang="en-US" dirty="0" smtClean="0">
                <a:solidFill>
                  <a:srgbClr val="A70532"/>
                </a:solidFill>
                <a:latin typeface="+mj-lt"/>
              </a:rPr>
              <a:t>50,000      Costs </a:t>
            </a:r>
            <a:r>
              <a:rPr lang="en-US" dirty="0">
                <a:solidFill>
                  <a:srgbClr val="A70532"/>
                </a:solidFill>
                <a:latin typeface="+mj-lt"/>
              </a:rPr>
              <a:t>of £36,992.24</a:t>
            </a:r>
            <a:r>
              <a:rPr lang="en-US" dirty="0" smtClean="0">
                <a:solidFill>
                  <a:srgbClr val="A70532"/>
                </a:solidFill>
                <a:latin typeface="+mj-lt"/>
              </a:rPr>
              <a:t>.</a:t>
            </a:r>
          </a:p>
          <a:p>
            <a:endParaRPr lang="en-US" dirty="0">
              <a:solidFill>
                <a:srgbClr val="A70532"/>
              </a:solidFill>
              <a:latin typeface="+mj-lt"/>
            </a:endParaRPr>
          </a:p>
          <a:p>
            <a:endParaRPr lang="en-US" dirty="0" smtClean="0">
              <a:solidFill>
                <a:srgbClr val="A70532"/>
              </a:solidFill>
              <a:latin typeface="+mj-lt"/>
            </a:endParaRPr>
          </a:p>
          <a:p>
            <a:endParaRPr lang="en-US" dirty="0" smtClean="0">
              <a:solidFill>
                <a:srgbClr val="A70532"/>
              </a:solidFill>
              <a:latin typeface="+mj-lt"/>
            </a:endParaRPr>
          </a:p>
          <a:p>
            <a:r>
              <a:rPr lang="en-US" dirty="0" smtClean="0">
                <a:solidFill>
                  <a:srgbClr val="A70532"/>
                </a:solidFill>
                <a:latin typeface="+mj-lt"/>
              </a:rPr>
              <a:t> </a:t>
            </a:r>
            <a:endParaRPr lang="en-US" dirty="0">
              <a:solidFill>
                <a:srgbClr val="A7053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10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Prosecutions</a:t>
            </a:r>
            <a:br>
              <a:rPr lang="en-GB" dirty="0" smtClean="0"/>
            </a:br>
            <a:r>
              <a:rPr lang="en-GB" dirty="0" smtClean="0"/>
              <a:t>Patient falls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325263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A70532"/>
                </a:solidFill>
                <a:latin typeface="+mj-lt"/>
              </a:rPr>
              <a:t>4 patient deaths in NHS hospital</a:t>
            </a:r>
          </a:p>
          <a:p>
            <a:endParaRPr lang="en-GB" dirty="0">
              <a:solidFill>
                <a:srgbClr val="A70532"/>
              </a:solidFill>
              <a:latin typeface="+mj-lt"/>
            </a:endParaRPr>
          </a:p>
          <a:p>
            <a:r>
              <a:rPr lang="en-GB" dirty="0" smtClean="0">
                <a:solidFill>
                  <a:srgbClr val="A70532"/>
                </a:solidFill>
                <a:latin typeface="+mj-lt"/>
              </a:rPr>
              <a:t>3 were caused by patient falls</a:t>
            </a:r>
          </a:p>
          <a:p>
            <a:endParaRPr lang="en-GB" dirty="0">
              <a:solidFill>
                <a:srgbClr val="A70532"/>
              </a:solidFill>
              <a:latin typeface="+mj-lt"/>
            </a:endParaRPr>
          </a:p>
          <a:p>
            <a:r>
              <a:rPr lang="en-GB" dirty="0" smtClean="0">
                <a:solidFill>
                  <a:srgbClr val="A70532"/>
                </a:solidFill>
                <a:latin typeface="+mj-lt"/>
              </a:rPr>
              <a:t>Trust fine </a:t>
            </a:r>
            <a:r>
              <a:rPr lang="en-US" dirty="0" smtClean="0">
                <a:solidFill>
                  <a:srgbClr val="A70532"/>
                </a:solidFill>
                <a:latin typeface="+mj-lt"/>
              </a:rPr>
              <a:t> </a:t>
            </a:r>
            <a:r>
              <a:rPr lang="en-US" dirty="0">
                <a:solidFill>
                  <a:srgbClr val="A70532"/>
                </a:solidFill>
                <a:latin typeface="+mj-lt"/>
              </a:rPr>
              <a:t>£500,000 </a:t>
            </a:r>
            <a:r>
              <a:rPr lang="en-US" dirty="0" smtClean="0">
                <a:solidFill>
                  <a:srgbClr val="A70532"/>
                </a:solidFill>
                <a:latin typeface="+mj-lt"/>
              </a:rPr>
              <a:t>     Costs </a:t>
            </a:r>
            <a:r>
              <a:rPr lang="en-US" dirty="0">
                <a:solidFill>
                  <a:srgbClr val="A70532"/>
                </a:solidFill>
                <a:latin typeface="+mj-lt"/>
              </a:rPr>
              <a:t>£35,517.34 </a:t>
            </a:r>
            <a:endParaRPr lang="en-GB" dirty="0">
              <a:solidFill>
                <a:srgbClr val="A7053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44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points from incidents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037170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70532"/>
                </a:solidFill>
                <a:latin typeface="+mj-lt"/>
              </a:rPr>
              <a:t>Communication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A7053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A70532"/>
                </a:solidFill>
                <a:latin typeface="+mj-lt"/>
              </a:rPr>
              <a:t>Care </a:t>
            </a:r>
            <a:r>
              <a:rPr lang="en-GB" dirty="0" smtClean="0">
                <a:solidFill>
                  <a:srgbClr val="A70532"/>
                </a:solidFill>
                <a:latin typeface="+mj-lt"/>
              </a:rPr>
              <a:t>plans</a:t>
            </a:r>
          </a:p>
          <a:p>
            <a:r>
              <a:rPr lang="en-GB" dirty="0" smtClean="0">
                <a:solidFill>
                  <a:srgbClr val="A70532"/>
                </a:solidFill>
                <a:latin typeface="+mj-lt"/>
              </a:rPr>
              <a:t> </a:t>
            </a:r>
            <a:endParaRPr lang="en-GB" dirty="0">
              <a:solidFill>
                <a:srgbClr val="A7053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70532"/>
                </a:solidFill>
                <a:latin typeface="+mj-lt"/>
              </a:rPr>
              <a:t>Implementation</a:t>
            </a:r>
            <a:endParaRPr lang="en-GB" dirty="0">
              <a:solidFill>
                <a:srgbClr val="A7053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A7053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70532"/>
                </a:solidFill>
                <a:latin typeface="+mj-lt"/>
              </a:rPr>
              <a:t>Management</a:t>
            </a:r>
          </a:p>
          <a:p>
            <a:endParaRPr lang="en-GB" dirty="0">
              <a:solidFill>
                <a:srgbClr val="A7053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70532"/>
                </a:solidFill>
                <a:latin typeface="+mj-lt"/>
              </a:rPr>
              <a:t>Training</a:t>
            </a:r>
            <a:endParaRPr lang="en-GB" dirty="0">
              <a:solidFill>
                <a:srgbClr val="A70532"/>
              </a:solidFill>
              <a:latin typeface="+mj-lt"/>
            </a:endParaRPr>
          </a:p>
          <a:p>
            <a:r>
              <a:rPr lang="en-GB" dirty="0" smtClean="0">
                <a:solidFill>
                  <a:srgbClr val="A70532"/>
                </a:solidFill>
                <a:latin typeface="+mj-lt"/>
              </a:rPr>
              <a:t> </a:t>
            </a:r>
            <a:endParaRPr lang="en-GB" dirty="0">
              <a:solidFill>
                <a:srgbClr val="A7053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464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health care prosecutions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276872"/>
            <a:ext cx="60486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70532"/>
                </a:solidFill>
                <a:latin typeface="+mj-lt"/>
              </a:rPr>
              <a:t>Mobility scooter</a:t>
            </a:r>
          </a:p>
          <a:p>
            <a:endParaRPr lang="en-GB" dirty="0" smtClean="0">
              <a:solidFill>
                <a:srgbClr val="A70532"/>
              </a:solidFill>
              <a:latin typeface="+mj-lt"/>
            </a:endParaRPr>
          </a:p>
          <a:p>
            <a:r>
              <a:rPr lang="en-GB" dirty="0" smtClean="0">
                <a:solidFill>
                  <a:srgbClr val="A70532"/>
                </a:solidFill>
                <a:latin typeface="+mj-lt"/>
              </a:rPr>
              <a:t>Choking</a:t>
            </a:r>
          </a:p>
          <a:p>
            <a:endParaRPr lang="en-GB" dirty="0">
              <a:solidFill>
                <a:srgbClr val="A70532"/>
              </a:solidFill>
              <a:latin typeface="+mj-lt"/>
            </a:endParaRPr>
          </a:p>
          <a:p>
            <a:r>
              <a:rPr lang="en-GB" dirty="0" smtClean="0">
                <a:solidFill>
                  <a:srgbClr val="A70532"/>
                </a:solidFill>
                <a:latin typeface="+mj-lt"/>
              </a:rPr>
              <a:t>Scalding x 2</a:t>
            </a:r>
          </a:p>
          <a:p>
            <a:endParaRPr lang="en-GB" dirty="0">
              <a:solidFill>
                <a:srgbClr val="A70532"/>
              </a:solidFill>
              <a:latin typeface="+mj-lt"/>
            </a:endParaRPr>
          </a:p>
          <a:p>
            <a:r>
              <a:rPr lang="en-GB" dirty="0" smtClean="0">
                <a:solidFill>
                  <a:srgbClr val="A70532"/>
                </a:solidFill>
                <a:latin typeface="+mj-lt"/>
              </a:rPr>
              <a:t>Legionella</a:t>
            </a:r>
          </a:p>
          <a:p>
            <a:endParaRPr lang="en-GB" dirty="0">
              <a:solidFill>
                <a:srgbClr val="A70532"/>
              </a:solidFill>
              <a:latin typeface="+mj-lt"/>
            </a:endParaRPr>
          </a:p>
          <a:p>
            <a:r>
              <a:rPr lang="en-GB" dirty="0" smtClean="0">
                <a:solidFill>
                  <a:srgbClr val="A70532"/>
                </a:solidFill>
                <a:latin typeface="+mj-lt"/>
              </a:rPr>
              <a:t>Suicide</a:t>
            </a:r>
          </a:p>
          <a:p>
            <a:endParaRPr lang="en-GB" dirty="0">
              <a:solidFill>
                <a:srgbClr val="A70532"/>
              </a:solidFill>
              <a:latin typeface="+mj-lt"/>
            </a:endParaRPr>
          </a:p>
          <a:p>
            <a:r>
              <a:rPr lang="en-GB" dirty="0" smtClean="0">
                <a:solidFill>
                  <a:srgbClr val="A70532"/>
                </a:solidFill>
                <a:latin typeface="+mj-lt"/>
              </a:rPr>
              <a:t>Corporate manslaughter of a care home</a:t>
            </a:r>
            <a:endParaRPr lang="en-GB" dirty="0">
              <a:solidFill>
                <a:srgbClr val="A70532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58" y="2492896"/>
            <a:ext cx="3587874" cy="27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6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and Handling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771800" y="1988840"/>
            <a:ext cx="6120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A70532"/>
                </a:solidFill>
                <a:latin typeface="Arial"/>
              </a:rPr>
              <a:t>L23 </a:t>
            </a:r>
            <a:r>
              <a:rPr lang="en-GB" dirty="0" smtClean="0">
                <a:solidFill>
                  <a:srgbClr val="A70532"/>
                </a:solidFill>
                <a:latin typeface="Arial"/>
              </a:rPr>
              <a:t>Manual Handling Operations Regulations 1992 -  guidance on Regulations under revision</a:t>
            </a:r>
          </a:p>
          <a:p>
            <a:pPr lvl="0"/>
            <a:endParaRPr lang="en-GB" dirty="0" smtClean="0">
              <a:solidFill>
                <a:srgbClr val="A70532"/>
              </a:solidFill>
              <a:latin typeface="Arial"/>
            </a:endParaRPr>
          </a:p>
          <a:p>
            <a:pPr lvl="0"/>
            <a:endParaRPr lang="en-GB" dirty="0">
              <a:solidFill>
                <a:srgbClr val="A70532"/>
              </a:solidFill>
              <a:latin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70532"/>
                </a:solidFill>
                <a:latin typeface="Arial"/>
              </a:rPr>
              <a:t>Birthing pools</a:t>
            </a:r>
          </a:p>
          <a:p>
            <a:pPr lvl="0"/>
            <a:endParaRPr lang="en-GB" dirty="0">
              <a:solidFill>
                <a:srgbClr val="A70532"/>
              </a:solidFill>
              <a:latin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70532"/>
                </a:solidFill>
                <a:latin typeface="Arial"/>
              </a:rPr>
              <a:t>Sonographers</a:t>
            </a:r>
            <a:endParaRPr lang="en-GB" dirty="0">
              <a:solidFill>
                <a:srgbClr val="A70532"/>
              </a:solidFill>
              <a:latin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16859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1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issues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00808"/>
            <a:ext cx="72728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70532"/>
                </a:solidFill>
                <a:latin typeface="+mn-lt"/>
              </a:rPr>
              <a:t>Stress</a:t>
            </a:r>
          </a:p>
          <a:p>
            <a:endParaRPr lang="en-GB" dirty="0">
              <a:solidFill>
                <a:srgbClr val="A7053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70532"/>
                </a:solidFill>
                <a:latin typeface="+mn-lt"/>
              </a:rPr>
              <a:t>Mental health/control and restraint/violence</a:t>
            </a:r>
          </a:p>
          <a:p>
            <a:endParaRPr lang="en-GB" dirty="0">
              <a:solidFill>
                <a:srgbClr val="A7053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70532"/>
                </a:solidFill>
                <a:latin typeface="+mn-lt"/>
              </a:rPr>
              <a:t>Dermatitis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A7053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70532"/>
                </a:solidFill>
                <a:latin typeface="+mn-lt"/>
              </a:rPr>
              <a:t>Electromagnetic fields – new Regulations</a:t>
            </a:r>
          </a:p>
          <a:p>
            <a:pPr marL="0" indent="0">
              <a:buNone/>
            </a:pPr>
            <a:endParaRPr lang="en-GB" dirty="0">
              <a:solidFill>
                <a:srgbClr val="A70532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A70532"/>
                </a:solidFill>
                <a:latin typeface="+mj-lt"/>
              </a:rPr>
              <a:t>HSE </a:t>
            </a:r>
            <a:r>
              <a:rPr lang="en-GB" dirty="0">
                <a:solidFill>
                  <a:srgbClr val="A70532"/>
                </a:solidFill>
                <a:latin typeface="+mj-lt"/>
              </a:rPr>
              <a:t>guidance</a:t>
            </a:r>
          </a:p>
          <a:p>
            <a:pPr marL="0" indent="0">
              <a:buNone/>
            </a:pPr>
            <a:r>
              <a:rPr lang="en-GB" dirty="0"/>
              <a:t>		 </a:t>
            </a:r>
            <a:r>
              <a:rPr lang="en-GB" sz="2800" dirty="0" smtClean="0">
                <a:latin typeface="+mj-lt"/>
                <a:hlinkClick r:id="rId3"/>
              </a:rPr>
              <a:t>http://www.hse.gov.uk/healthservices/index.htm</a:t>
            </a:r>
            <a:endParaRPr lang="en-GB" sz="2800" dirty="0" smtClean="0">
              <a:solidFill>
                <a:srgbClr val="A70532"/>
              </a:solidFill>
              <a:latin typeface="+mj-lt"/>
            </a:endParaRPr>
          </a:p>
          <a:p>
            <a:endParaRPr lang="en-GB" dirty="0" smtClean="0">
              <a:solidFill>
                <a:srgbClr val="A7053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A7053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87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issues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2204864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A70532"/>
                </a:solidFill>
                <a:latin typeface="+mj-lt"/>
              </a:rPr>
              <a:t>What are your concerns regarding moving and handling?</a:t>
            </a:r>
          </a:p>
          <a:p>
            <a:endParaRPr lang="en-GB" sz="3200" dirty="0" smtClean="0">
              <a:solidFill>
                <a:srgbClr val="A70532"/>
              </a:solidFill>
              <a:latin typeface="+mj-lt"/>
            </a:endParaRP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 </a:t>
            </a:r>
            <a:endParaRPr lang="en-GB" sz="3200" dirty="0">
              <a:solidFill>
                <a:srgbClr val="A7053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73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buNone/>
            </a:pPr>
            <a:r>
              <a:rPr lang="en-GB" altLang="en-US" dirty="0"/>
              <a:t>HSE Strategy </a:t>
            </a:r>
          </a:p>
          <a:p>
            <a:pPr>
              <a:buFontTx/>
              <a:buNone/>
            </a:pPr>
            <a:r>
              <a:rPr lang="en-GB" altLang="en-US" dirty="0" smtClean="0"/>
              <a:t>Regulation changes</a:t>
            </a:r>
          </a:p>
          <a:p>
            <a:pPr>
              <a:buFontTx/>
              <a:buNone/>
            </a:pPr>
            <a:r>
              <a:rPr lang="en-GB" altLang="en-US" dirty="0" smtClean="0"/>
              <a:t>Statistics – health and social care</a:t>
            </a:r>
            <a:endParaRPr lang="en-GB" altLang="en-US" dirty="0"/>
          </a:p>
          <a:p>
            <a:pPr>
              <a:buNone/>
            </a:pPr>
            <a:r>
              <a:rPr lang="en-GB" altLang="en-US" dirty="0"/>
              <a:t>Recent prosecutions</a:t>
            </a:r>
          </a:p>
          <a:p>
            <a:pPr>
              <a:buFontTx/>
              <a:buNone/>
            </a:pPr>
            <a:r>
              <a:rPr lang="en-GB" altLang="en-US" dirty="0" smtClean="0"/>
              <a:t>Recent work on manual handling</a:t>
            </a:r>
          </a:p>
          <a:p>
            <a:pPr>
              <a:buFontTx/>
              <a:buNone/>
            </a:pPr>
            <a:r>
              <a:rPr lang="en-GB" altLang="en-US" dirty="0" smtClean="0"/>
              <a:t>Future work</a:t>
            </a:r>
          </a:p>
          <a:p>
            <a:pPr>
              <a:buFontTx/>
              <a:buNone/>
            </a:pPr>
            <a:endParaRPr lang="en-GB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topics to be covered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 - Helping Britain Work Well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844824"/>
            <a:ext cx="7056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A70532"/>
                </a:solidFill>
                <a:latin typeface="+mn-lt"/>
              </a:rPr>
              <a:t>Six themes</a:t>
            </a:r>
            <a:r>
              <a:rPr lang="en-US" b="1" dirty="0" smtClean="0">
                <a:solidFill>
                  <a:srgbClr val="A70532"/>
                </a:solidFill>
                <a:latin typeface="+mn-lt"/>
              </a:rPr>
              <a:t>:				</a:t>
            </a:r>
          </a:p>
          <a:p>
            <a:endParaRPr lang="en-US" b="1" dirty="0">
              <a:solidFill>
                <a:srgbClr val="A7053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A70532"/>
                </a:solidFill>
                <a:latin typeface="+mn-lt"/>
              </a:rPr>
              <a:t>Acting together</a:t>
            </a:r>
          </a:p>
          <a:p>
            <a:endParaRPr lang="en-US" dirty="0" smtClean="0">
              <a:solidFill>
                <a:srgbClr val="A7053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A70532"/>
                </a:solidFill>
                <a:latin typeface="+mn-lt"/>
              </a:rPr>
              <a:t>Tackling ill health</a:t>
            </a:r>
          </a:p>
          <a:p>
            <a:endParaRPr lang="en-US" dirty="0" smtClean="0">
              <a:solidFill>
                <a:srgbClr val="A7053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A70532"/>
                </a:solidFill>
                <a:latin typeface="+mn-lt"/>
              </a:rPr>
              <a:t>Managing </a:t>
            </a:r>
            <a:r>
              <a:rPr lang="en-US" b="1" dirty="0">
                <a:solidFill>
                  <a:srgbClr val="A70532"/>
                </a:solidFill>
                <a:latin typeface="+mn-lt"/>
              </a:rPr>
              <a:t>risk well</a:t>
            </a:r>
          </a:p>
          <a:p>
            <a:endParaRPr lang="en-US" dirty="0"/>
          </a:p>
        </p:txBody>
      </p:sp>
      <p:pic>
        <p:nvPicPr>
          <p:cNvPr id="4" name="Picture 3" descr="http://newscentre.hse.gov.uk/wp-content/uploads/HGBWW-logo-194x73-130x49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44824"/>
            <a:ext cx="194421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1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Helping Britain Work Well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628800"/>
            <a:ext cx="72728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A70532"/>
                </a:solidFill>
                <a:latin typeface="+mn-lt"/>
              </a:rPr>
              <a:t> Supporting </a:t>
            </a:r>
            <a:r>
              <a:rPr lang="en-US" b="1" dirty="0">
                <a:solidFill>
                  <a:srgbClr val="A70532"/>
                </a:solidFill>
                <a:latin typeface="+mn-lt"/>
              </a:rPr>
              <a:t>small employers</a:t>
            </a:r>
          </a:p>
          <a:p>
            <a:endParaRPr lang="en-US" dirty="0">
              <a:solidFill>
                <a:srgbClr val="A7053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A70532"/>
                </a:solidFill>
                <a:latin typeface="+mn-lt"/>
              </a:rPr>
              <a:t> Keeping </a:t>
            </a:r>
            <a:r>
              <a:rPr lang="en-US" b="1" dirty="0">
                <a:solidFill>
                  <a:srgbClr val="A70532"/>
                </a:solidFill>
                <a:latin typeface="+mn-lt"/>
              </a:rPr>
              <a:t>pace with change</a:t>
            </a:r>
          </a:p>
          <a:p>
            <a:endParaRPr lang="en-US" dirty="0" smtClean="0">
              <a:solidFill>
                <a:srgbClr val="A7053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A70532"/>
                </a:solidFill>
                <a:latin typeface="+mn-lt"/>
              </a:rPr>
              <a:t> Sharing </a:t>
            </a:r>
            <a:r>
              <a:rPr lang="en-US" b="1" dirty="0">
                <a:solidFill>
                  <a:srgbClr val="A70532"/>
                </a:solidFill>
                <a:latin typeface="+mn-lt"/>
              </a:rPr>
              <a:t>our success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A70532"/>
                </a:solidFill>
                <a:latin typeface="+mj-lt"/>
              </a:rPr>
              <a:t>#</a:t>
            </a:r>
            <a:r>
              <a:rPr lang="en-GB" dirty="0">
                <a:solidFill>
                  <a:srgbClr val="A70532"/>
                </a:solidFill>
                <a:latin typeface="+mj-lt"/>
              </a:rPr>
              <a:t>HelpGBWorkWell</a:t>
            </a:r>
            <a:endParaRPr lang="en-US" dirty="0" smtClean="0">
              <a:solidFill>
                <a:srgbClr val="A70532"/>
              </a:solidFill>
              <a:latin typeface="+mj-lt"/>
            </a:endParaRPr>
          </a:p>
          <a:p>
            <a:endParaRPr lang="en-US" sz="1800" dirty="0">
              <a:solidFill>
                <a:srgbClr val="A70532"/>
              </a:solidFill>
              <a:latin typeface="+mj-lt"/>
            </a:endParaRPr>
          </a:p>
        </p:txBody>
      </p:sp>
      <p:pic>
        <p:nvPicPr>
          <p:cNvPr id="4" name="Picture 3" descr="http://newscentre.hse.gov.uk/wp-content/uploads/HGBWW-logo-194x73-130x49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77272"/>
            <a:ext cx="1440160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6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Regulation changes  - CQC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204864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70532"/>
                </a:solidFill>
                <a:latin typeface="+mn-lt"/>
              </a:rPr>
              <a:t>Changes from April 2015 – enforcement of patient care by CQC </a:t>
            </a:r>
          </a:p>
          <a:p>
            <a:endParaRPr lang="en-GB" dirty="0">
              <a:solidFill>
                <a:srgbClr val="A7053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70532"/>
                </a:solidFill>
                <a:latin typeface="+mn-lt"/>
              </a:rPr>
              <a:t>HSE  - staff and others</a:t>
            </a:r>
          </a:p>
          <a:p>
            <a:endParaRPr lang="en-GB" dirty="0">
              <a:solidFill>
                <a:srgbClr val="A7053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70532"/>
                </a:solidFill>
                <a:latin typeface="+mn-lt"/>
              </a:rPr>
              <a:t>Patient RIDDOR still reported to HSE </a:t>
            </a:r>
          </a:p>
          <a:p>
            <a:endParaRPr lang="en-GB" dirty="0" smtClean="0">
              <a:solidFill>
                <a:srgbClr val="A70532"/>
              </a:solidFill>
              <a:latin typeface="+mn-lt"/>
            </a:endParaRPr>
          </a:p>
          <a:p>
            <a:r>
              <a:rPr lang="en-GB" dirty="0" smtClean="0">
                <a:solidFill>
                  <a:srgbClr val="A70532"/>
                </a:solidFill>
                <a:latin typeface="+mn-lt"/>
              </a:rPr>
              <a:t> </a:t>
            </a:r>
            <a:endParaRPr lang="en-GB" dirty="0">
              <a:solidFill>
                <a:srgbClr val="A70532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79105"/>
            <a:ext cx="2376264" cy="155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Regulation changes </a:t>
            </a:r>
            <a:r>
              <a:rPr lang="en-GB" dirty="0" smtClean="0"/>
              <a:t>- Scotland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576" y="1782396"/>
            <a:ext cx="6102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rgbClr val="A70532"/>
                </a:solidFill>
                <a:latin typeface="+mj-lt"/>
              </a:rPr>
              <a:t>Revised Liaison Agreement signed between HSE, CI and Scottish LAs </a:t>
            </a:r>
          </a:p>
          <a:p>
            <a:r>
              <a:rPr lang="en-GB" altLang="en-US" dirty="0">
                <a:solidFill>
                  <a:srgbClr val="A70532"/>
                </a:solidFill>
                <a:latin typeface="+mj-lt"/>
              </a:rPr>
              <a:t>Available on HSE website</a:t>
            </a:r>
          </a:p>
          <a:p>
            <a:r>
              <a:rPr lang="en-GB" altLang="en-US" sz="2000" dirty="0">
                <a:solidFill>
                  <a:srgbClr val="A70532"/>
                </a:solidFill>
                <a:latin typeface="+mj-lt"/>
                <a:hlinkClick r:id="rId3"/>
              </a:rPr>
              <a:t>http://www.hse.gov.uk/scotland/pdf/liaison-agreement-1215.pdf</a:t>
            </a:r>
            <a:endParaRPr lang="en-GB" altLang="en-US" dirty="0">
              <a:solidFill>
                <a:srgbClr val="A70532"/>
              </a:solidFill>
              <a:latin typeface="+mj-lt"/>
            </a:endParaRPr>
          </a:p>
          <a:p>
            <a:r>
              <a:rPr lang="en-GB" altLang="en-US" dirty="0">
                <a:solidFill>
                  <a:srgbClr val="A70532"/>
                </a:solidFill>
                <a:latin typeface="+mj-lt"/>
              </a:rPr>
              <a:t>The Agreement does not change the fundamentals of how we operate</a:t>
            </a:r>
          </a:p>
          <a:p>
            <a:pPr marL="0" indent="0">
              <a:buNone/>
            </a:pPr>
            <a:r>
              <a:rPr lang="en-GB" altLang="en-US" dirty="0">
                <a:solidFill>
                  <a:srgbClr val="A70532"/>
                </a:solidFill>
                <a:latin typeface="+mj-lt"/>
                <a:hlinkClick r:id="rId4"/>
              </a:rPr>
              <a:t>http://</a:t>
            </a:r>
            <a:r>
              <a:rPr lang="en-GB" altLang="en-US" dirty="0" smtClean="0">
                <a:solidFill>
                  <a:srgbClr val="A70532"/>
                </a:solidFill>
                <a:latin typeface="+mj-lt"/>
                <a:hlinkClick r:id="rId4"/>
              </a:rPr>
              <a:t>www.hse.gov.uk/healthservices/arrangements.htm#a1</a:t>
            </a:r>
            <a:endParaRPr lang="en-GB" altLang="en-US" dirty="0" smtClean="0">
              <a:solidFill>
                <a:srgbClr val="A70532"/>
              </a:solidFill>
              <a:latin typeface="+mj-lt"/>
            </a:endParaRPr>
          </a:p>
          <a:p>
            <a:pPr marL="0" indent="0">
              <a:buNone/>
            </a:pPr>
            <a:endParaRPr lang="en-GB" altLang="en-US" dirty="0">
              <a:solidFill>
                <a:srgbClr val="A70532"/>
              </a:solidFill>
              <a:latin typeface="+mj-lt"/>
            </a:endParaRPr>
          </a:p>
          <a:p>
            <a:pPr marL="0" indent="0">
              <a:buNone/>
            </a:pPr>
            <a:r>
              <a:rPr lang="en-GB" dirty="0">
                <a:solidFill>
                  <a:srgbClr val="A70532"/>
                </a:solidFill>
                <a:latin typeface="+mj-lt"/>
              </a:rPr>
              <a:t>Partnership on Health and Safety in Scotland (PHASS)</a:t>
            </a:r>
            <a:endParaRPr lang="en-GB" altLang="en-US" dirty="0">
              <a:solidFill>
                <a:srgbClr val="A70532"/>
              </a:solidFill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44713"/>
            <a:ext cx="2447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2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 – health and social </a:t>
            </a:r>
            <a:r>
              <a:rPr lang="en-GB" dirty="0"/>
              <a:t>care</a:t>
            </a:r>
            <a:br>
              <a:rPr lang="en-GB" dirty="0"/>
            </a:br>
            <a:endParaRPr lang="en-GB" sz="1800" dirty="0"/>
          </a:p>
        </p:txBody>
      </p:sp>
      <p:pic>
        <p:nvPicPr>
          <p:cNvPr id="18434" name="Picture 2" descr="and 2% of workers, totaling 86,000 sustained non-fatal workplace injuri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08" y="1772816"/>
            <a:ext cx="696149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</a:t>
            </a:r>
            <a:endParaRPr lang="en-GB" dirty="0"/>
          </a:p>
        </p:txBody>
      </p:sp>
      <p:pic>
        <p:nvPicPr>
          <p:cNvPr id="19458" name="Picture 2" descr="5% of people suffer from an illness that they believe to be work-related totalling 186,000-37% of which are musculoskeletal disorders, 46% stress, depression and anxiety, and the rest being other illnes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43810"/>
            <a:ext cx="5137493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 - </a:t>
            </a:r>
            <a:r>
              <a:rPr lang="en-GB" dirty="0"/>
              <a:t>health and social care</a:t>
            </a:r>
          </a:p>
        </p:txBody>
      </p:sp>
      <p:pic>
        <p:nvPicPr>
          <p:cNvPr id="20482" name="Picture 2" descr="5.7 million working days lost, of which 2.9 million are from work-related stress, 1.5 million from other work-related conditions, 0.6 million work-related musculoskeletal disorders and 0.7 millions days workplace inju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97969"/>
            <a:ext cx="6428894" cy="430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6021288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A70532"/>
                </a:solidFill>
                <a:latin typeface="+mn-lt"/>
              </a:rPr>
              <a:t>http://www.hse.gov.uk/Statistics/industry/healthservices/index.htm</a:t>
            </a:r>
          </a:p>
        </p:txBody>
      </p:sp>
    </p:spTree>
    <p:extLst>
      <p:ext uri="{BB962C8B-B14F-4D97-AF65-F5344CB8AC3E}">
        <p14:creationId xmlns:p14="http://schemas.microsoft.com/office/powerpoint/2010/main" val="6796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353</Words>
  <Application>Microsoft Office PowerPoint</Application>
  <PresentationFormat>On-screen Show (4:3)</PresentationFormat>
  <Paragraphs>151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Photo Editor Photo</vt:lpstr>
      <vt:lpstr>Scottish Manual Handling Forum HSE  - Update</vt:lpstr>
      <vt:lpstr>Overview of topics to be covered</vt:lpstr>
      <vt:lpstr>Strategy - Helping Britain Work Well</vt:lpstr>
      <vt:lpstr>Helping Britain Work Well</vt:lpstr>
      <vt:lpstr>Regulation changes  - CQC</vt:lpstr>
      <vt:lpstr>Regulation changes - Scotland</vt:lpstr>
      <vt:lpstr>Statistics – health and social care </vt:lpstr>
      <vt:lpstr>Statistics</vt:lpstr>
      <vt:lpstr>Statistics - health and social care</vt:lpstr>
      <vt:lpstr>Moving and Handling Reported event types slide courtesy of MHRA – copyright protected</vt:lpstr>
      <vt:lpstr>Moving and Handling - alert</vt:lpstr>
      <vt:lpstr>Prosecutions Fall from bath hoist</vt:lpstr>
      <vt:lpstr>Prosecutions Fall from hoist</vt:lpstr>
      <vt:lpstr>Prosecutions Patient falls</vt:lpstr>
      <vt:lpstr>Learning points from incidents</vt:lpstr>
      <vt:lpstr>Other health care prosecutions</vt:lpstr>
      <vt:lpstr>Moving and Handling</vt:lpstr>
      <vt:lpstr>Future issues </vt:lpstr>
      <vt:lpstr>Future issues</vt:lpstr>
    </vt:vector>
  </TitlesOfParts>
  <Company>Mando Group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gary.barnes</dc:creator>
  <cp:lastModifiedBy>Mrs Elizabeth Warren</cp:lastModifiedBy>
  <cp:revision>179</cp:revision>
  <cp:lastPrinted>2016-05-10T11:11:19Z</cp:lastPrinted>
  <dcterms:created xsi:type="dcterms:W3CDTF">2005-01-26T16:59:27Z</dcterms:created>
  <dcterms:modified xsi:type="dcterms:W3CDTF">2016-05-24T08:09:56Z</dcterms:modified>
</cp:coreProperties>
</file>