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6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84" r:id="rId5"/>
    <p:sldId id="285" r:id="rId6"/>
    <p:sldId id="286" r:id="rId7"/>
    <p:sldId id="287" r:id="rId8"/>
    <p:sldId id="263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ADA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88172" autoAdjust="0"/>
  </p:normalViewPr>
  <p:slideViewPr>
    <p:cSldViewPr snapToGrid="0">
      <p:cViewPr varScale="1">
        <p:scale>
          <a:sx n="81" d="100"/>
          <a:sy n="81" d="100"/>
        </p:scale>
        <p:origin x="-78" y="-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B4E0DF-06C5-448A-9430-BF2E16CE0EBA}" type="datetimeFigureOut">
              <a:rPr lang="en-GB"/>
              <a:pPr/>
              <a:t>04/06/2019</a:t>
            </a:fld>
            <a:endParaRPr lang="en-GB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1C2E4A-D1E1-480D-8606-9C5FC4E221C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D4FBFE-B3A6-490A-A41A-261DFDBE1989}" type="datetimeFigureOut">
              <a:rPr lang="en-GB"/>
              <a:pPr>
                <a:defRPr/>
              </a:pPr>
              <a:t>04/06/2019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1B7594-1120-495E-9410-BA8CBC970B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52B1EE8-BB9E-4074-8A6F-22E603222FFE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fld id="{02C43FC2-F8D9-4C51-9D36-B680CCC9DF27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508000" y="304800"/>
            <a:ext cx="11188700" cy="5791200"/>
            <a:chOff x="240" y="192"/>
            <a:chExt cx="5286" cy="3648"/>
          </a:xfrm>
        </p:grpSpPr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52DF2F-94D7-4972-84F2-99EB71C67EF8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2235F-B34F-4A72-9214-A68589C9CB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0"/>
            <a:ext cx="27432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80772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583DA6-B2C4-419E-9160-DD673AF5FD0B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73869-F27E-4818-A4C3-2DBF29965C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109728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fld id="{DDE9C251-8229-4FFB-83E2-BC983DB85C3B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912A331-5596-479C-9379-A194663BF9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FEAD-5D53-4B19-B98D-2AFF2AC748D4}" type="datetimeFigureOut">
              <a:rPr lang="en-US"/>
              <a:pPr>
                <a:defRPr/>
              </a:pPr>
              <a:t>6/4/2019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2D418-F25D-47BD-ABEC-5F8DE9600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288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1775" y="0"/>
            <a:ext cx="6191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6B3F2B1-29AA-4DE0-9E1A-BA99F728BC96}" type="datetimeFigureOut">
              <a:rPr lang="en-US"/>
              <a:pPr>
                <a:defRPr/>
              </a:pPr>
              <a:t>6/4/2019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F94680-E197-4810-B204-C57CEF506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9AD7-EF30-4D38-AF27-1C56D0C03947}" type="datetimeFigureOut">
              <a:rPr lang="en-US"/>
              <a:pPr>
                <a:defRPr/>
              </a:pPr>
              <a:t>6/4/2019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60F8-2074-4E17-B88B-943D9E55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1339-A988-4BC7-A1F5-D856C3B8BF5B}" type="datetimeFigureOut">
              <a:rPr lang="en-US"/>
              <a:pPr>
                <a:defRPr/>
              </a:pPr>
              <a:t>6/4/2019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D720-75D8-46FA-A9FC-FC989DC57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45B063-A652-4043-AC68-5ADE3934759D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FC04E-98F1-4229-BB73-8FE15380C0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78761-BE4E-4F75-8B9D-5287A42D9AED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F524-B200-4B51-B834-E663C8F14B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54102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4102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533B4-5ED6-4F76-BD85-FC529BD235DF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B0F98-4F1D-4A72-8D0C-651D9FDEF3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15833-FDB5-4E1D-AAB7-E7044BFEFCCD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D9BC1-BDC7-4D3C-9118-039AC93022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B219E-3B60-4DEA-9F47-1AD3890A938B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D92F6-1CE8-42C7-96A9-AA3F71919F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75DF4-4CF0-4052-92A4-EBF7269ED18D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65B29-7C00-4374-8D1A-E96E66CFCF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375B88-57B3-44EB-B016-C8A525BD4075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34919-FBFA-408E-97BF-0C25DA31F7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2D744-5B54-43D3-A2D7-6FCF8C4390CE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A6E1-E081-4310-A59A-520E8D7856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109728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0189069-09D7-42DE-A814-793FD94C7598}" type="datetimeFigureOut">
              <a:rPr lang="en-US"/>
              <a:pPr/>
              <a:t>6/4/2019</a:t>
            </a:fld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D43EBAB-5D00-4A19-A473-B6D4A0761642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373063" y="152400"/>
            <a:ext cx="11582400" cy="1600200"/>
            <a:chOff x="176" y="96"/>
            <a:chExt cx="5472" cy="1008"/>
          </a:xfrm>
        </p:grpSpPr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8550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482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8550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098550" y="6459538"/>
            <a:ext cx="2471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753C1-5BB6-4080-A5BB-955E4AB5CA7A}" type="datetimeFigureOut">
              <a:rPr lang="en-US"/>
              <a:pPr>
                <a:defRPr/>
              </a:pPr>
              <a:t>6/4/2019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0" y="6459538"/>
            <a:ext cx="131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D56D42-DE75-4151-BF1E-71CA1E7E3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mhf.co.uk/application-for-sm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63550" y="2160588"/>
            <a:ext cx="8113713" cy="1436687"/>
          </a:xfrm>
        </p:spPr>
        <p:txBody>
          <a:bodyPr>
            <a:normAutofit/>
          </a:bodyPr>
          <a:lstStyle/>
          <a:p>
            <a:r>
              <a:rPr lang="en-GB" sz="8800">
                <a:solidFill>
                  <a:srgbClr val="262626"/>
                </a:solidFill>
              </a:rPr>
              <a:t>SMHP –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11188" y="4621213"/>
            <a:ext cx="10972800" cy="122237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GB" dirty="0">
                <a:solidFill>
                  <a:schemeClr val="tx2"/>
                </a:solidFill>
                <a:latin typeface="Calibri Light" pitchFamily="34" charset="0"/>
              </a:rPr>
              <a:t>Cameron Raeburn, May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GB" dirty="0"/>
              <a:t>Registration is open!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Registration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1" dirty="0"/>
              <a:t>Applicants: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Read through the information on the </a:t>
            </a:r>
            <a:r>
              <a:rPr lang="en-GB" sz="2400" dirty="0">
                <a:hlinkClick r:id="rId2"/>
              </a:rPr>
              <a:t>Passport</a:t>
            </a:r>
            <a:r>
              <a:rPr lang="en-GB" sz="2400" dirty="0"/>
              <a:t> section of SMHF website 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Complete the audit and supporting evidence portfolio for your organisation </a:t>
            </a:r>
          </a:p>
          <a:p>
            <a:pPr lvl="1"/>
            <a:r>
              <a:rPr lang="en-GB" sz="2000" dirty="0"/>
              <a:t>You must be prepared to provide this on request by enquiring organisations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Obtain organisational authorisation to register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Complete the </a:t>
            </a:r>
            <a:r>
              <a:rPr lang="en-GB" sz="2400" dirty="0" err="1"/>
              <a:t>webform</a:t>
            </a:r>
            <a:r>
              <a:rPr lang="en-GB" sz="2400" dirty="0"/>
              <a:t> and upload your audit form</a:t>
            </a:r>
          </a:p>
          <a:p>
            <a:pPr>
              <a:buNone/>
            </a:pPr>
            <a:r>
              <a:rPr lang="en-GB" sz="2400" b="1" dirty="0"/>
              <a:t>		Wait, then:</a:t>
            </a:r>
          </a:p>
          <a:p>
            <a:pPr>
              <a:buFont typeface="+mj-lt"/>
              <a:buAutoNum type="arabicPeriod" startAt="5"/>
            </a:pPr>
            <a:r>
              <a:rPr lang="en-GB" sz="2400" dirty="0"/>
              <a:t>Check the details in your confirmation email and keep it safe</a:t>
            </a:r>
          </a:p>
          <a:p>
            <a:pPr>
              <a:buFont typeface="+mj-lt"/>
              <a:buAutoNum type="arabicPeriod" startAt="5"/>
            </a:pPr>
            <a:r>
              <a:rPr lang="en-GB" sz="2400" dirty="0"/>
              <a:t>Check your entry on the register</a:t>
            </a:r>
          </a:p>
          <a:p>
            <a:pPr>
              <a:buFont typeface="+mj-lt"/>
              <a:buAutoNum type="arabicPeriod" startAt="5"/>
            </a:pPr>
            <a:r>
              <a:rPr lang="en-GB" sz="2400" dirty="0"/>
              <a:t>Update the contact details as and when required</a:t>
            </a:r>
          </a:p>
          <a:p>
            <a:pPr>
              <a:buFont typeface="+mj-lt"/>
              <a:buAutoNum type="arabicPeriod" startAt="5"/>
            </a:pPr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Registration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559474"/>
          </a:xfrm>
        </p:spPr>
        <p:txBody>
          <a:bodyPr/>
          <a:lstStyle/>
          <a:p>
            <a:pPr>
              <a:buNone/>
            </a:pPr>
            <a:r>
              <a:rPr lang="en-GB" sz="2800" b="1" dirty="0"/>
              <a:t>Review Group: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Made up from NHS</a:t>
            </a:r>
            <a:r>
              <a:rPr lang="en-GB" sz="1400" dirty="0"/>
              <a:t>(2)</a:t>
            </a:r>
            <a:r>
              <a:rPr lang="en-GB" sz="2400" dirty="0"/>
              <a:t>, LA</a:t>
            </a:r>
            <a:r>
              <a:rPr lang="en-GB" sz="1400" dirty="0"/>
              <a:t>(2)</a:t>
            </a:r>
            <a:r>
              <a:rPr lang="en-GB" sz="2400" dirty="0"/>
              <a:t>, 3</a:t>
            </a:r>
            <a:r>
              <a:rPr lang="en-GB" sz="2400" baseline="30000" dirty="0"/>
              <a:t>rd</a:t>
            </a:r>
            <a:r>
              <a:rPr lang="en-GB" sz="2400" dirty="0"/>
              <a:t> Sector</a:t>
            </a:r>
            <a:r>
              <a:rPr lang="en-GB" sz="1400" dirty="0"/>
              <a:t>(2) </a:t>
            </a:r>
            <a:r>
              <a:rPr lang="en-GB" sz="2400" dirty="0"/>
              <a:t>and SMHF CG</a:t>
            </a:r>
            <a:r>
              <a:rPr lang="en-GB" sz="1400" dirty="0"/>
              <a:t>(1)</a:t>
            </a:r>
            <a:r>
              <a:rPr lang="en-GB" sz="2400" dirty="0"/>
              <a:t> 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Notification of new application received by review group, 1 person reviews:</a:t>
            </a:r>
          </a:p>
          <a:p>
            <a:pPr marL="928687" lvl="1" indent="-457200">
              <a:buFont typeface="+mj-lt"/>
              <a:buAutoNum type="alphaLcParenR"/>
            </a:pPr>
            <a:r>
              <a:rPr lang="en-GB" sz="2000" dirty="0" err="1"/>
              <a:t>Webform</a:t>
            </a:r>
            <a:r>
              <a:rPr lang="en-GB" sz="2000" dirty="0"/>
              <a:t> completed accurately and sense check</a:t>
            </a:r>
          </a:p>
          <a:p>
            <a:pPr marL="928687" lvl="1" indent="-457200">
              <a:buFont typeface="+mj-lt"/>
              <a:buAutoNum type="alphaLcParenR"/>
            </a:pPr>
            <a:r>
              <a:rPr lang="en-GB" sz="2000" dirty="0"/>
              <a:t>Audit completed within last 6 months</a:t>
            </a:r>
          </a:p>
          <a:p>
            <a:pPr marL="928687" lvl="1" indent="-457200">
              <a:buFont typeface="+mj-lt"/>
              <a:buAutoNum type="alphaLcParenR"/>
            </a:pPr>
            <a:r>
              <a:rPr lang="en-GB" sz="2000" dirty="0"/>
              <a:t>Audit sections completed  </a:t>
            </a:r>
          </a:p>
          <a:p>
            <a:pPr marL="928687" lvl="1" indent="-457200">
              <a:buFont typeface="+mj-lt"/>
              <a:buAutoNum type="alphaLcParenR"/>
            </a:pPr>
            <a:r>
              <a:rPr lang="en-GB" sz="2000" dirty="0"/>
              <a:t>Scoring table accurate and matches stated compliance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Notification of review outcome received, 1 person approves / reviews:</a:t>
            </a:r>
          </a:p>
          <a:p>
            <a:pPr marL="928687" lvl="1" indent="-457200">
              <a:buFont typeface="+mj-lt"/>
              <a:buAutoNum type="alphaLcParenR"/>
            </a:pPr>
            <a:r>
              <a:rPr lang="en-GB" sz="2000" dirty="0"/>
              <a:t>Enters details onto register in preparation</a:t>
            </a:r>
          </a:p>
          <a:p>
            <a:pPr marL="928687" lvl="1" indent="-457200">
              <a:buFont typeface="+mj-lt"/>
              <a:buAutoNum type="alphaLcParenR"/>
            </a:pPr>
            <a:r>
              <a:rPr lang="en-GB" sz="2000" dirty="0"/>
              <a:t>Sends email to applicant</a:t>
            </a:r>
          </a:p>
          <a:p>
            <a:pPr marL="928687" lvl="1" indent="-457200">
              <a:buFont typeface="+mj-lt"/>
              <a:buAutoNum type="alphaLcParenR"/>
            </a:pPr>
            <a:r>
              <a:rPr lang="en-GB" sz="2000" dirty="0"/>
              <a:t>Notification received 2 weeks later to make entry live on register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Registration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559474"/>
          </a:xfrm>
        </p:spPr>
        <p:txBody>
          <a:bodyPr/>
          <a:lstStyle/>
          <a:p>
            <a:pPr>
              <a:buNone/>
            </a:pPr>
            <a:r>
              <a:rPr lang="en-GB" sz="2800" b="1" dirty="0"/>
              <a:t>Renewal: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Notifications will be emailed at 90 and 30 days</a:t>
            </a:r>
            <a:endParaRPr lang="en-GB" sz="2000" dirty="0"/>
          </a:p>
          <a:p>
            <a:pPr>
              <a:buFont typeface="+mj-lt"/>
              <a:buAutoNum type="arabicPeriod"/>
            </a:pPr>
            <a:r>
              <a:rPr lang="en-GB" sz="2400" dirty="0"/>
              <a:t>New audit required and reapply using the </a:t>
            </a:r>
            <a:r>
              <a:rPr lang="en-GB" sz="2400" dirty="0" err="1"/>
              <a:t>webform</a:t>
            </a:r>
            <a:endParaRPr lang="en-GB" sz="2400" dirty="0"/>
          </a:p>
          <a:p>
            <a:pPr>
              <a:buFont typeface="+mj-lt"/>
              <a:buAutoNum type="arabicPeriod"/>
            </a:pPr>
            <a:r>
              <a:rPr lang="en-GB" sz="2400" dirty="0"/>
              <a:t>If no new application received, entry removed from register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559474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 sz="2400" dirty="0"/>
              <a:t>Development of training provider register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Please do take the time to register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Work in progress</a:t>
            </a:r>
          </a:p>
          <a:p>
            <a:pPr>
              <a:buFont typeface="+mj-lt"/>
              <a:buAutoNum type="arabicPeriod"/>
            </a:pPr>
            <a:r>
              <a:rPr lang="en-GB" sz="2400" dirty="0"/>
              <a:t>Revival of review group</a:t>
            </a:r>
          </a:p>
          <a:p>
            <a:pPr>
              <a:buFont typeface="+mj-lt"/>
              <a:buAutoNum type="arabicPeriod"/>
            </a:pPr>
            <a:endParaRPr lang="en-GB" sz="2400" dirty="0"/>
          </a:p>
          <a:p>
            <a:pPr>
              <a:buFont typeface="+mj-lt"/>
              <a:buAutoNum type="arabicPeriod"/>
            </a:pPr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098550" y="758825"/>
            <a:ext cx="10058400" cy="3565525"/>
          </a:xfrm>
        </p:spPr>
        <p:txBody>
          <a:bodyPr>
            <a:normAutofit/>
          </a:bodyPr>
          <a:lstStyle/>
          <a:p>
            <a:r>
              <a:rPr lang="en-GB" sz="8800">
                <a:solidFill>
                  <a:srgbClr val="262626"/>
                </a:solidFill>
              </a:rPr>
              <a:t>Thanks, 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533</TotalTime>
  <Words>206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Quadrant</vt:lpstr>
      <vt:lpstr>Retrospect</vt:lpstr>
      <vt:lpstr>SMHP – Update</vt:lpstr>
      <vt:lpstr>Overview</vt:lpstr>
      <vt:lpstr>Registration process</vt:lpstr>
      <vt:lpstr>Registration process</vt:lpstr>
      <vt:lpstr>Registration process</vt:lpstr>
      <vt:lpstr>Next steps</vt:lpstr>
      <vt:lpstr>Thanks,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SMHP – Update</dc:title>
  <dc:creator>Cameron Raeburn</dc:creator>
  <cp:lastModifiedBy>KINSEFR943</cp:lastModifiedBy>
  <cp:revision>45</cp:revision>
  <dcterms:created xsi:type="dcterms:W3CDTF">2015-05-26T19:50:27Z</dcterms:created>
  <dcterms:modified xsi:type="dcterms:W3CDTF">2019-06-04T11:45:45Z</dcterms:modified>
</cp:coreProperties>
</file>