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 id="2147483710" r:id="rId6"/>
  </p:sldMasterIdLst>
  <p:notesMasterIdLst>
    <p:notesMasterId r:id="rId27"/>
  </p:notesMasterIdLst>
  <p:handoutMasterIdLst>
    <p:handoutMasterId r:id="rId28"/>
  </p:handoutMasterIdLst>
  <p:sldIdLst>
    <p:sldId id="304" r:id="rId7"/>
    <p:sldId id="287" r:id="rId8"/>
    <p:sldId id="294" r:id="rId9"/>
    <p:sldId id="277" r:id="rId10"/>
    <p:sldId id="280" r:id="rId11"/>
    <p:sldId id="278" r:id="rId12"/>
    <p:sldId id="279" r:id="rId13"/>
    <p:sldId id="298" r:id="rId14"/>
    <p:sldId id="285" r:id="rId15"/>
    <p:sldId id="282" r:id="rId16"/>
    <p:sldId id="266" r:id="rId17"/>
    <p:sldId id="268" r:id="rId18"/>
    <p:sldId id="271" r:id="rId19"/>
    <p:sldId id="295" r:id="rId20"/>
    <p:sldId id="262" r:id="rId21"/>
    <p:sldId id="296" r:id="rId22"/>
    <p:sldId id="300" r:id="rId23"/>
    <p:sldId id="302" r:id="rId24"/>
    <p:sldId id="303" r:id="rId25"/>
    <p:sldId id="301" r:id="rId26"/>
  </p:sldIdLst>
  <p:sldSz cx="12192000" cy="6858000"/>
  <p:notesSz cx="6858000" cy="9144000"/>
  <p:embeddedFontLst>
    <p:embeddedFont>
      <p:font typeface="Gill Sans MT" pitchFamily="34" charset="0"/>
      <p:regular r:id="rId29"/>
      <p:bold r:id="rId30"/>
      <p:italic r:id="rId31"/>
      <p:boldItalic r:id="rId32"/>
    </p:embeddedFont>
    <p:embeddedFont>
      <p:font typeface="Gill Sans MT Condensed" pitchFamily="34" charset="0"/>
      <p:regular r:id="rId33"/>
    </p:embeddedFont>
    <p:embeddedFont>
      <p:font typeface="Calibri" pitchFamily="34" charset="0"/>
      <p:regular r:id="rId34"/>
      <p:bold r:id="rId35"/>
      <p:italic r:id="rId36"/>
      <p:boldItalic r:id="rId37"/>
    </p:embeddedFont>
    <p:embeddedFont>
      <p:font typeface="Calibri Light"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1096" autoAdjust="0"/>
  </p:normalViewPr>
  <p:slideViewPr>
    <p:cSldViewPr snapToGrid="0">
      <p:cViewPr varScale="1">
        <p:scale>
          <a:sx n="103" d="100"/>
          <a:sy n="103" d="100"/>
        </p:scale>
        <p:origin x="126" y="3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10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7D9211-D07F-451B-91B3-D81E33B522CB}" type="datetimeFigureOut">
              <a:rPr lang="en-GB" smtClean="0"/>
              <a:pPr/>
              <a:t>30/05/2018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2C4F4F-16AC-43E5-B79B-D22DBD8B5FEC}" type="slidenum">
              <a:rPr lang="en-GB" smtClean="0"/>
              <a:pPr/>
              <a:t>‹#›</a:t>
            </a:fld>
            <a:endParaRPr lang="en-GB"/>
          </a:p>
        </p:txBody>
      </p:sp>
    </p:spTree>
    <p:extLst>
      <p:ext uri="{BB962C8B-B14F-4D97-AF65-F5344CB8AC3E}">
        <p14:creationId xmlns:p14="http://schemas.microsoft.com/office/powerpoint/2010/main" xmlns="" val="374523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049AD-C641-489C-A5B3-7D1AA1FF49F6}" type="datetimeFigureOut">
              <a:rPr lang="en-GB" smtClean="0"/>
              <a:pPr/>
              <a:t>30/05/2018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F717B-D0FA-4040-890D-FBF28BC792E6}" type="slidenum">
              <a:rPr lang="en-GB" smtClean="0"/>
              <a:pPr/>
              <a:t>‹#›</a:t>
            </a:fld>
            <a:endParaRPr lang="en-GB"/>
          </a:p>
        </p:txBody>
      </p:sp>
    </p:spTree>
    <p:extLst>
      <p:ext uri="{BB962C8B-B14F-4D97-AF65-F5344CB8AC3E}">
        <p14:creationId xmlns:p14="http://schemas.microsoft.com/office/powerpoint/2010/main" xmlns="" val="69374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AE8A1A-F06E-4BD4-83ED-A68FE22D19A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xmlns="" val="368213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Sturman-Floyd, M., 2013. Moving and handling: supporting bariatric residents. NRC, 15(6): 432-437</a:t>
            </a:r>
          </a:p>
          <a:p>
            <a:pPr marL="0" indent="0">
              <a:buNone/>
            </a:pPr>
            <a:r>
              <a:rPr lang="en-GB" dirty="0"/>
              <a:t>European Pressure Ulcer Advisory Panel and National Pressure Ulcer Advisory Panel. 2009. Prevention and treatment of pressure ulcers: quick reference guide. Washington DC: National Pressure Ulcer Advisory Panel.</a:t>
            </a:r>
          </a:p>
          <a:p>
            <a:endParaRPr lang="en-GB" dirty="0"/>
          </a:p>
        </p:txBody>
      </p:sp>
      <p:sp>
        <p:nvSpPr>
          <p:cNvPr id="4" name="Slide Number Placeholder 3"/>
          <p:cNvSpPr>
            <a:spLocks noGrp="1"/>
          </p:cNvSpPr>
          <p:nvPr>
            <p:ph type="sldNum" sz="quarter" idx="10"/>
          </p:nvPr>
        </p:nvSpPr>
        <p:spPr/>
        <p:txBody>
          <a:bodyPr/>
          <a:lstStyle/>
          <a:p>
            <a:pPr>
              <a:defRPr/>
            </a:pPr>
            <a:fld id="{BBD6A513-FDDD-4183-9213-15C079FA1803}"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xmlns="" val="311150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The Bariatric Sorrento has been designed with the complex needs of bariatric clients and their carers in mind and designed to improve comfort, posture, pressure management and moving and handling for bariatric clients.  </a:t>
            </a:r>
          </a:p>
          <a:p>
            <a:endParaRPr lang="en-GB" dirty="0"/>
          </a:p>
        </p:txBody>
      </p:sp>
      <p:sp>
        <p:nvSpPr>
          <p:cNvPr id="4" name="Slide Number Placeholder 3"/>
          <p:cNvSpPr>
            <a:spLocks noGrp="1"/>
          </p:cNvSpPr>
          <p:nvPr>
            <p:ph type="sldNum" sz="quarter" idx="10"/>
          </p:nvPr>
        </p:nvSpPr>
        <p:spPr/>
        <p:txBody>
          <a:bodyPr/>
          <a:lstStyle/>
          <a:p>
            <a:pPr>
              <a:defRPr/>
            </a:pPr>
            <a:fld id="{BBD6A513-FDDD-4183-9213-15C079FA1803}"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xmlns="" val="360377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full blog: http://blog.seatingmatters.com/bariatric-wheelchair-aids-stroke-victim-recovery</a:t>
            </a:r>
          </a:p>
          <a:p>
            <a:endParaRPr lang="en-GB" dirty="0"/>
          </a:p>
        </p:txBody>
      </p:sp>
      <p:sp>
        <p:nvSpPr>
          <p:cNvPr id="4" name="Slide Number Placeholder 3"/>
          <p:cNvSpPr>
            <a:spLocks noGrp="1"/>
          </p:cNvSpPr>
          <p:nvPr>
            <p:ph type="sldNum" sz="quarter" idx="10"/>
          </p:nvPr>
        </p:nvSpPr>
        <p:spPr/>
        <p:txBody>
          <a:bodyPr/>
          <a:lstStyle/>
          <a:p>
            <a:fld id="{5A2F717B-D0FA-4040-890D-FBF28BC792E6}" type="slidenum">
              <a:rPr lang="en-GB" smtClean="0"/>
              <a:pPr/>
              <a:t>17</a:t>
            </a:fld>
            <a:endParaRPr lang="en-GB"/>
          </a:p>
        </p:txBody>
      </p:sp>
    </p:spTree>
    <p:extLst>
      <p:ext uri="{BB962C8B-B14F-4D97-AF65-F5344CB8AC3E}">
        <p14:creationId xmlns:p14="http://schemas.microsoft.com/office/powerpoint/2010/main" xmlns="" val="378755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240952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0770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765175"/>
            <a:ext cx="2745317" cy="5360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765175"/>
            <a:ext cx="8039100"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008699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DF68E2-58F2-4D09-BE8B-E3BD06533059}"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593827" y="5536640"/>
            <a:ext cx="2598173" cy="1184835"/>
          </a:xfrm>
          <a:prstGeom prst="rect">
            <a:avLst/>
          </a:prstGeom>
        </p:spPr>
      </p:pic>
    </p:spTree>
    <p:extLst>
      <p:ext uri="{BB962C8B-B14F-4D97-AF65-F5344CB8AC3E}">
        <p14:creationId xmlns:p14="http://schemas.microsoft.com/office/powerpoint/2010/main" xmlns="" val="1623411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8FC5F6-F338-4AE4-BB23-26385BCFC423}"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593827" y="5536640"/>
            <a:ext cx="2598173" cy="1184835"/>
          </a:xfrm>
          <a:prstGeom prst="rect">
            <a:avLst/>
          </a:prstGeom>
        </p:spPr>
      </p:pic>
    </p:spTree>
    <p:extLst>
      <p:ext uri="{BB962C8B-B14F-4D97-AF65-F5344CB8AC3E}">
        <p14:creationId xmlns:p14="http://schemas.microsoft.com/office/powerpoint/2010/main" xmlns="" val="2249255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2842216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9AB4D41-86C1-4908-B66A-0B50CEB3BF29}"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201916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426E2C-56C1-4E0D-A793-0088A7FDD37E}"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2916320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C39B41-D8B5-4052-B551-9B5525EAA8B6}"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409789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4072047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382234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642413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416750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2D6473-DF6D-4702-B328-E0DD40540A4E}"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1021108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6F7E3A-B166-407D-9866-32884E7D5B37}" type="datetimeFigureOut">
              <a:rPr lang="en-US" smtClean="0">
                <a:solidFill>
                  <a:srgbClr val="000000">
                    <a:tint val="75000"/>
                  </a:srgbClr>
                </a:solidFill>
              </a:rPr>
              <a:pPr/>
              <a:t>5/30/2018</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xmlns="" val="228246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2617597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4" y="0"/>
            <a:ext cx="12189891" cy="6858000"/>
          </a:xfrm>
          <a:prstGeom prst="rect">
            <a:avLst/>
          </a:prstGeom>
        </p:spPr>
      </p:pic>
    </p:spTree>
    <p:extLst>
      <p:ext uri="{BB962C8B-B14F-4D97-AF65-F5344CB8AC3E}">
        <p14:creationId xmlns:p14="http://schemas.microsoft.com/office/powerpoint/2010/main" xmlns="" val="408860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321088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54" y="0"/>
            <a:ext cx="12189891" cy="6858000"/>
          </a:xfrm>
          <a:prstGeom prst="rect">
            <a:avLst/>
          </a:prstGeom>
        </p:spPr>
      </p:pic>
    </p:spTree>
    <p:extLst>
      <p:ext uri="{BB962C8B-B14F-4D97-AF65-F5344CB8AC3E}">
        <p14:creationId xmlns:p14="http://schemas.microsoft.com/office/powerpoint/2010/main" xmlns="" val="3864800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881312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192076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6795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86986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787265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732969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704793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765175"/>
            <a:ext cx="2745317" cy="5360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765175"/>
            <a:ext cx="8039100" cy="5360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644039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59070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26787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417985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684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90854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63021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765175"/>
            <a:ext cx="10972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WHY SEATING MATTERS?</a:t>
            </a:r>
          </a:p>
        </p:txBody>
      </p:sp>
      <p:sp>
        <p:nvSpPr>
          <p:cNvPr id="1027" name="Rectangle 7"/>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add text</a:t>
            </a:r>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054" y="0"/>
            <a:ext cx="12189891" cy="6858000"/>
          </a:xfrm>
          <a:prstGeom prst="rect">
            <a:avLst/>
          </a:prstGeom>
        </p:spPr>
      </p:pic>
    </p:spTree>
    <p:extLst>
      <p:ext uri="{BB962C8B-B14F-4D97-AF65-F5344CB8AC3E}">
        <p14:creationId xmlns:p14="http://schemas.microsoft.com/office/powerpoint/2010/main" xmlns="" val="858888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200" b="1">
          <a:solidFill>
            <a:srgbClr val="0873BA"/>
          </a:solidFill>
          <a:latin typeface="+mj-lt"/>
          <a:ea typeface="+mj-ea"/>
          <a:cs typeface="+mj-cs"/>
        </a:defRPr>
      </a:lvl1pPr>
      <a:lvl2pPr algn="l" rtl="0" eaLnBrk="1" fontAlgn="base" hangingPunct="1">
        <a:spcBef>
          <a:spcPct val="0"/>
        </a:spcBef>
        <a:spcAft>
          <a:spcPct val="0"/>
        </a:spcAft>
        <a:defRPr sz="3200" b="1">
          <a:solidFill>
            <a:srgbClr val="0873BA"/>
          </a:solidFill>
          <a:latin typeface="Gill Sans MT Condensed" pitchFamily="34" charset="0"/>
          <a:cs typeface="Arial" charset="0"/>
        </a:defRPr>
      </a:lvl2pPr>
      <a:lvl3pPr algn="l" rtl="0" eaLnBrk="1" fontAlgn="base" hangingPunct="1">
        <a:spcBef>
          <a:spcPct val="0"/>
        </a:spcBef>
        <a:spcAft>
          <a:spcPct val="0"/>
        </a:spcAft>
        <a:defRPr sz="3200" b="1">
          <a:solidFill>
            <a:srgbClr val="0873BA"/>
          </a:solidFill>
          <a:latin typeface="Gill Sans MT Condensed" pitchFamily="34" charset="0"/>
          <a:cs typeface="Arial" charset="0"/>
        </a:defRPr>
      </a:lvl3pPr>
      <a:lvl4pPr algn="l" rtl="0" eaLnBrk="1" fontAlgn="base" hangingPunct="1">
        <a:spcBef>
          <a:spcPct val="0"/>
        </a:spcBef>
        <a:spcAft>
          <a:spcPct val="0"/>
        </a:spcAft>
        <a:defRPr sz="3200" b="1">
          <a:solidFill>
            <a:srgbClr val="0873BA"/>
          </a:solidFill>
          <a:latin typeface="Gill Sans MT Condensed" pitchFamily="34" charset="0"/>
          <a:cs typeface="Arial" charset="0"/>
        </a:defRPr>
      </a:lvl4pPr>
      <a:lvl5pPr algn="l" rtl="0" eaLnBrk="1" fontAlgn="base" hangingPunct="1">
        <a:spcBef>
          <a:spcPct val="0"/>
        </a:spcBef>
        <a:spcAft>
          <a:spcPct val="0"/>
        </a:spcAft>
        <a:defRPr sz="3200" b="1">
          <a:solidFill>
            <a:srgbClr val="0873BA"/>
          </a:solidFill>
          <a:latin typeface="Gill Sans MT Condensed" pitchFamily="34" charset="0"/>
          <a:cs typeface="Arial" charset="0"/>
        </a:defRPr>
      </a:lvl5pPr>
      <a:lvl6pPr marL="457200" algn="l" rtl="0" eaLnBrk="1" fontAlgn="base" hangingPunct="1">
        <a:spcBef>
          <a:spcPct val="0"/>
        </a:spcBef>
        <a:spcAft>
          <a:spcPct val="0"/>
        </a:spcAft>
        <a:defRPr sz="3200" b="1">
          <a:solidFill>
            <a:srgbClr val="0873BA"/>
          </a:solidFill>
          <a:latin typeface="Gill Sans MT Condensed" pitchFamily="34" charset="0"/>
          <a:cs typeface="Arial" charset="0"/>
        </a:defRPr>
      </a:lvl6pPr>
      <a:lvl7pPr marL="914400" algn="l" rtl="0" eaLnBrk="1" fontAlgn="base" hangingPunct="1">
        <a:spcBef>
          <a:spcPct val="0"/>
        </a:spcBef>
        <a:spcAft>
          <a:spcPct val="0"/>
        </a:spcAft>
        <a:defRPr sz="3200" b="1">
          <a:solidFill>
            <a:srgbClr val="0873BA"/>
          </a:solidFill>
          <a:latin typeface="Gill Sans MT Condensed" pitchFamily="34" charset="0"/>
          <a:cs typeface="Arial" charset="0"/>
        </a:defRPr>
      </a:lvl7pPr>
      <a:lvl8pPr marL="1371600" algn="l" rtl="0" eaLnBrk="1" fontAlgn="base" hangingPunct="1">
        <a:spcBef>
          <a:spcPct val="0"/>
        </a:spcBef>
        <a:spcAft>
          <a:spcPct val="0"/>
        </a:spcAft>
        <a:defRPr sz="3200" b="1">
          <a:solidFill>
            <a:srgbClr val="0873BA"/>
          </a:solidFill>
          <a:latin typeface="Gill Sans MT Condensed" pitchFamily="34" charset="0"/>
          <a:cs typeface="Arial" charset="0"/>
        </a:defRPr>
      </a:lvl8pPr>
      <a:lvl9pPr marL="1828800" algn="l" rtl="0" eaLnBrk="1" fontAlgn="base" hangingPunct="1">
        <a:spcBef>
          <a:spcPct val="0"/>
        </a:spcBef>
        <a:spcAft>
          <a:spcPct val="0"/>
        </a:spcAft>
        <a:defRPr sz="3200" b="1">
          <a:solidFill>
            <a:srgbClr val="0873BA"/>
          </a:solidFill>
          <a:latin typeface="Gill Sans MT Condensed" pitchFamily="34" charset="0"/>
          <a:cs typeface="Arial" charset="0"/>
        </a:defRPr>
      </a:lvl9pPr>
    </p:titleStyle>
    <p:bodyStyle>
      <a:lvl1pPr marL="342900" indent="-342900" algn="l" rtl="0" eaLnBrk="1" fontAlgn="base" hangingPunct="1">
        <a:spcBef>
          <a:spcPct val="20000"/>
        </a:spcBef>
        <a:spcAft>
          <a:spcPct val="0"/>
        </a:spcAft>
        <a:buChar char="•"/>
        <a:defRPr sz="1600">
          <a:solidFill>
            <a:srgbClr val="333333"/>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624D31-43A5-475A-80CF-332C9F6DCF35}" type="datetimeFigureOut">
              <a:rPr lang="en-US" smtClean="0">
                <a:solidFill>
                  <a:srgbClr val="000000">
                    <a:tint val="75000"/>
                  </a:srgbClr>
                </a:solidFill>
                <a:cs typeface="Arial" charset="0"/>
              </a:rPr>
              <a:pPr defTabSz="457200"/>
              <a:t>5/30/2018</a:t>
            </a:fld>
            <a:endParaRPr lang="en-US" dirty="0">
              <a:solidFill>
                <a:srgbClr val="000000">
                  <a:tint val="75000"/>
                </a:srgbClr>
              </a:solidFill>
              <a:cs typeface="Arial"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000000">
                  <a:tint val="75000"/>
                </a:srgbClr>
              </a:solidFill>
              <a:cs typeface="Arial"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srgbClr val="000000">
                    <a:tint val="75000"/>
                  </a:srgbClr>
                </a:solidFill>
                <a:cs typeface="Arial" charset="0"/>
              </a:rPr>
              <a:pPr defTabSz="457200"/>
              <a:t>‹#›</a:t>
            </a:fld>
            <a:endParaRPr lang="en-US" dirty="0">
              <a:solidFill>
                <a:srgbClr val="000000">
                  <a:tint val="75000"/>
                </a:srgbClr>
              </a:solidFill>
              <a:cs typeface="Arial" charset="0"/>
            </a:endParaRPr>
          </a:p>
        </p:txBody>
      </p:sp>
    </p:spTree>
    <p:extLst>
      <p:ext uri="{BB962C8B-B14F-4D97-AF65-F5344CB8AC3E}">
        <p14:creationId xmlns:p14="http://schemas.microsoft.com/office/powerpoint/2010/main" xmlns="" val="496091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765175"/>
            <a:ext cx="10972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WHY SEATING MATTERS?</a:t>
            </a:r>
          </a:p>
        </p:txBody>
      </p:sp>
      <p:sp>
        <p:nvSpPr>
          <p:cNvPr id="1027" name="Rectangle 7"/>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add text</a:t>
            </a:r>
          </a:p>
        </p:txBody>
      </p:sp>
    </p:spTree>
    <p:extLst>
      <p:ext uri="{BB962C8B-B14F-4D97-AF65-F5344CB8AC3E}">
        <p14:creationId xmlns:p14="http://schemas.microsoft.com/office/powerpoint/2010/main" xmlns="" val="20504106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1" fontAlgn="base" hangingPunct="1">
        <a:spcBef>
          <a:spcPct val="0"/>
        </a:spcBef>
        <a:spcAft>
          <a:spcPct val="0"/>
        </a:spcAft>
        <a:defRPr sz="3200" b="1">
          <a:solidFill>
            <a:srgbClr val="0873BA"/>
          </a:solidFill>
          <a:latin typeface="+mj-lt"/>
          <a:ea typeface="+mj-ea"/>
          <a:cs typeface="+mj-cs"/>
        </a:defRPr>
      </a:lvl1pPr>
      <a:lvl2pPr algn="l" rtl="0" eaLnBrk="1" fontAlgn="base" hangingPunct="1">
        <a:spcBef>
          <a:spcPct val="0"/>
        </a:spcBef>
        <a:spcAft>
          <a:spcPct val="0"/>
        </a:spcAft>
        <a:defRPr sz="3200" b="1">
          <a:solidFill>
            <a:srgbClr val="0873BA"/>
          </a:solidFill>
          <a:latin typeface="Gill Sans MT Condensed" pitchFamily="34" charset="0"/>
          <a:cs typeface="Arial" charset="0"/>
        </a:defRPr>
      </a:lvl2pPr>
      <a:lvl3pPr algn="l" rtl="0" eaLnBrk="1" fontAlgn="base" hangingPunct="1">
        <a:spcBef>
          <a:spcPct val="0"/>
        </a:spcBef>
        <a:spcAft>
          <a:spcPct val="0"/>
        </a:spcAft>
        <a:defRPr sz="3200" b="1">
          <a:solidFill>
            <a:srgbClr val="0873BA"/>
          </a:solidFill>
          <a:latin typeface="Gill Sans MT Condensed" pitchFamily="34" charset="0"/>
          <a:cs typeface="Arial" charset="0"/>
        </a:defRPr>
      </a:lvl3pPr>
      <a:lvl4pPr algn="l" rtl="0" eaLnBrk="1" fontAlgn="base" hangingPunct="1">
        <a:spcBef>
          <a:spcPct val="0"/>
        </a:spcBef>
        <a:spcAft>
          <a:spcPct val="0"/>
        </a:spcAft>
        <a:defRPr sz="3200" b="1">
          <a:solidFill>
            <a:srgbClr val="0873BA"/>
          </a:solidFill>
          <a:latin typeface="Gill Sans MT Condensed" pitchFamily="34" charset="0"/>
          <a:cs typeface="Arial" charset="0"/>
        </a:defRPr>
      </a:lvl4pPr>
      <a:lvl5pPr algn="l" rtl="0" eaLnBrk="1" fontAlgn="base" hangingPunct="1">
        <a:spcBef>
          <a:spcPct val="0"/>
        </a:spcBef>
        <a:spcAft>
          <a:spcPct val="0"/>
        </a:spcAft>
        <a:defRPr sz="3200" b="1">
          <a:solidFill>
            <a:srgbClr val="0873BA"/>
          </a:solidFill>
          <a:latin typeface="Gill Sans MT Condensed" pitchFamily="34" charset="0"/>
          <a:cs typeface="Arial" charset="0"/>
        </a:defRPr>
      </a:lvl5pPr>
      <a:lvl6pPr marL="457200" algn="l" rtl="0" eaLnBrk="1" fontAlgn="base" hangingPunct="1">
        <a:spcBef>
          <a:spcPct val="0"/>
        </a:spcBef>
        <a:spcAft>
          <a:spcPct val="0"/>
        </a:spcAft>
        <a:defRPr sz="3200" b="1">
          <a:solidFill>
            <a:srgbClr val="0873BA"/>
          </a:solidFill>
          <a:latin typeface="Gill Sans MT Condensed" pitchFamily="34" charset="0"/>
          <a:cs typeface="Arial" charset="0"/>
        </a:defRPr>
      </a:lvl6pPr>
      <a:lvl7pPr marL="914400" algn="l" rtl="0" eaLnBrk="1" fontAlgn="base" hangingPunct="1">
        <a:spcBef>
          <a:spcPct val="0"/>
        </a:spcBef>
        <a:spcAft>
          <a:spcPct val="0"/>
        </a:spcAft>
        <a:defRPr sz="3200" b="1">
          <a:solidFill>
            <a:srgbClr val="0873BA"/>
          </a:solidFill>
          <a:latin typeface="Gill Sans MT Condensed" pitchFamily="34" charset="0"/>
          <a:cs typeface="Arial" charset="0"/>
        </a:defRPr>
      </a:lvl7pPr>
      <a:lvl8pPr marL="1371600" algn="l" rtl="0" eaLnBrk="1" fontAlgn="base" hangingPunct="1">
        <a:spcBef>
          <a:spcPct val="0"/>
        </a:spcBef>
        <a:spcAft>
          <a:spcPct val="0"/>
        </a:spcAft>
        <a:defRPr sz="3200" b="1">
          <a:solidFill>
            <a:srgbClr val="0873BA"/>
          </a:solidFill>
          <a:latin typeface="Gill Sans MT Condensed" pitchFamily="34" charset="0"/>
          <a:cs typeface="Arial" charset="0"/>
        </a:defRPr>
      </a:lvl8pPr>
      <a:lvl9pPr marL="1828800" algn="l" rtl="0" eaLnBrk="1" fontAlgn="base" hangingPunct="1">
        <a:spcBef>
          <a:spcPct val="0"/>
        </a:spcBef>
        <a:spcAft>
          <a:spcPct val="0"/>
        </a:spcAft>
        <a:defRPr sz="3200" b="1">
          <a:solidFill>
            <a:srgbClr val="0873BA"/>
          </a:solidFill>
          <a:latin typeface="Gill Sans MT Condensed" pitchFamily="34" charset="0"/>
          <a:cs typeface="Arial" charset="0"/>
        </a:defRPr>
      </a:lvl9pPr>
    </p:titleStyle>
    <p:bodyStyle>
      <a:lvl1pPr marL="342900" indent="-342900" algn="l" rtl="0" eaLnBrk="1" fontAlgn="base" hangingPunct="1">
        <a:spcBef>
          <a:spcPct val="20000"/>
        </a:spcBef>
        <a:spcAft>
          <a:spcPct val="0"/>
        </a:spcAft>
        <a:buChar char="•"/>
        <a:defRPr sz="1600">
          <a:solidFill>
            <a:srgbClr val="333333"/>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www.evolutionhealthcare.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theguardian.com/society/nh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sign&#10;&#10;Description generated with high confidence">
            <a:extLst>
              <a:ext uri="{FF2B5EF4-FFF2-40B4-BE49-F238E27FC236}">
                <a16:creationId xmlns:a16="http://schemas.microsoft.com/office/drawing/2014/main" xmlns="" id="{F67C8715-976A-47F7-944B-F80165E36079}"/>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43467" y="1779607"/>
            <a:ext cx="10905066" cy="3298785"/>
          </a:xfrm>
          <a:prstGeom prst="rect">
            <a:avLst/>
          </a:prstGeom>
        </p:spPr>
      </p:pic>
    </p:spTree>
    <p:extLst>
      <p:ext uri="{BB962C8B-B14F-4D97-AF65-F5344CB8AC3E}">
        <p14:creationId xmlns:p14="http://schemas.microsoft.com/office/powerpoint/2010/main" xmlns="" val="271903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 y="381001"/>
            <a:ext cx="10801350" cy="4525963"/>
          </a:xfrm>
          <a:noFill/>
          <a:ln>
            <a:noFill/>
          </a:ln>
        </p:spPr>
        <p:txBody>
          <a:bodyPr vert="horz" wrap="square" lIns="91440" tIns="45720" rIns="91440" bIns="45720" numCol="1" anchor="t" anchorCtr="0" compatLnSpc="1">
            <a:prstTxWarp prst="textNoShape">
              <a:avLst/>
            </a:prstTxWarp>
          </a:bodyPr>
          <a:lstStyle/>
          <a:p>
            <a:pPr marL="0" indent="0">
              <a:buNone/>
            </a:pPr>
            <a:endParaRPr lang="en-US" sz="1800" dirty="0">
              <a:latin typeface="Gotham Light" pitchFamily="50" charset="0"/>
            </a:endParaRPr>
          </a:p>
          <a:p>
            <a:pPr marL="0" indent="0">
              <a:buNone/>
            </a:pPr>
            <a:r>
              <a:rPr lang="en-US" sz="2800" b="1" kern="1200" cap="all" dirty="0">
                <a:solidFill>
                  <a:schemeClr val="tx1"/>
                </a:solidFill>
                <a:latin typeface="Gotham Medium" pitchFamily="50" charset="0"/>
                <a:ea typeface="+mj-ea"/>
                <a:cs typeface="+mj-cs"/>
              </a:rPr>
              <a:t>SEAT WIDTH\FOOTREST WIDTH</a:t>
            </a:r>
          </a:p>
          <a:p>
            <a:pPr marL="0" indent="0">
              <a:buNone/>
            </a:pPr>
            <a:endParaRPr lang="en-US" sz="2800" b="1" kern="1200" cap="all" dirty="0">
              <a:solidFill>
                <a:schemeClr val="tx1"/>
              </a:solidFill>
              <a:latin typeface="Gotham Medium" pitchFamily="50" charset="0"/>
              <a:ea typeface="+mj-ea"/>
              <a:cs typeface="+mj-cs"/>
            </a:endParaRPr>
          </a:p>
          <a:p>
            <a:pPr marL="0" indent="0">
              <a:buNone/>
            </a:pPr>
            <a:r>
              <a:rPr lang="en-US" sz="1800" dirty="0">
                <a:latin typeface="Gotham Light" pitchFamily="50" charset="0"/>
              </a:rPr>
              <a:t>Seat width and footrest width are always considered together.</a:t>
            </a:r>
          </a:p>
          <a:p>
            <a:pPr marL="0" indent="0">
              <a:buNone/>
            </a:pPr>
            <a:endParaRPr lang="en-US" sz="1800" dirty="0">
              <a:latin typeface="Gotham Light" pitchFamily="50" charset="0"/>
            </a:endParaRPr>
          </a:p>
          <a:p>
            <a:pPr marL="0" indent="0">
              <a:buNone/>
            </a:pPr>
            <a:r>
              <a:rPr lang="en-US" sz="1800" dirty="0">
                <a:latin typeface="Gotham Light" pitchFamily="50" charset="0"/>
              </a:rPr>
              <a:t>Ensure the width of your hand can fit comfortably  between the lateral aspects of the clients thigh and the armrest, to reduce the risk of shear or friction.</a:t>
            </a:r>
          </a:p>
          <a:p>
            <a:pPr marL="0" indent="0">
              <a:buNone/>
            </a:pPr>
            <a:endParaRPr lang="en-US" sz="1800" dirty="0">
              <a:latin typeface="Gotham Light" pitchFamily="50" charset="0"/>
            </a:endParaRPr>
          </a:p>
          <a:p>
            <a:pPr marL="0" indent="0">
              <a:buNone/>
            </a:pPr>
            <a:r>
              <a:rPr lang="en-US" sz="1800" dirty="0">
                <a:latin typeface="Gotham Light" pitchFamily="50" charset="0"/>
              </a:rPr>
              <a:t>When measuring use a wood guide to assist with accurate measurements</a:t>
            </a:r>
          </a:p>
          <a:p>
            <a:pPr marL="0" indent="0">
              <a:buNone/>
            </a:pPr>
            <a:endParaRPr lang="en-US" sz="1800" dirty="0">
              <a:latin typeface="Gotham Light" pitchFamily="50" charset="0"/>
            </a:endParaRPr>
          </a:p>
          <a:p>
            <a:pPr marL="0" indent="0">
              <a:buNone/>
            </a:pPr>
            <a:endParaRPr lang="en-US" sz="1800" dirty="0">
              <a:latin typeface="Gotham Light" pitchFamily="50" charset="0"/>
            </a:endParaRPr>
          </a:p>
        </p:txBody>
      </p:sp>
    </p:spTree>
    <p:extLst>
      <p:ext uri="{BB962C8B-B14F-4D97-AF65-F5344CB8AC3E}">
        <p14:creationId xmlns:p14="http://schemas.microsoft.com/office/powerpoint/2010/main" xmlns="" val="124603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19" y="1381919"/>
            <a:ext cx="8229600" cy="927100"/>
          </a:xfrm>
        </p:spPr>
        <p:txBody>
          <a:bodyPr/>
          <a:lstStyle/>
          <a:p>
            <a:pPr algn="ctr"/>
            <a:r>
              <a:rPr lang="en-GB" kern="1200" dirty="0">
                <a:solidFill>
                  <a:srgbClr val="006EB6"/>
                </a:solidFill>
                <a:latin typeface="Gotham Medium" pitchFamily="50" charset="0"/>
                <a:ea typeface="+mn-ea"/>
                <a:cs typeface="+mn-cs"/>
              </a:rPr>
              <a:t>Pressure ulcers and skin damage represent a </a:t>
            </a:r>
            <a:r>
              <a:rPr lang="en-GB" kern="1200" dirty="0">
                <a:solidFill>
                  <a:srgbClr val="7FBEEB"/>
                </a:solidFill>
                <a:latin typeface="Gotham Medium" pitchFamily="50" charset="0"/>
                <a:ea typeface="+mn-ea"/>
                <a:cs typeface="Arial" charset="0"/>
              </a:rPr>
              <a:t>preventable and serious health threat </a:t>
            </a:r>
            <a:r>
              <a:rPr lang="en-GB" kern="1200" dirty="0">
                <a:solidFill>
                  <a:srgbClr val="006EB6"/>
                </a:solidFill>
                <a:latin typeface="Gotham Medium" pitchFamily="50" charset="0"/>
                <a:ea typeface="+mn-ea"/>
                <a:cs typeface="+mn-cs"/>
              </a:rPr>
              <a:t>to bariatric clients…</a:t>
            </a:r>
          </a:p>
        </p:txBody>
      </p:sp>
      <p:sp>
        <p:nvSpPr>
          <p:cNvPr id="3" name="Content Placeholder 2"/>
          <p:cNvSpPr>
            <a:spLocks noGrp="1"/>
          </p:cNvSpPr>
          <p:nvPr>
            <p:ph idx="1"/>
          </p:nvPr>
        </p:nvSpPr>
        <p:spPr>
          <a:xfrm>
            <a:off x="2020119" y="3238129"/>
            <a:ext cx="8229600" cy="2248271"/>
          </a:xfrm>
        </p:spPr>
        <p:txBody>
          <a:bodyPr/>
          <a:lstStyle/>
          <a:p>
            <a:pPr marL="0" indent="0" algn="ctr">
              <a:buNone/>
            </a:pPr>
            <a:r>
              <a:rPr lang="en-GB" sz="3200" b="1" kern="1200" dirty="0">
                <a:solidFill>
                  <a:srgbClr val="006EB6"/>
                </a:solidFill>
                <a:latin typeface="Gotham Medium" pitchFamily="50" charset="0"/>
              </a:rPr>
              <a:t>It is estimated that by 2050 obesity related diseases and complications will cost an extra </a:t>
            </a:r>
            <a:r>
              <a:rPr lang="en-GB" sz="3200" b="1" kern="1200" dirty="0">
                <a:solidFill>
                  <a:srgbClr val="7FBEEB"/>
                </a:solidFill>
                <a:latin typeface="Gotham Medium" pitchFamily="50" charset="0"/>
                <a:cs typeface="Arial" charset="0"/>
              </a:rPr>
              <a:t>£45.5 billion a year </a:t>
            </a:r>
            <a:endParaRPr lang="en-GB" sz="2800" b="1" kern="1200" dirty="0">
              <a:solidFill>
                <a:srgbClr val="7FBEEB"/>
              </a:solidFill>
              <a:latin typeface="Gotham Medium" pitchFamily="50" charset="0"/>
              <a:cs typeface="Arial" charset="0"/>
            </a:endParaRPr>
          </a:p>
          <a:p>
            <a:pPr marL="0" indent="0">
              <a:buNone/>
            </a:pPr>
            <a:endParaRPr lang="en-GB" sz="2800" b="1" dirty="0">
              <a:solidFill>
                <a:schemeClr val="accent6"/>
              </a:solidFill>
            </a:endParaRPr>
          </a:p>
        </p:txBody>
      </p:sp>
    </p:spTree>
    <p:extLst>
      <p:ext uri="{BB962C8B-B14F-4D97-AF65-F5344CB8AC3E}">
        <p14:creationId xmlns:p14="http://schemas.microsoft.com/office/powerpoint/2010/main" xmlns="" val="395434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1" y="498475"/>
            <a:ext cx="10972800" cy="927100"/>
          </a:xfrm>
        </p:spPr>
        <p:txBody>
          <a:bodyPr/>
          <a:lstStyle/>
          <a:p>
            <a:pPr>
              <a:lnSpc>
                <a:spcPct val="90000"/>
              </a:lnSpc>
            </a:pPr>
            <a:r>
              <a:rPr lang="en-GB" kern="1200" cap="all" dirty="0">
                <a:solidFill>
                  <a:schemeClr val="tx1"/>
                </a:solidFill>
                <a:latin typeface="Gotham Medium" pitchFamily="50" charset="0"/>
              </a:rPr>
              <a:t>Bariatric clients are at an increased risk of skin breakdown particularly:</a:t>
            </a:r>
          </a:p>
        </p:txBody>
      </p:sp>
      <p:sp>
        <p:nvSpPr>
          <p:cNvPr id="3" name="Content Placeholder 2"/>
          <p:cNvSpPr>
            <a:spLocks noGrp="1"/>
          </p:cNvSpPr>
          <p:nvPr>
            <p:ph idx="1"/>
          </p:nvPr>
        </p:nvSpPr>
        <p:spPr>
          <a:xfrm>
            <a:off x="666749" y="1708424"/>
            <a:ext cx="10658475" cy="4525963"/>
          </a:xfrm>
          <a:noFill/>
          <a:ln>
            <a:noFill/>
          </a:ln>
        </p:spPr>
        <p:txBody>
          <a:bodyPr vert="horz" wrap="square" lIns="91440" tIns="45720" rIns="91440" bIns="45720" numCol="1" anchor="t" anchorCtr="0" compatLnSpc="1">
            <a:prstTxWarp prst="textNoShape">
              <a:avLst/>
            </a:prstTxWarp>
          </a:bodyPr>
          <a:lstStyle/>
          <a:p>
            <a:r>
              <a:rPr lang="en-GB" sz="1800" kern="1200" dirty="0">
                <a:latin typeface="Gotham Light" pitchFamily="50" charset="0"/>
              </a:rPr>
              <a:t>Between folds of skin</a:t>
            </a:r>
          </a:p>
          <a:p>
            <a:endParaRPr lang="en-GB" sz="1800" kern="1200" dirty="0">
              <a:latin typeface="Gotham Light" pitchFamily="50" charset="0"/>
            </a:endParaRPr>
          </a:p>
          <a:p>
            <a:r>
              <a:rPr lang="en-GB" sz="1800" kern="1200" dirty="0">
                <a:latin typeface="Gotham Light" pitchFamily="50" charset="0"/>
              </a:rPr>
              <a:t>Across the buttocks</a:t>
            </a:r>
          </a:p>
          <a:p>
            <a:endParaRPr lang="en-GB" sz="1800" kern="1200" dirty="0">
              <a:latin typeface="Gotham Light" pitchFamily="50" charset="0"/>
            </a:endParaRPr>
          </a:p>
          <a:p>
            <a:r>
              <a:rPr lang="en-GB" sz="1800" kern="1200" dirty="0">
                <a:latin typeface="Gotham Light" pitchFamily="50" charset="0"/>
              </a:rPr>
              <a:t>Other areas of high adiposity (fatty tissue) and reduced vascularity (</a:t>
            </a:r>
            <a:r>
              <a:rPr lang="en-GB" sz="1800" kern="1200" dirty="0" err="1">
                <a:latin typeface="Gotham Light" pitchFamily="50" charset="0"/>
              </a:rPr>
              <a:t>Sturman</a:t>
            </a:r>
            <a:r>
              <a:rPr lang="en-GB" sz="1800" kern="1200" dirty="0">
                <a:latin typeface="Gotham Light" pitchFamily="50" charset="0"/>
              </a:rPr>
              <a:t>-Floyd 2013)</a:t>
            </a:r>
          </a:p>
          <a:p>
            <a:endParaRPr lang="en-GB" sz="1800" kern="1200" dirty="0">
              <a:latin typeface="Gotham Light" pitchFamily="50" charset="0"/>
            </a:endParaRPr>
          </a:p>
          <a:p>
            <a:r>
              <a:rPr lang="en-GB" sz="1800" kern="1200" dirty="0">
                <a:latin typeface="Gotham Light" pitchFamily="50" charset="0"/>
              </a:rPr>
              <a:t>Skin damage may also develop in locations where tubes, such as oxygen and catheters have been compressed (EPUAP)</a:t>
            </a:r>
          </a:p>
          <a:p>
            <a:endParaRPr lang="en-GB" sz="1800" kern="1200" dirty="0">
              <a:latin typeface="Gotham Light" pitchFamily="50" charset="0"/>
            </a:endParaRPr>
          </a:p>
          <a:p>
            <a:r>
              <a:rPr lang="en-GB" sz="1800" kern="1200" dirty="0">
                <a:latin typeface="Gotham Light" pitchFamily="50" charset="0"/>
              </a:rPr>
              <a:t>Lateral aspects of knee</a:t>
            </a:r>
          </a:p>
          <a:p>
            <a:endParaRPr lang="en-GB" sz="1800" kern="1200" dirty="0">
              <a:latin typeface="Gotham Light" pitchFamily="50" charset="0"/>
            </a:endParaRPr>
          </a:p>
          <a:p>
            <a:r>
              <a:rPr lang="en-GB" sz="1800" kern="1200" dirty="0">
                <a:latin typeface="Gotham Light" pitchFamily="50" charset="0"/>
              </a:rPr>
              <a:t>Lower leg</a:t>
            </a: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a:p>
            <a:endParaRPr lang="en-GB" sz="1800" kern="1200" dirty="0">
              <a:latin typeface="Gotham Light" pitchFamily="50" charset="0"/>
            </a:endParaRPr>
          </a:p>
        </p:txBody>
      </p:sp>
    </p:spTree>
    <p:extLst>
      <p:ext uri="{BB962C8B-B14F-4D97-AF65-F5344CB8AC3E}">
        <p14:creationId xmlns:p14="http://schemas.microsoft.com/office/powerpoint/2010/main" xmlns="" val="160559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7025"/>
            <a:ext cx="10972800" cy="927100"/>
          </a:xfrm>
        </p:spPr>
        <p:txBody>
          <a:bodyPr/>
          <a:lstStyle/>
          <a:p>
            <a:pPr>
              <a:lnSpc>
                <a:spcPct val="90000"/>
              </a:lnSpc>
            </a:pPr>
            <a:r>
              <a:rPr lang="en-GB" kern="1200" cap="all" dirty="0">
                <a:solidFill>
                  <a:schemeClr val="tx1"/>
                </a:solidFill>
                <a:latin typeface="Gotham Medium" pitchFamily="50" charset="0"/>
              </a:rPr>
              <a:t>Specific seating features to consider </a:t>
            </a:r>
          </a:p>
        </p:txBody>
      </p:sp>
      <p:sp>
        <p:nvSpPr>
          <p:cNvPr id="3" name="Content Placeholder 2"/>
          <p:cNvSpPr>
            <a:spLocks noGrp="1"/>
          </p:cNvSpPr>
          <p:nvPr>
            <p:ph idx="1"/>
          </p:nvPr>
        </p:nvSpPr>
        <p:spPr>
          <a:xfrm>
            <a:off x="609601" y="1530350"/>
            <a:ext cx="6686549" cy="4525963"/>
          </a:xfrm>
          <a:noFill/>
          <a:ln>
            <a:noFill/>
          </a:ln>
        </p:spPr>
        <p:txBody>
          <a:bodyPr vert="horz" wrap="square" lIns="91440" tIns="45720" rIns="91440" bIns="45720" numCol="1" anchor="t" anchorCtr="0" compatLnSpc="1">
            <a:prstTxWarp prst="textNoShape">
              <a:avLst/>
            </a:prstTxWarp>
          </a:bodyPr>
          <a:lstStyle/>
          <a:p>
            <a:r>
              <a:rPr lang="en-GB" sz="1800" b="1" kern="1200" dirty="0">
                <a:latin typeface="Gotham Light" pitchFamily="50" charset="0"/>
              </a:rPr>
              <a:t>Arms</a:t>
            </a:r>
            <a:r>
              <a:rPr lang="en-GB" sz="1800" kern="1200" dirty="0">
                <a:latin typeface="Gotham Light" pitchFamily="50" charset="0"/>
              </a:rPr>
              <a:t> - should be removable this always for ease of transfer or application of sling</a:t>
            </a:r>
          </a:p>
          <a:p>
            <a:endParaRPr lang="en-GB" sz="1800" kern="1200" dirty="0">
              <a:latin typeface="Gotham Light" pitchFamily="50" charset="0"/>
            </a:endParaRPr>
          </a:p>
          <a:p>
            <a:r>
              <a:rPr lang="en-GB" sz="1800" b="1" kern="1200" dirty="0">
                <a:latin typeface="Gotham Light" pitchFamily="50" charset="0"/>
              </a:rPr>
              <a:t>Adjustable backrest </a:t>
            </a:r>
            <a:r>
              <a:rPr lang="en-GB" sz="1800" kern="1200" dirty="0">
                <a:latin typeface="Gotham Light" pitchFamily="50" charset="0"/>
              </a:rPr>
              <a:t>- to accommodate various body shapes (bulbous gluteal region)</a:t>
            </a:r>
          </a:p>
          <a:p>
            <a:endParaRPr lang="en-GB" sz="1800" kern="1200" dirty="0">
              <a:latin typeface="Gotham Light" pitchFamily="50" charset="0"/>
            </a:endParaRPr>
          </a:p>
          <a:p>
            <a:r>
              <a:rPr lang="en-GB" sz="1800" b="1" kern="1200" dirty="0">
                <a:latin typeface="Gotham Light" pitchFamily="50" charset="0"/>
              </a:rPr>
              <a:t>Back angle recline </a:t>
            </a:r>
            <a:r>
              <a:rPr lang="en-GB" sz="1800" kern="1200" dirty="0">
                <a:latin typeface="Gotham Light" pitchFamily="50" charset="0"/>
              </a:rPr>
              <a:t>– to accommodate hip flexion</a:t>
            </a:r>
          </a:p>
          <a:p>
            <a:endParaRPr lang="en-GB" sz="1800" kern="1200" dirty="0">
              <a:latin typeface="Gotham Light" pitchFamily="50" charset="0"/>
            </a:endParaRPr>
          </a:p>
          <a:p>
            <a:r>
              <a:rPr lang="en-GB" sz="1800" b="1" kern="1200" dirty="0">
                <a:latin typeface="Gotham Light" pitchFamily="50" charset="0"/>
              </a:rPr>
              <a:t>Forward tilt </a:t>
            </a:r>
            <a:r>
              <a:rPr lang="en-GB" sz="1800" kern="1200" dirty="0">
                <a:latin typeface="Gotham Light" pitchFamily="50" charset="0"/>
              </a:rPr>
              <a:t>- to assist with stand transfers </a:t>
            </a:r>
          </a:p>
          <a:p>
            <a:endParaRPr lang="en-GB" sz="1800" kern="1200" dirty="0">
              <a:latin typeface="Gotham Light" pitchFamily="50" charset="0"/>
            </a:endParaRPr>
          </a:p>
          <a:p>
            <a:r>
              <a:rPr lang="en-GB" sz="1800" b="1" kern="1200" dirty="0">
                <a:latin typeface="Gotham Light" pitchFamily="50" charset="0"/>
              </a:rPr>
              <a:t>Negative angle leg rest setting </a:t>
            </a:r>
            <a:r>
              <a:rPr lang="en-GB" sz="1800" kern="1200" dirty="0">
                <a:latin typeface="Gotham Light" pitchFamily="50" charset="0"/>
              </a:rPr>
              <a:t>- to accommodate legs &amp; assist in stand transfer </a:t>
            </a:r>
          </a:p>
          <a:p>
            <a:endParaRPr lang="en-GB" sz="1400" kern="1200" dirty="0">
              <a:latin typeface="Gotham Light" pitchFamily="50" charset="0"/>
            </a:endParaRPr>
          </a:p>
        </p:txBody>
      </p:sp>
      <p:sp>
        <p:nvSpPr>
          <p:cNvPr id="4" name="TextBox 3"/>
          <p:cNvSpPr txBox="1"/>
          <p:nvPr/>
        </p:nvSpPr>
        <p:spPr>
          <a:xfrm>
            <a:off x="9147098" y="4486275"/>
            <a:ext cx="1789272" cy="261610"/>
          </a:xfrm>
          <a:prstGeom prst="rect">
            <a:avLst/>
          </a:prstGeom>
          <a:noFill/>
        </p:spPr>
        <p:txBody>
          <a:bodyPr wrap="none" rtlCol="0">
            <a:spAutoFit/>
          </a:bodyPr>
          <a:lstStyle/>
          <a:p>
            <a:pPr algn="ctr"/>
            <a:r>
              <a:rPr lang="en-GB" sz="1100" b="1" dirty="0"/>
              <a:t>BACK ANGLE RECLINE</a:t>
            </a:r>
          </a:p>
        </p:txBody>
      </p:sp>
      <p:pic>
        <p:nvPicPr>
          <p:cNvPr id="5" name="Picture 6" descr="Recl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95315" y="2295525"/>
            <a:ext cx="3692839" cy="196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22613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7025"/>
            <a:ext cx="10972800" cy="927100"/>
          </a:xfrm>
        </p:spPr>
        <p:txBody>
          <a:bodyPr/>
          <a:lstStyle/>
          <a:p>
            <a:pPr>
              <a:lnSpc>
                <a:spcPct val="90000"/>
              </a:lnSpc>
            </a:pPr>
            <a:r>
              <a:rPr lang="en-GB" kern="1200" cap="all" dirty="0">
                <a:solidFill>
                  <a:schemeClr val="tx1"/>
                </a:solidFill>
                <a:latin typeface="Gotham Medium" pitchFamily="50" charset="0"/>
              </a:rPr>
              <a:t>Specific seating features to consider </a:t>
            </a:r>
          </a:p>
        </p:txBody>
      </p:sp>
      <p:sp>
        <p:nvSpPr>
          <p:cNvPr id="3" name="Content Placeholder 2"/>
          <p:cNvSpPr>
            <a:spLocks noGrp="1"/>
          </p:cNvSpPr>
          <p:nvPr>
            <p:ph idx="1"/>
          </p:nvPr>
        </p:nvSpPr>
        <p:spPr>
          <a:xfrm>
            <a:off x="609600" y="1662113"/>
            <a:ext cx="7067550" cy="4525963"/>
          </a:xfrm>
          <a:noFill/>
          <a:ln>
            <a:noFill/>
          </a:ln>
        </p:spPr>
        <p:txBody>
          <a:bodyPr vert="horz" wrap="square" lIns="91440" tIns="45720" rIns="91440" bIns="45720" numCol="1" anchor="t" anchorCtr="0" compatLnSpc="1">
            <a:prstTxWarp prst="textNoShape">
              <a:avLst/>
            </a:prstTxWarp>
          </a:bodyPr>
          <a:lstStyle/>
          <a:p>
            <a:r>
              <a:rPr lang="en-GB" sz="1800" b="1" kern="1200" dirty="0">
                <a:latin typeface="Gotham Light" pitchFamily="50" charset="0"/>
              </a:rPr>
              <a:t>Powered adjustment </a:t>
            </a:r>
            <a:r>
              <a:rPr lang="en-GB" sz="1800" kern="1200" dirty="0">
                <a:latin typeface="Gotham Light" pitchFamily="50" charset="0"/>
              </a:rPr>
              <a:t>- for ease of moving and handling </a:t>
            </a:r>
          </a:p>
          <a:p>
            <a:endParaRPr lang="en-GB" sz="1800" kern="1200" dirty="0">
              <a:latin typeface="Gotham Light" pitchFamily="50" charset="0"/>
            </a:endParaRPr>
          </a:p>
          <a:p>
            <a:r>
              <a:rPr lang="en-GB" sz="1800" b="1" kern="1200" dirty="0">
                <a:latin typeface="Gotham Light" pitchFamily="50" charset="0"/>
              </a:rPr>
              <a:t>Tilt in Space </a:t>
            </a:r>
            <a:r>
              <a:rPr lang="en-GB" sz="1800" kern="1200" dirty="0">
                <a:latin typeface="Gotham Light" pitchFamily="50" charset="0"/>
              </a:rPr>
              <a:t>– to facilitate pressure redistribution</a:t>
            </a:r>
            <a:endParaRPr lang="en-GB" sz="1800" b="1" kern="1200" dirty="0">
              <a:latin typeface="Gotham Light" pitchFamily="50" charset="0"/>
            </a:endParaRPr>
          </a:p>
          <a:p>
            <a:endParaRPr lang="en-GB" sz="1800" kern="1200" dirty="0">
              <a:latin typeface="Gotham Light" pitchFamily="50" charset="0"/>
            </a:endParaRPr>
          </a:p>
          <a:p>
            <a:r>
              <a:rPr lang="en-GB" sz="1800" b="1" kern="1200" dirty="0">
                <a:latin typeface="Gotham Light" pitchFamily="50" charset="0"/>
              </a:rPr>
              <a:t>Vapour permeable/breathable material </a:t>
            </a:r>
            <a:r>
              <a:rPr lang="en-GB" sz="1800" kern="1200" dirty="0">
                <a:latin typeface="Gotham Light" pitchFamily="50" charset="0"/>
              </a:rPr>
              <a:t>- to reduce microclimate &amp; moisture on the skin surface</a:t>
            </a:r>
          </a:p>
          <a:p>
            <a:endParaRPr lang="en-GB" sz="1800" kern="1200" dirty="0">
              <a:latin typeface="Gotham Light" pitchFamily="50" charset="0"/>
            </a:endParaRPr>
          </a:p>
          <a:p>
            <a:r>
              <a:rPr lang="en-GB" sz="1800" b="1" kern="1200" dirty="0">
                <a:latin typeface="Gotham Light" pitchFamily="50" charset="0"/>
              </a:rPr>
              <a:t>Is the clients weight stable</a:t>
            </a:r>
            <a:r>
              <a:rPr lang="en-GB" sz="1800" kern="1200" dirty="0">
                <a:latin typeface="Gotham Light" pitchFamily="50" charset="0"/>
              </a:rPr>
              <a:t> - history of weight needs to be obtained</a:t>
            </a:r>
          </a:p>
        </p:txBody>
      </p:sp>
      <p:pic>
        <p:nvPicPr>
          <p:cNvPr id="4" name="Picture 8" descr="tilt in spac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38592" y="1662113"/>
            <a:ext cx="2410436" cy="288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9449217" y="4610100"/>
            <a:ext cx="1189749" cy="261610"/>
          </a:xfrm>
          <a:prstGeom prst="rect">
            <a:avLst/>
          </a:prstGeom>
          <a:noFill/>
        </p:spPr>
        <p:txBody>
          <a:bodyPr wrap="none" rtlCol="0">
            <a:spAutoFit/>
          </a:bodyPr>
          <a:lstStyle/>
          <a:p>
            <a:pPr algn="ctr"/>
            <a:r>
              <a:rPr lang="en-GB" sz="1100" b="1" dirty="0"/>
              <a:t>TILT IN SPACE</a:t>
            </a:r>
          </a:p>
        </p:txBody>
      </p:sp>
    </p:spTree>
    <p:extLst>
      <p:ext uri="{BB962C8B-B14F-4D97-AF65-F5344CB8AC3E}">
        <p14:creationId xmlns:p14="http://schemas.microsoft.com/office/powerpoint/2010/main" xmlns="" val="1488471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419600" y="443343"/>
            <a:ext cx="7772400" cy="5457095"/>
            <a:chOff x="4106538" y="314325"/>
            <a:chExt cx="8085462" cy="5676900"/>
          </a:xfrm>
        </p:grpSpPr>
        <p:pic>
          <p:nvPicPr>
            <p:cNvPr id="13" name="Picture 12"/>
            <p:cNvPicPr>
              <a:picLocks noChangeAspect="1"/>
            </p:cNvPicPr>
            <p:nvPr/>
          </p:nvPicPr>
          <p:blipFill rotWithShape="1">
            <a:blip r:embed="rId3" cstate="print"/>
            <a:srcRect t="13882"/>
            <a:stretch/>
          </p:blipFill>
          <p:spPr>
            <a:xfrm>
              <a:off x="4106538" y="314325"/>
              <a:ext cx="8085462" cy="5600700"/>
            </a:xfrm>
            <a:prstGeom prst="rect">
              <a:avLst/>
            </a:prstGeom>
          </p:spPr>
        </p:pic>
        <p:sp>
          <p:nvSpPr>
            <p:cNvPr id="6" name="Rectangle 5"/>
            <p:cNvSpPr/>
            <p:nvPr/>
          </p:nvSpPr>
          <p:spPr>
            <a:xfrm>
              <a:off x="11544300" y="5838825"/>
              <a:ext cx="504825"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609600" y="1471523"/>
            <a:ext cx="6096000" cy="2062103"/>
          </a:xfrm>
          <a:prstGeom prst="rect">
            <a:avLst/>
          </a:prstGeom>
        </p:spPr>
        <p:txBody>
          <a:bodyPr>
            <a:spAutoFit/>
          </a:bodyPr>
          <a:lstStyle/>
          <a:p>
            <a:r>
              <a:rPr lang="en-GB" sz="3200" dirty="0">
                <a:latin typeface="Gotham Light" pitchFamily="50" charset="0"/>
              </a:rPr>
              <a:t>Safety.</a:t>
            </a:r>
          </a:p>
          <a:p>
            <a:r>
              <a:rPr lang="en-GB" sz="3200" dirty="0">
                <a:latin typeface="Gotham Light" pitchFamily="50" charset="0"/>
              </a:rPr>
              <a:t>Pressure</a:t>
            </a:r>
          </a:p>
          <a:p>
            <a:r>
              <a:rPr lang="en-GB" sz="3200" dirty="0">
                <a:latin typeface="Gotham Light" pitchFamily="50" charset="0"/>
              </a:rPr>
              <a:t>Management.</a:t>
            </a:r>
          </a:p>
          <a:p>
            <a:r>
              <a:rPr lang="en-GB" sz="3200" dirty="0">
                <a:latin typeface="Gotham Light" pitchFamily="50" charset="0"/>
              </a:rPr>
              <a:t>Independence.</a:t>
            </a:r>
          </a:p>
        </p:txBody>
      </p:sp>
      <p:sp>
        <p:nvSpPr>
          <p:cNvPr id="11" name="Rectangle 10"/>
          <p:cNvSpPr/>
          <p:nvPr/>
        </p:nvSpPr>
        <p:spPr>
          <a:xfrm>
            <a:off x="609600" y="553029"/>
            <a:ext cx="4533870" cy="492443"/>
          </a:xfrm>
          <a:prstGeom prst="rect">
            <a:avLst/>
          </a:prstGeom>
        </p:spPr>
        <p:txBody>
          <a:bodyPr wrap="none">
            <a:spAutoFit/>
          </a:bodyPr>
          <a:lstStyle/>
          <a:p>
            <a:r>
              <a:rPr lang="en-GB" sz="2600" b="1" cap="all" dirty="0">
                <a:solidFill>
                  <a:srgbClr val="000000"/>
                </a:solidFill>
                <a:latin typeface="Gotham Medium" pitchFamily="50" charset="0"/>
                <a:ea typeface="+mj-ea"/>
              </a:rPr>
              <a:t>BARIATRIC </a:t>
            </a:r>
            <a:r>
              <a:rPr lang="en-GB" sz="2600" b="1" cap="all" dirty="0" err="1">
                <a:solidFill>
                  <a:srgbClr val="000000"/>
                </a:solidFill>
                <a:latin typeface="Gotham Medium" pitchFamily="50" charset="0"/>
                <a:ea typeface="+mj-ea"/>
              </a:rPr>
              <a:t>sORRENTO</a:t>
            </a:r>
            <a:r>
              <a:rPr lang="en-GB" b="1" cap="all" baseline="70000" dirty="0" err="1">
                <a:solidFill>
                  <a:srgbClr val="000000"/>
                </a:solidFill>
                <a:latin typeface="Gotham Medium" pitchFamily="50" charset="0"/>
                <a:ea typeface="+mj-ea"/>
              </a:rPr>
              <a:t>TM</a:t>
            </a:r>
            <a:endParaRPr lang="en-GB" baseline="70000" dirty="0"/>
          </a:p>
        </p:txBody>
      </p:sp>
      <p:sp>
        <p:nvSpPr>
          <p:cNvPr id="12" name="Rectangle 11"/>
          <p:cNvSpPr/>
          <p:nvPr/>
        </p:nvSpPr>
        <p:spPr>
          <a:xfrm>
            <a:off x="609601" y="4073977"/>
            <a:ext cx="4362450" cy="1169551"/>
          </a:xfrm>
          <a:prstGeom prst="rect">
            <a:avLst/>
          </a:prstGeom>
        </p:spPr>
        <p:txBody>
          <a:bodyPr wrap="square">
            <a:spAutoFit/>
          </a:bodyPr>
          <a:lstStyle/>
          <a:p>
            <a:r>
              <a:rPr lang="en-GB" sz="1400" dirty="0">
                <a:latin typeface="Gotham-Light" pitchFamily="50" charset="0"/>
              </a:rPr>
              <a:t>The Bariatric Sorrento™ was designed to help seat bariatric patients by using improved postural support and repositioning, while reducing the risk of injury to the patient and staff alike.</a:t>
            </a:r>
            <a:endParaRPr lang="en-GB" sz="1400" dirty="0"/>
          </a:p>
        </p:txBody>
      </p:sp>
    </p:spTree>
    <p:extLst>
      <p:ext uri="{BB962C8B-B14F-4D97-AF65-F5344CB8AC3E}">
        <p14:creationId xmlns:p14="http://schemas.microsoft.com/office/powerpoint/2010/main" xmlns="" val="154862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srcRect l="5440" t="17002" b="12777"/>
          <a:stretch/>
        </p:blipFill>
        <p:spPr>
          <a:xfrm>
            <a:off x="1098550" y="1064522"/>
            <a:ext cx="10375900" cy="4815681"/>
          </a:xfrm>
        </p:spPr>
      </p:pic>
      <p:sp>
        <p:nvSpPr>
          <p:cNvPr id="3" name="Rectangle 2"/>
          <p:cNvSpPr/>
          <p:nvPr/>
        </p:nvSpPr>
        <p:spPr>
          <a:xfrm>
            <a:off x="609600" y="553029"/>
            <a:ext cx="9810378" cy="492443"/>
          </a:xfrm>
          <a:prstGeom prst="rect">
            <a:avLst/>
          </a:prstGeom>
        </p:spPr>
        <p:txBody>
          <a:bodyPr wrap="none">
            <a:spAutoFit/>
          </a:bodyPr>
          <a:lstStyle/>
          <a:p>
            <a:r>
              <a:rPr lang="en-GB" sz="2600" b="1" cap="all" dirty="0">
                <a:solidFill>
                  <a:srgbClr val="000000"/>
                </a:solidFill>
                <a:latin typeface="Gotham Medium" pitchFamily="50" charset="0"/>
                <a:ea typeface="+mj-ea"/>
              </a:rPr>
              <a:t>The world’s only bariatric tilt in space chair</a:t>
            </a:r>
            <a:endParaRPr lang="en-GB" baseline="70000" dirty="0"/>
          </a:p>
        </p:txBody>
      </p:sp>
    </p:spTree>
    <p:extLst>
      <p:ext uri="{BB962C8B-B14F-4D97-AF65-F5344CB8AC3E}">
        <p14:creationId xmlns:p14="http://schemas.microsoft.com/office/powerpoint/2010/main" xmlns="" val="3011652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rot="5400000">
            <a:off x="230722" y="1671753"/>
            <a:ext cx="4720302" cy="3540226"/>
          </a:xfrm>
          <a:effectLst>
            <a:softEdge rad="31750"/>
          </a:effectLst>
        </p:spPr>
      </p:pic>
      <p:sp>
        <p:nvSpPr>
          <p:cNvPr id="7" name="Rectangle 6"/>
          <p:cNvSpPr/>
          <p:nvPr/>
        </p:nvSpPr>
        <p:spPr>
          <a:xfrm>
            <a:off x="629841" y="324852"/>
            <a:ext cx="8456102" cy="646331"/>
          </a:xfrm>
          <a:prstGeom prst="rect">
            <a:avLst/>
          </a:prstGeom>
        </p:spPr>
        <p:txBody>
          <a:bodyPr wrap="square">
            <a:spAutoFit/>
          </a:bodyPr>
          <a:lstStyle/>
          <a:p>
            <a:r>
              <a:rPr lang="en-US" sz="3600" cap="all" dirty="0">
                <a:solidFill>
                  <a:srgbClr val="000000"/>
                </a:solidFill>
                <a:latin typeface="Gotham Medium" pitchFamily="50" charset="0"/>
              </a:rPr>
              <a:t>Bariatric case study - LEN </a:t>
            </a:r>
            <a:endParaRPr lang="en-GB" sz="3600" dirty="0">
              <a:solidFill>
                <a:srgbClr val="000000"/>
              </a:solidFill>
            </a:endParaRPr>
          </a:p>
        </p:txBody>
      </p:sp>
      <p:sp>
        <p:nvSpPr>
          <p:cNvPr id="8" name="Rectangle 7"/>
          <p:cNvSpPr/>
          <p:nvPr/>
        </p:nvSpPr>
        <p:spPr>
          <a:xfrm>
            <a:off x="5144026" y="1431778"/>
            <a:ext cx="6390089"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en-GB" dirty="0">
                <a:solidFill>
                  <a:srgbClr val="000000"/>
                </a:solidFill>
                <a:latin typeface="Gotham Light" pitchFamily="50" charset="0"/>
              </a:rPr>
              <a:t>Stroke sufferer approaching 400lbs (~28 stone).</a:t>
            </a:r>
          </a:p>
          <a:p>
            <a:pPr marL="285750" indent="-285750">
              <a:lnSpc>
                <a:spcPct val="150000"/>
              </a:lnSpc>
              <a:buFont typeface="Arial" panose="020B0604020202020204" pitchFamily="34" charset="0"/>
              <a:buChar char="•"/>
            </a:pPr>
            <a:r>
              <a:rPr lang="en-GB" dirty="0">
                <a:solidFill>
                  <a:srgbClr val="000000"/>
                </a:solidFill>
                <a:latin typeface="Gotham Light" pitchFamily="50" charset="0"/>
              </a:rPr>
              <a:t>Spent most of day in bed.</a:t>
            </a:r>
          </a:p>
          <a:p>
            <a:pPr>
              <a:lnSpc>
                <a:spcPct val="150000"/>
              </a:lnSpc>
            </a:pPr>
            <a:endParaRPr lang="en-GB" dirty="0">
              <a:solidFill>
                <a:srgbClr val="000000"/>
              </a:solidFill>
              <a:latin typeface="Gotham Light" pitchFamily="50" charset="0"/>
            </a:endParaRPr>
          </a:p>
          <a:p>
            <a:pPr>
              <a:lnSpc>
                <a:spcPct val="150000"/>
              </a:lnSpc>
            </a:pPr>
            <a:r>
              <a:rPr lang="en-GB" b="1" dirty="0">
                <a:solidFill>
                  <a:srgbClr val="000000"/>
                </a:solidFill>
                <a:latin typeface="Gotham Light" pitchFamily="50" charset="0"/>
              </a:rPr>
              <a:t>Using the Bariatric Sorrento, Len can:</a:t>
            </a:r>
          </a:p>
          <a:p>
            <a:pPr marL="285750" indent="-285750">
              <a:lnSpc>
                <a:spcPct val="150000"/>
              </a:lnSpc>
              <a:buFont typeface="Arial" panose="020B0604020202020204" pitchFamily="34" charset="0"/>
              <a:buChar char="•"/>
            </a:pPr>
            <a:r>
              <a:rPr lang="en-GB" dirty="0">
                <a:solidFill>
                  <a:srgbClr val="000000"/>
                </a:solidFill>
                <a:latin typeface="Gotham Light" pitchFamily="50" charset="0"/>
              </a:rPr>
              <a:t>Get from bed to chair safety. </a:t>
            </a:r>
          </a:p>
          <a:p>
            <a:pPr marL="285750" indent="-285750">
              <a:lnSpc>
                <a:spcPct val="150000"/>
              </a:lnSpc>
              <a:buFont typeface="Arial" panose="020B0604020202020204" pitchFamily="34" charset="0"/>
              <a:buChar char="•"/>
            </a:pPr>
            <a:r>
              <a:rPr lang="en-GB" dirty="0">
                <a:solidFill>
                  <a:srgbClr val="000000"/>
                </a:solidFill>
                <a:latin typeface="Gotham Light" pitchFamily="50" charset="0"/>
              </a:rPr>
              <a:t>Tilt and recline himself, becoming more functional - improving his quality of life and reducing strain on caregivers.</a:t>
            </a:r>
          </a:p>
          <a:p>
            <a:pPr marL="285750" indent="-285750">
              <a:lnSpc>
                <a:spcPct val="150000"/>
              </a:lnSpc>
              <a:buFont typeface="Arial" panose="020B0604020202020204" pitchFamily="34" charset="0"/>
              <a:buChar char="•"/>
            </a:pPr>
            <a:r>
              <a:rPr lang="en-GB" dirty="0">
                <a:solidFill>
                  <a:srgbClr val="000000"/>
                </a:solidFill>
                <a:latin typeface="Gotham Light" pitchFamily="50" charset="0"/>
              </a:rPr>
              <a:t>Spends most of his day in his chair.</a:t>
            </a:r>
          </a:p>
        </p:txBody>
      </p:sp>
    </p:spTree>
    <p:extLst>
      <p:ext uri="{BB962C8B-B14F-4D97-AF65-F5344CB8AC3E}">
        <p14:creationId xmlns:p14="http://schemas.microsoft.com/office/powerpoint/2010/main" xmlns="" val="155040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93DAC9-6E96-4095-9369-BE7B1ACF5F34}"/>
              </a:ext>
            </a:extLst>
          </p:cNvPr>
          <p:cNvSpPr>
            <a:spLocks noGrp="1"/>
          </p:cNvSpPr>
          <p:nvPr>
            <p:ph type="title"/>
          </p:nvPr>
        </p:nvSpPr>
        <p:spPr/>
        <p:txBody>
          <a:bodyPr/>
          <a:lstStyle/>
          <a:p>
            <a:r>
              <a:rPr lang="en-GB" dirty="0"/>
              <a:t>				Bespoke Mobile Options </a:t>
            </a:r>
          </a:p>
        </p:txBody>
      </p:sp>
      <p:pic>
        <p:nvPicPr>
          <p:cNvPr id="5" name="Content Placeholder 4" descr="A picture containing indoor, sky&#10;&#10;Description generated with very high confidence">
            <a:extLst>
              <a:ext uri="{FF2B5EF4-FFF2-40B4-BE49-F238E27FC236}">
                <a16:creationId xmlns:a16="http://schemas.microsoft.com/office/drawing/2014/main" xmlns="" id="{7D364AC2-B387-4ADA-8003-CB4A21636AB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24417" y="1826166"/>
            <a:ext cx="10972800" cy="3991653"/>
          </a:xfrm>
        </p:spPr>
      </p:pic>
    </p:spTree>
    <p:extLst>
      <p:ext uri="{BB962C8B-B14F-4D97-AF65-F5344CB8AC3E}">
        <p14:creationId xmlns:p14="http://schemas.microsoft.com/office/powerpoint/2010/main" xmlns="" val="322658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BB291-AFCD-4DB2-8E7C-B20AC0EB6F25}"/>
              </a:ext>
            </a:extLst>
          </p:cNvPr>
          <p:cNvSpPr>
            <a:spLocks noGrp="1"/>
          </p:cNvSpPr>
          <p:nvPr>
            <p:ph type="title"/>
          </p:nvPr>
        </p:nvSpPr>
        <p:spPr/>
        <p:txBody>
          <a:bodyPr/>
          <a:lstStyle/>
          <a:p>
            <a:r>
              <a:rPr lang="en-GB" dirty="0"/>
              <a:t>				Bespoke Lift and Recliners </a:t>
            </a:r>
          </a:p>
        </p:txBody>
      </p:sp>
      <p:graphicFrame>
        <p:nvGraphicFramePr>
          <p:cNvPr id="4" name="Content Placeholder 3">
            <a:extLst>
              <a:ext uri="{FF2B5EF4-FFF2-40B4-BE49-F238E27FC236}">
                <a16:creationId xmlns:a16="http://schemas.microsoft.com/office/drawing/2014/main" xmlns="" id="{18311FBD-108D-441C-BCC0-BE6D492ADF96}"/>
              </a:ext>
            </a:extLst>
          </p:cNvPr>
          <p:cNvGraphicFramePr>
            <a:graphicFrameLocks noGrp="1" noChangeAspect="1"/>
          </p:cNvGraphicFramePr>
          <p:nvPr>
            <p:ph idx="1"/>
            <p:extLst>
              <p:ext uri="{D42A27DB-BD31-4B8C-83A1-F6EECF244321}">
                <p14:modId xmlns:p14="http://schemas.microsoft.com/office/powerpoint/2010/main" xmlns="" val="460012013"/>
              </p:ext>
            </p:extLst>
          </p:nvPr>
        </p:nvGraphicFramePr>
        <p:xfrm>
          <a:off x="2892425" y="1600200"/>
          <a:ext cx="6405563" cy="4525963"/>
        </p:xfrm>
        <a:graphic>
          <a:graphicData uri="http://schemas.openxmlformats.org/presentationml/2006/ole">
            <p:oleObj spid="_x0000_s1026" name="Acrobat Document" r:id="rId3" imgW="8319960" imgH="5870520" progId="AcroExch.Document.DC">
              <p:embed/>
            </p:oleObj>
          </a:graphicData>
        </a:graphic>
      </p:graphicFrame>
    </p:spTree>
    <p:extLst>
      <p:ext uri="{BB962C8B-B14F-4D97-AF65-F5344CB8AC3E}">
        <p14:creationId xmlns:p14="http://schemas.microsoft.com/office/powerpoint/2010/main" xmlns="" val="381912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26358" t="10923" r="6976" b="28615"/>
          <a:stretch/>
        </p:blipFill>
        <p:spPr>
          <a:xfrm flipH="1">
            <a:off x="-403474" y="72424"/>
            <a:ext cx="7926905" cy="7189153"/>
          </a:xfrm>
          <a:prstGeom prst="rect">
            <a:avLst/>
          </a:prstGeom>
        </p:spPr>
      </p:pic>
      <p:sp>
        <p:nvSpPr>
          <p:cNvPr id="2" name="Title 1"/>
          <p:cNvSpPr>
            <a:spLocks noGrp="1"/>
          </p:cNvSpPr>
          <p:nvPr>
            <p:ph type="ctrTitle"/>
          </p:nvPr>
        </p:nvSpPr>
        <p:spPr>
          <a:xfrm>
            <a:off x="7036909" y="486046"/>
            <a:ext cx="4782709" cy="4113114"/>
          </a:xfrm>
        </p:spPr>
        <p:txBody>
          <a:bodyPr anchor="ctr">
            <a:noAutofit/>
          </a:bodyPr>
          <a:lstStyle/>
          <a:p>
            <a:r>
              <a:rPr lang="en-GB" sz="5400" dirty="0">
                <a:latin typeface="Gotham Bold" pitchFamily="50" charset="0"/>
              </a:rPr>
              <a:t>BARIATRIC: WHY SEATING MATTERS</a:t>
            </a:r>
            <a:endParaRPr lang="en-GB" sz="4000" dirty="0">
              <a:latin typeface="Gotham Bold" pitchFamily="50" charset="0"/>
            </a:endParaRPr>
          </a:p>
        </p:txBody>
      </p:sp>
    </p:spTree>
    <p:extLst>
      <p:ext uri="{BB962C8B-B14F-4D97-AF65-F5344CB8AC3E}">
        <p14:creationId xmlns:p14="http://schemas.microsoft.com/office/powerpoint/2010/main" xmlns="" val="213999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119C6-3232-4D09-AA57-AC32D0592E08}"/>
              </a:ext>
            </a:extLst>
          </p:cNvPr>
          <p:cNvSpPr>
            <a:spLocks noGrp="1"/>
          </p:cNvSpPr>
          <p:nvPr>
            <p:ph type="title"/>
          </p:nvPr>
        </p:nvSpPr>
        <p:spPr/>
        <p:txBody>
          <a:bodyPr/>
          <a:lstStyle/>
          <a:p>
            <a:r>
              <a:rPr lang="en-GB" sz="5400" dirty="0"/>
              <a:t>		</a:t>
            </a:r>
            <a:r>
              <a:rPr lang="en-GB" sz="5400" dirty="0">
                <a:solidFill>
                  <a:schemeClr val="accent1">
                    <a:lumMod val="50000"/>
                  </a:schemeClr>
                </a:solidFill>
              </a:rPr>
              <a:t>Evolution Healthcare Limited Scotland </a:t>
            </a:r>
          </a:p>
        </p:txBody>
      </p:sp>
      <p:sp>
        <p:nvSpPr>
          <p:cNvPr id="3" name="Content Placeholder 2">
            <a:extLst>
              <a:ext uri="{FF2B5EF4-FFF2-40B4-BE49-F238E27FC236}">
                <a16:creationId xmlns:a16="http://schemas.microsoft.com/office/drawing/2014/main" xmlns="" id="{87A0C073-88C5-482E-B783-5CDC6A855A45}"/>
              </a:ext>
            </a:extLst>
          </p:cNvPr>
          <p:cNvSpPr>
            <a:spLocks noGrp="1"/>
          </p:cNvSpPr>
          <p:nvPr>
            <p:ph idx="1"/>
          </p:nvPr>
        </p:nvSpPr>
        <p:spPr/>
        <p:txBody>
          <a:bodyPr/>
          <a:lstStyle/>
          <a:p>
            <a:pPr marL="0" indent="0">
              <a:buNone/>
            </a:pPr>
            <a:endParaRPr lang="en-GB" sz="2000" dirty="0"/>
          </a:p>
          <a:p>
            <a:pPr marL="0" indent="0">
              <a:buNone/>
            </a:pPr>
            <a:endParaRPr lang="en-GB" sz="2000" dirty="0"/>
          </a:p>
          <a:p>
            <a:pPr marL="0" indent="0">
              <a:buNone/>
            </a:pPr>
            <a:r>
              <a:rPr lang="en-GB" sz="2000" dirty="0"/>
              <a:t>Lewis Seaton – Seating and Postural Advisor			07525814962	</a:t>
            </a:r>
          </a:p>
          <a:p>
            <a:pPr marL="0" indent="0">
              <a:buNone/>
            </a:pPr>
            <a:r>
              <a:rPr lang="en-GB" sz="2000" dirty="0"/>
              <a:t>Kevin Seaton – Seating and Postural Advisor			07720739970</a:t>
            </a:r>
          </a:p>
          <a:p>
            <a:pPr marL="0" indent="0">
              <a:buNone/>
            </a:pPr>
            <a:r>
              <a:rPr lang="en-GB" sz="2000" dirty="0"/>
              <a:t>Head Office 						02887727855</a:t>
            </a:r>
          </a:p>
          <a:p>
            <a:pPr marL="0" indent="0">
              <a:buNone/>
            </a:pPr>
            <a:r>
              <a:rPr lang="en-GB" sz="2000" dirty="0">
                <a:hlinkClick r:id="rId2"/>
              </a:rPr>
              <a:t>www.Evolutionhealthcare.co.uk</a:t>
            </a:r>
            <a:r>
              <a:rPr lang="en-GB" sz="2000" dirty="0"/>
              <a:t> 		</a:t>
            </a:r>
          </a:p>
        </p:txBody>
      </p:sp>
    </p:spTree>
    <p:extLst>
      <p:ext uri="{BB962C8B-B14F-4D97-AF65-F5344CB8AC3E}">
        <p14:creationId xmlns:p14="http://schemas.microsoft.com/office/powerpoint/2010/main" xmlns="" val="171233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9726"/>
            <a:ext cx="5695950" cy="4525963"/>
          </a:xfrm>
        </p:spPr>
        <p:txBody>
          <a:bodyPr/>
          <a:lstStyle/>
          <a:p>
            <a:r>
              <a:rPr lang="en-GB" sz="1800" dirty="0">
                <a:latin typeface="Gotham Light" pitchFamily="50" charset="0"/>
              </a:rPr>
              <a:t>In 2010, </a:t>
            </a:r>
            <a:r>
              <a:rPr lang="en-GB" sz="1800" b="1" dirty="0">
                <a:latin typeface="Gotham Light" pitchFamily="50" charset="0"/>
              </a:rPr>
              <a:t>42% of men and 32% of women </a:t>
            </a:r>
            <a:r>
              <a:rPr lang="en-GB" sz="1800" dirty="0">
                <a:latin typeface="Gotham Light" pitchFamily="50" charset="0"/>
              </a:rPr>
              <a:t>in the UK were classed as overweight (EPUAP)</a:t>
            </a:r>
          </a:p>
          <a:p>
            <a:endParaRPr lang="en-GB" sz="1800" dirty="0">
              <a:latin typeface="Gotham Light" pitchFamily="50" charset="0"/>
            </a:endParaRPr>
          </a:p>
          <a:p>
            <a:r>
              <a:rPr lang="en-GB" sz="1800" dirty="0">
                <a:latin typeface="Gotham Light" pitchFamily="50" charset="0"/>
              </a:rPr>
              <a:t>The government project that by </a:t>
            </a:r>
            <a:r>
              <a:rPr lang="en-GB" sz="1800" b="1" dirty="0">
                <a:latin typeface="Gotham Light" pitchFamily="50" charset="0"/>
              </a:rPr>
              <a:t>2050 60% of men and 50% of women</a:t>
            </a:r>
            <a:r>
              <a:rPr lang="en-GB" sz="1800" dirty="0">
                <a:latin typeface="Gotham Light" pitchFamily="50" charset="0"/>
              </a:rPr>
              <a:t> could be clinically obese </a:t>
            </a:r>
          </a:p>
          <a:p>
            <a:endParaRPr lang="en-GB" sz="1800" dirty="0">
              <a:latin typeface="Gotham Light" pitchFamily="50" charset="0"/>
            </a:endParaRPr>
          </a:p>
          <a:p>
            <a:r>
              <a:rPr lang="en-GB" sz="1800" dirty="0">
                <a:latin typeface="Gotham Light" pitchFamily="50" charset="0"/>
              </a:rPr>
              <a:t>In the past 20 years there has been an increasing number of bariatric clients which presents a </a:t>
            </a:r>
            <a:r>
              <a:rPr lang="en-GB" sz="1800" b="1" dirty="0">
                <a:latin typeface="Gotham Light" pitchFamily="50" charset="0"/>
              </a:rPr>
              <a:t>significant challenge </a:t>
            </a:r>
            <a:r>
              <a:rPr lang="en-GB" sz="1800" dirty="0">
                <a:latin typeface="Gotham Light" pitchFamily="50" charset="0"/>
              </a:rPr>
              <a:t>to healthcare providers who must ensure they provide care and equipment which is </a:t>
            </a:r>
            <a:r>
              <a:rPr lang="en-GB" sz="1800" b="1" dirty="0">
                <a:latin typeface="Gotham Light" pitchFamily="50" charset="0"/>
              </a:rPr>
              <a:t>safe</a:t>
            </a:r>
            <a:r>
              <a:rPr lang="en-GB" sz="1800" dirty="0">
                <a:latin typeface="Gotham Light" pitchFamily="50" charset="0"/>
              </a:rPr>
              <a:t> for both clients and staff</a:t>
            </a:r>
          </a:p>
        </p:txBody>
      </p:sp>
      <p:sp>
        <p:nvSpPr>
          <p:cNvPr id="5" name="Title 1"/>
          <p:cNvSpPr>
            <a:spLocks noGrp="1"/>
          </p:cNvSpPr>
          <p:nvPr>
            <p:ph type="title"/>
          </p:nvPr>
        </p:nvSpPr>
        <p:spPr>
          <a:xfrm>
            <a:off x="609600" y="403225"/>
            <a:ext cx="10972800" cy="927100"/>
          </a:xfrm>
        </p:spPr>
        <p:txBody>
          <a:bodyPr/>
          <a:lstStyle/>
          <a:p>
            <a:pPr>
              <a:lnSpc>
                <a:spcPct val="90000"/>
              </a:lnSpc>
            </a:pPr>
            <a:r>
              <a:rPr lang="en-GB" kern="1200" cap="all" dirty="0">
                <a:solidFill>
                  <a:schemeClr val="tx1"/>
                </a:solidFill>
                <a:latin typeface="Gotham Medium" pitchFamily="50" charset="0"/>
              </a:rPr>
              <a:t>Obesity is now recognised as a worldwide epidemic</a:t>
            </a:r>
            <a:endParaRPr lang="en-US" kern="1200" cap="all" dirty="0">
              <a:solidFill>
                <a:schemeClr val="tx1"/>
              </a:solidFill>
              <a:latin typeface="Gotham Medium" pitchFamily="50" charset="0"/>
            </a:endParaRPr>
          </a:p>
        </p:txBody>
      </p:sp>
      <p:pic>
        <p:nvPicPr>
          <p:cNvPr id="1026" name="Picture 2" descr="http://www.efit30.com.au/wp-content/uploads/2012/06/iStock_000016945377Medium.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foregroundMark x1="21474" y1="20214" x2="21474" y2="20214"/>
                        <a14:foregroundMark x1="7132" y1="41141" x2="7132" y2="41141"/>
                        <a14:foregroundMark x1="3328" y1="33294" x2="3328" y2="33294"/>
                        <a14:foregroundMark x1="8637" y1="25089" x2="18780" y2="99762"/>
                        <a14:foregroundMark x1="28368" y1="14982" x2="28368" y2="14982"/>
                        <a14:foregroundMark x1="5864" y1="23662" x2="5864" y2="23662"/>
                        <a14:foregroundMark x1="5388" y1="55886" x2="5388" y2="55886"/>
                        <a14:foregroundMark x1="13312" y1="22354" x2="13312" y2="22354"/>
                        <a14:foregroundMark x1="8796" y1="22592" x2="8796" y2="22592"/>
                        <a14:foregroundMark x1="16640" y1="22354" x2="16640" y2="2235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710325" y="1676401"/>
            <a:ext cx="5248147" cy="3495674"/>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422888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dirty="0">
                <a:latin typeface="Gotham Light" pitchFamily="50" charset="0"/>
              </a:rPr>
              <a:t>Very little literature or training available for this area of  seating and positioning. It is a relatively new addition to our case loads</a:t>
            </a:r>
          </a:p>
          <a:p>
            <a:endParaRPr lang="en-US" sz="1800" dirty="0">
              <a:latin typeface="Gotham Light" pitchFamily="50" charset="0"/>
            </a:endParaRPr>
          </a:p>
          <a:p>
            <a:r>
              <a:rPr lang="en-US" sz="1800" dirty="0">
                <a:latin typeface="Gotham Light" pitchFamily="50" charset="0"/>
              </a:rPr>
              <a:t>In 2010/11, there were 8,087 weight-loss stomach operations in England's hospitals, up from 7,214 in 2009/10, according to data from the </a:t>
            </a:r>
            <a:r>
              <a:rPr lang="en-US" sz="1800" dirty="0">
                <a:latin typeface="Gotham Light" pitchFamily="50" charset="0"/>
                <a:hlinkClick r:id="rId2"/>
              </a:rPr>
              <a:t>NHS Information Centre</a:t>
            </a:r>
          </a:p>
          <a:p>
            <a:endParaRPr lang="en-US" sz="1800" dirty="0">
              <a:latin typeface="Gotham Light" pitchFamily="50" charset="0"/>
              <a:hlinkClick r:id="rId2"/>
            </a:endParaRPr>
          </a:p>
          <a:p>
            <a:r>
              <a:rPr lang="en-US" sz="1800" dirty="0">
                <a:latin typeface="Gotham Light" pitchFamily="50" charset="0"/>
              </a:rPr>
              <a:t>The report highlights around a 30-fold increase in the number of people going under the knife in the last decade, from just 261 weight loss operations in 2000/01</a:t>
            </a:r>
          </a:p>
          <a:p>
            <a:pPr marL="0" indent="0">
              <a:buNone/>
            </a:pPr>
            <a:endParaRPr lang="en-US" sz="1800" dirty="0">
              <a:latin typeface="Gotham Light" pitchFamily="50" charset="0"/>
            </a:endParaRPr>
          </a:p>
          <a:p>
            <a:r>
              <a:rPr lang="en-US" sz="1800" b="1" dirty="0">
                <a:latin typeface="Gotham Light" pitchFamily="50" charset="0"/>
              </a:rPr>
              <a:t> Education and research has not kept up with this challenge</a:t>
            </a:r>
          </a:p>
        </p:txBody>
      </p:sp>
      <p:sp>
        <p:nvSpPr>
          <p:cNvPr id="5" name="Title 1"/>
          <p:cNvSpPr>
            <a:spLocks noGrp="1"/>
          </p:cNvSpPr>
          <p:nvPr>
            <p:ph type="title"/>
          </p:nvPr>
        </p:nvSpPr>
        <p:spPr>
          <a:xfrm>
            <a:off x="609600" y="403225"/>
            <a:ext cx="10972800" cy="927100"/>
          </a:xfrm>
        </p:spPr>
        <p:txBody>
          <a:bodyPr/>
          <a:lstStyle/>
          <a:p>
            <a:pPr>
              <a:lnSpc>
                <a:spcPct val="90000"/>
              </a:lnSpc>
            </a:pPr>
            <a:r>
              <a:rPr lang="en-US" kern="1200" cap="all" dirty="0">
                <a:solidFill>
                  <a:schemeClr val="tx1"/>
                </a:solidFill>
                <a:latin typeface="Gotham Medium" pitchFamily="50" charset="0"/>
              </a:rPr>
              <a:t>Assessment of the Bariatric Client </a:t>
            </a:r>
          </a:p>
        </p:txBody>
      </p:sp>
    </p:spTree>
    <p:extLst>
      <p:ext uri="{BB962C8B-B14F-4D97-AF65-F5344CB8AC3E}">
        <p14:creationId xmlns:p14="http://schemas.microsoft.com/office/powerpoint/2010/main" xmlns="" val="425069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3225"/>
            <a:ext cx="10972800" cy="927100"/>
          </a:xfrm>
        </p:spPr>
        <p:txBody>
          <a:bodyPr/>
          <a:lstStyle/>
          <a:p>
            <a:pPr>
              <a:lnSpc>
                <a:spcPct val="90000"/>
              </a:lnSpc>
            </a:pPr>
            <a:r>
              <a:rPr lang="en-US" kern="1200" cap="all" dirty="0">
                <a:solidFill>
                  <a:schemeClr val="tx1"/>
                </a:solidFill>
                <a:latin typeface="Gotham Medium" pitchFamily="50" charset="0"/>
              </a:rPr>
              <a:t>Assessment of the Bariatric Client </a:t>
            </a:r>
          </a:p>
        </p:txBody>
      </p:sp>
      <p:sp>
        <p:nvSpPr>
          <p:cNvPr id="3" name="Content Placeholder 2"/>
          <p:cNvSpPr>
            <a:spLocks noGrp="1"/>
          </p:cNvSpPr>
          <p:nvPr>
            <p:ph idx="1"/>
          </p:nvPr>
        </p:nvSpPr>
        <p:spPr>
          <a:xfrm>
            <a:off x="609600" y="1676401"/>
            <a:ext cx="5657850" cy="4525963"/>
          </a:xfrm>
        </p:spPr>
        <p:txBody>
          <a:bodyPr/>
          <a:lstStyle/>
          <a:p>
            <a:r>
              <a:rPr lang="en-US" sz="1800" dirty="0">
                <a:latin typeface="Gotham Light" pitchFamily="50" charset="0"/>
              </a:rPr>
              <a:t>Accommodating the larger clients in a chair is not just about getting a wider chair</a:t>
            </a:r>
          </a:p>
          <a:p>
            <a:endParaRPr lang="en-US" sz="1800" dirty="0">
              <a:latin typeface="Gotham Light" pitchFamily="50" charset="0"/>
            </a:endParaRPr>
          </a:p>
          <a:p>
            <a:r>
              <a:rPr lang="en-US" sz="1800" dirty="0">
                <a:latin typeface="Gotham Light" pitchFamily="50" charset="0"/>
              </a:rPr>
              <a:t>This client group have unique challenges in sitting and have unique body shapes</a:t>
            </a:r>
          </a:p>
          <a:p>
            <a:endParaRPr lang="en-US" sz="1800" dirty="0">
              <a:latin typeface="Gotham Light" pitchFamily="50" charset="0"/>
            </a:endParaRPr>
          </a:p>
          <a:p>
            <a:r>
              <a:rPr lang="en-US" sz="1800" dirty="0">
                <a:latin typeface="Gotham Light" pitchFamily="50" charset="0"/>
              </a:rPr>
              <a:t>Assessing these needs will almost always require at least two people to have accurate measurements</a:t>
            </a:r>
          </a:p>
          <a:p>
            <a:endParaRPr lang="en-US" sz="2800" dirty="0"/>
          </a:p>
        </p:txBody>
      </p:sp>
      <p:pic>
        <p:nvPicPr>
          <p:cNvPr id="4" name="Picture 3"/>
          <p:cNvPicPr>
            <a:picLocks noChangeAspect="1"/>
          </p:cNvPicPr>
          <p:nvPr/>
        </p:nvPicPr>
        <p:blipFill>
          <a:blip r:embed="rId2" cstate="print"/>
          <a:stretch>
            <a:fillRect/>
          </a:stretch>
        </p:blipFill>
        <p:spPr>
          <a:xfrm>
            <a:off x="7362825" y="1454150"/>
            <a:ext cx="3876675" cy="4183626"/>
          </a:xfrm>
          <a:prstGeom prst="rect">
            <a:avLst/>
          </a:prstGeom>
        </p:spPr>
      </p:pic>
    </p:spTree>
    <p:extLst>
      <p:ext uri="{BB962C8B-B14F-4D97-AF65-F5344CB8AC3E}">
        <p14:creationId xmlns:p14="http://schemas.microsoft.com/office/powerpoint/2010/main" xmlns="" val="11686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2275"/>
            <a:ext cx="10972800" cy="927100"/>
          </a:xfrm>
        </p:spPr>
        <p:txBody>
          <a:bodyPr/>
          <a:lstStyle/>
          <a:p>
            <a:pPr>
              <a:lnSpc>
                <a:spcPct val="90000"/>
              </a:lnSpc>
            </a:pPr>
            <a:r>
              <a:rPr lang="en-GB" kern="1200" cap="all" dirty="0">
                <a:solidFill>
                  <a:schemeClr val="tx1"/>
                </a:solidFill>
                <a:latin typeface="Gotham Medium" pitchFamily="50" charset="0"/>
              </a:rPr>
              <a:t>Factors to consider in bariatric seating</a:t>
            </a:r>
          </a:p>
        </p:txBody>
      </p:sp>
      <p:sp>
        <p:nvSpPr>
          <p:cNvPr id="3" name="Content Placeholder 2"/>
          <p:cNvSpPr>
            <a:spLocks noGrp="1"/>
          </p:cNvSpPr>
          <p:nvPr>
            <p:ph idx="1"/>
          </p:nvPr>
        </p:nvSpPr>
        <p:spPr>
          <a:xfrm>
            <a:off x="609600" y="1552576"/>
            <a:ext cx="6943725" cy="4525963"/>
          </a:xfrm>
        </p:spPr>
        <p:txBody>
          <a:bodyPr/>
          <a:lstStyle/>
          <a:p>
            <a:pPr lvl="0"/>
            <a:r>
              <a:rPr lang="en-GB" sz="1800" dirty="0">
                <a:latin typeface="Gotham Light" pitchFamily="50" charset="0"/>
              </a:rPr>
              <a:t>Reduced range of motion due to mass of body parts. Body parts e.g. legs and arms can be very heavy</a:t>
            </a:r>
          </a:p>
          <a:p>
            <a:pPr lvl="0"/>
            <a:endParaRPr lang="en-GB" sz="1800" dirty="0">
              <a:latin typeface="Gotham Light" pitchFamily="50" charset="0"/>
            </a:endParaRPr>
          </a:p>
          <a:p>
            <a:pPr lvl="0"/>
            <a:r>
              <a:rPr lang="en-GB" sz="1800" dirty="0">
                <a:latin typeface="Gotham Light" pitchFamily="50" charset="0"/>
              </a:rPr>
              <a:t>Altered centre of gravity: Generally speaking the centre of gravity is more forward in the bariatric client. Tilt is space facilitates a better posture for these clients while maintaining function</a:t>
            </a:r>
          </a:p>
          <a:p>
            <a:pPr lvl="0"/>
            <a:endParaRPr lang="en-GB" sz="1800" dirty="0">
              <a:latin typeface="Gotham Light" pitchFamily="50" charset="0"/>
            </a:endParaRPr>
          </a:p>
          <a:p>
            <a:pPr lvl="0"/>
            <a:r>
              <a:rPr lang="en-GB" sz="1800" dirty="0">
                <a:latin typeface="Gotham Light" pitchFamily="50" charset="0"/>
              </a:rPr>
              <a:t>Bulbous gluteal region (excess buttock tissue) which reduces the ability to make contact with the seat back. If  bulbous Gluteal region is not accommodated the client is forced to sit is a PPT, causing back pain and sliding out of the chair</a:t>
            </a:r>
          </a:p>
        </p:txBody>
      </p:sp>
      <p:pic>
        <p:nvPicPr>
          <p:cNvPr id="5" name="Picture 4"/>
          <p:cNvPicPr>
            <a:picLocks noChangeAspect="1"/>
          </p:cNvPicPr>
          <p:nvPr/>
        </p:nvPicPr>
        <p:blipFill>
          <a:blip r:embed="rId2" cstate="print"/>
          <a:stretch>
            <a:fillRect/>
          </a:stretch>
        </p:blipFill>
        <p:spPr>
          <a:xfrm>
            <a:off x="7452106" y="1552576"/>
            <a:ext cx="4239832" cy="3981449"/>
          </a:xfrm>
          <a:prstGeom prst="rect">
            <a:avLst/>
          </a:prstGeom>
          <a:effectLst>
            <a:softEdge rad="317500"/>
          </a:effectLst>
        </p:spPr>
      </p:pic>
    </p:spTree>
    <p:extLst>
      <p:ext uri="{BB962C8B-B14F-4D97-AF65-F5344CB8AC3E}">
        <p14:creationId xmlns:p14="http://schemas.microsoft.com/office/powerpoint/2010/main" xmlns="" val="371466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Rectangle 3"/>
          <p:cNvSpPr/>
          <p:nvPr/>
        </p:nvSpPr>
        <p:spPr>
          <a:xfrm>
            <a:off x="609600" y="1686240"/>
            <a:ext cx="6919383" cy="3637919"/>
          </a:xfrm>
          <a:prstGeom prst="rect">
            <a:avLst/>
          </a:prstGeom>
          <a:noFill/>
          <a:ln>
            <a:noFill/>
          </a:ln>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har char="•"/>
            </a:pPr>
            <a:r>
              <a:rPr lang="en-GB" dirty="0">
                <a:solidFill>
                  <a:srgbClr val="333333"/>
                </a:solidFill>
                <a:latin typeface="Gotham Light" pitchFamily="50" charset="0"/>
              </a:rPr>
              <a:t>Increased risk of pressure ulcers </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Slower and impaired wound healing </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Reduced mobility and reduced ability to stand transfer </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Breathing difficulties - a larger number of these clients do do like to lie down and therefore are very dependent on their chair. </a:t>
            </a:r>
          </a:p>
          <a:p>
            <a:pPr fontAlgn="base">
              <a:spcBef>
                <a:spcPct val="20000"/>
              </a:spcBef>
              <a:spcAft>
                <a:spcPct val="0"/>
              </a:spcAft>
            </a:pPr>
            <a:endParaRPr lang="en-GB" dirty="0">
              <a:solidFill>
                <a:srgbClr val="333333"/>
              </a:solidFill>
              <a:latin typeface="Gotham Light" pitchFamily="50" charset="0"/>
            </a:endParaRPr>
          </a:p>
          <a:p>
            <a:pPr fontAlgn="base">
              <a:spcBef>
                <a:spcPct val="20000"/>
              </a:spcBef>
              <a:spcAft>
                <a:spcPct val="0"/>
              </a:spcAft>
            </a:pPr>
            <a:r>
              <a:rPr lang="en-GB" b="1" dirty="0">
                <a:solidFill>
                  <a:srgbClr val="333333"/>
                </a:solidFill>
                <a:latin typeface="Gotham Light" pitchFamily="50" charset="0"/>
              </a:rPr>
              <a:t>Getting the chair right is imperative</a:t>
            </a:r>
          </a:p>
          <a:p>
            <a:pPr marL="342900" indent="-342900" fontAlgn="base">
              <a:spcBef>
                <a:spcPct val="20000"/>
              </a:spcBef>
              <a:spcAft>
                <a:spcPct val="0"/>
              </a:spcAft>
              <a:buChar char="•"/>
            </a:pPr>
            <a:endParaRPr lang="en-GB" dirty="0">
              <a:solidFill>
                <a:srgbClr val="333333"/>
              </a:solidFill>
              <a:latin typeface="Gotham Light" pitchFamily="50" charset="0"/>
            </a:endParaRPr>
          </a:p>
          <a:p>
            <a:pPr fontAlgn="base">
              <a:spcBef>
                <a:spcPct val="20000"/>
              </a:spcBef>
              <a:spcAft>
                <a:spcPct val="0"/>
              </a:spcAft>
            </a:pPr>
            <a:r>
              <a:rPr lang="en-GB" dirty="0">
                <a:solidFill>
                  <a:srgbClr val="333333"/>
                </a:solidFill>
                <a:latin typeface="Gotham Light" pitchFamily="50" charset="0"/>
              </a:rPr>
              <a:t> </a:t>
            </a:r>
          </a:p>
        </p:txBody>
      </p:sp>
      <p:sp>
        <p:nvSpPr>
          <p:cNvPr id="6" name="Title 1"/>
          <p:cNvSpPr txBox="1">
            <a:spLocks/>
          </p:cNvSpPr>
          <p:nvPr/>
        </p:nvSpPr>
        <p:spPr bwMode="auto">
          <a:xfrm>
            <a:off x="609600" y="422275"/>
            <a:ext cx="10972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0873BA"/>
                </a:solidFill>
                <a:latin typeface="+mj-lt"/>
                <a:ea typeface="+mj-ea"/>
                <a:cs typeface="+mj-cs"/>
              </a:defRPr>
            </a:lvl1pPr>
            <a:lvl2pPr algn="l" rtl="0" eaLnBrk="1" fontAlgn="base" hangingPunct="1">
              <a:spcBef>
                <a:spcPct val="0"/>
              </a:spcBef>
              <a:spcAft>
                <a:spcPct val="0"/>
              </a:spcAft>
              <a:defRPr sz="3200" b="1">
                <a:solidFill>
                  <a:srgbClr val="0873BA"/>
                </a:solidFill>
                <a:latin typeface="Gill Sans MT Condensed" pitchFamily="34" charset="0"/>
                <a:cs typeface="Arial" charset="0"/>
              </a:defRPr>
            </a:lvl2pPr>
            <a:lvl3pPr algn="l" rtl="0" eaLnBrk="1" fontAlgn="base" hangingPunct="1">
              <a:spcBef>
                <a:spcPct val="0"/>
              </a:spcBef>
              <a:spcAft>
                <a:spcPct val="0"/>
              </a:spcAft>
              <a:defRPr sz="3200" b="1">
                <a:solidFill>
                  <a:srgbClr val="0873BA"/>
                </a:solidFill>
                <a:latin typeface="Gill Sans MT Condensed" pitchFamily="34" charset="0"/>
                <a:cs typeface="Arial" charset="0"/>
              </a:defRPr>
            </a:lvl3pPr>
            <a:lvl4pPr algn="l" rtl="0" eaLnBrk="1" fontAlgn="base" hangingPunct="1">
              <a:spcBef>
                <a:spcPct val="0"/>
              </a:spcBef>
              <a:spcAft>
                <a:spcPct val="0"/>
              </a:spcAft>
              <a:defRPr sz="3200" b="1">
                <a:solidFill>
                  <a:srgbClr val="0873BA"/>
                </a:solidFill>
                <a:latin typeface="Gill Sans MT Condensed" pitchFamily="34" charset="0"/>
                <a:cs typeface="Arial" charset="0"/>
              </a:defRPr>
            </a:lvl4pPr>
            <a:lvl5pPr algn="l" rtl="0" eaLnBrk="1" fontAlgn="base" hangingPunct="1">
              <a:spcBef>
                <a:spcPct val="0"/>
              </a:spcBef>
              <a:spcAft>
                <a:spcPct val="0"/>
              </a:spcAft>
              <a:defRPr sz="3200" b="1">
                <a:solidFill>
                  <a:srgbClr val="0873BA"/>
                </a:solidFill>
                <a:latin typeface="Gill Sans MT Condensed" pitchFamily="34" charset="0"/>
                <a:cs typeface="Arial" charset="0"/>
              </a:defRPr>
            </a:lvl5pPr>
            <a:lvl6pPr marL="457200" algn="l" rtl="0" eaLnBrk="1" fontAlgn="base" hangingPunct="1">
              <a:spcBef>
                <a:spcPct val="0"/>
              </a:spcBef>
              <a:spcAft>
                <a:spcPct val="0"/>
              </a:spcAft>
              <a:defRPr sz="3200" b="1">
                <a:solidFill>
                  <a:srgbClr val="0873BA"/>
                </a:solidFill>
                <a:latin typeface="Gill Sans MT Condensed" pitchFamily="34" charset="0"/>
                <a:cs typeface="Arial" charset="0"/>
              </a:defRPr>
            </a:lvl6pPr>
            <a:lvl7pPr marL="914400" algn="l" rtl="0" eaLnBrk="1" fontAlgn="base" hangingPunct="1">
              <a:spcBef>
                <a:spcPct val="0"/>
              </a:spcBef>
              <a:spcAft>
                <a:spcPct val="0"/>
              </a:spcAft>
              <a:defRPr sz="3200" b="1">
                <a:solidFill>
                  <a:srgbClr val="0873BA"/>
                </a:solidFill>
                <a:latin typeface="Gill Sans MT Condensed" pitchFamily="34" charset="0"/>
                <a:cs typeface="Arial" charset="0"/>
              </a:defRPr>
            </a:lvl7pPr>
            <a:lvl8pPr marL="1371600" algn="l" rtl="0" eaLnBrk="1" fontAlgn="base" hangingPunct="1">
              <a:spcBef>
                <a:spcPct val="0"/>
              </a:spcBef>
              <a:spcAft>
                <a:spcPct val="0"/>
              </a:spcAft>
              <a:defRPr sz="3200" b="1">
                <a:solidFill>
                  <a:srgbClr val="0873BA"/>
                </a:solidFill>
                <a:latin typeface="Gill Sans MT Condensed" pitchFamily="34" charset="0"/>
                <a:cs typeface="Arial" charset="0"/>
              </a:defRPr>
            </a:lvl8pPr>
            <a:lvl9pPr marL="1828800" algn="l" rtl="0" eaLnBrk="1" fontAlgn="base" hangingPunct="1">
              <a:spcBef>
                <a:spcPct val="0"/>
              </a:spcBef>
              <a:spcAft>
                <a:spcPct val="0"/>
              </a:spcAft>
              <a:defRPr sz="3200" b="1">
                <a:solidFill>
                  <a:srgbClr val="0873BA"/>
                </a:solidFill>
                <a:latin typeface="Gill Sans MT Condensed" pitchFamily="34" charset="0"/>
                <a:cs typeface="Arial" charset="0"/>
              </a:defRPr>
            </a:lvl9pPr>
          </a:lstStyle>
          <a:p>
            <a:pPr>
              <a:lnSpc>
                <a:spcPct val="90000"/>
              </a:lnSpc>
            </a:pPr>
            <a:r>
              <a:rPr lang="en-GB" kern="1200" cap="all" dirty="0">
                <a:solidFill>
                  <a:schemeClr val="tx1"/>
                </a:solidFill>
                <a:latin typeface="Gotham Medium" pitchFamily="50" charset="0"/>
              </a:rPr>
              <a:t>Factors to consider in bariatric seating</a:t>
            </a:r>
          </a:p>
        </p:txBody>
      </p:sp>
      <p:pic>
        <p:nvPicPr>
          <p:cNvPr id="7" name="Picture 6"/>
          <p:cNvPicPr>
            <a:picLocks noChangeAspect="1"/>
          </p:cNvPicPr>
          <p:nvPr/>
        </p:nvPicPr>
        <p:blipFill>
          <a:blip r:embed="rId2" cstate="print"/>
          <a:stretch>
            <a:fillRect/>
          </a:stretch>
        </p:blipFill>
        <p:spPr>
          <a:xfrm>
            <a:off x="7452106" y="1552576"/>
            <a:ext cx="4239832" cy="3981449"/>
          </a:xfrm>
          <a:prstGeom prst="rect">
            <a:avLst/>
          </a:prstGeom>
          <a:effectLst>
            <a:softEdge rad="317500"/>
          </a:effectLst>
        </p:spPr>
      </p:pic>
    </p:spTree>
    <p:extLst>
      <p:ext uri="{BB962C8B-B14F-4D97-AF65-F5344CB8AC3E}">
        <p14:creationId xmlns:p14="http://schemas.microsoft.com/office/powerpoint/2010/main" xmlns="" val="262901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8950"/>
            <a:ext cx="10972800" cy="927100"/>
          </a:xfrm>
        </p:spPr>
        <p:txBody>
          <a:bodyPr/>
          <a:lstStyle/>
          <a:p>
            <a:pPr>
              <a:lnSpc>
                <a:spcPct val="90000"/>
              </a:lnSpc>
            </a:pPr>
            <a:r>
              <a:rPr lang="en-US" kern="1200" cap="all" dirty="0">
                <a:solidFill>
                  <a:schemeClr val="tx1"/>
                </a:solidFill>
                <a:latin typeface="Gotham Medium" pitchFamily="50" charset="0"/>
              </a:rPr>
              <a:t>FACTORS TO CONSIDER WHEN MOVING THE BARIATRIC CLIENT</a:t>
            </a:r>
          </a:p>
        </p:txBody>
      </p:sp>
      <p:sp>
        <p:nvSpPr>
          <p:cNvPr id="3" name="Content Placeholder 2"/>
          <p:cNvSpPr>
            <a:spLocks noGrp="1"/>
          </p:cNvSpPr>
          <p:nvPr>
            <p:ph idx="1"/>
          </p:nvPr>
        </p:nvSpPr>
        <p:spPr>
          <a:xfrm>
            <a:off x="1019175" y="1765300"/>
            <a:ext cx="3305175" cy="4360864"/>
          </a:xfrm>
        </p:spPr>
        <p:txBody>
          <a:bodyPr/>
          <a:lstStyle/>
          <a:p>
            <a:r>
              <a:rPr lang="en-US" sz="1800" dirty="0">
                <a:latin typeface="Gotham Light" pitchFamily="50" charset="0"/>
              </a:rPr>
              <a:t>Body shape</a:t>
            </a:r>
          </a:p>
          <a:p>
            <a:endParaRPr lang="en-US" sz="1800" dirty="0">
              <a:latin typeface="Gotham Light" pitchFamily="50" charset="0"/>
            </a:endParaRPr>
          </a:p>
          <a:p>
            <a:r>
              <a:rPr lang="en-US" sz="1800" dirty="0">
                <a:latin typeface="Gotham Light" pitchFamily="50" charset="0"/>
              </a:rPr>
              <a:t>Large body mass</a:t>
            </a:r>
          </a:p>
          <a:p>
            <a:endParaRPr lang="en-US" sz="1800" dirty="0">
              <a:latin typeface="Gotham Light" pitchFamily="50" charset="0"/>
            </a:endParaRPr>
          </a:p>
          <a:p>
            <a:r>
              <a:rPr lang="en-US" sz="1800" dirty="0">
                <a:latin typeface="Gotham Light" pitchFamily="50" charset="0"/>
              </a:rPr>
              <a:t>Centre of gravity shifts</a:t>
            </a:r>
          </a:p>
          <a:p>
            <a:endParaRPr lang="en-US" sz="1800" dirty="0">
              <a:latin typeface="Gotham Light" pitchFamily="50" charset="0"/>
            </a:endParaRPr>
          </a:p>
          <a:p>
            <a:r>
              <a:rPr lang="en-US" sz="1800" dirty="0">
                <a:latin typeface="Gotham Light" pitchFamily="50" charset="0"/>
              </a:rPr>
              <a:t>Decreased balance</a:t>
            </a:r>
          </a:p>
          <a:p>
            <a:endParaRPr lang="en-US" sz="1800" dirty="0">
              <a:latin typeface="Gotham Light" pitchFamily="50" charset="0"/>
            </a:endParaRPr>
          </a:p>
          <a:p>
            <a:r>
              <a:rPr lang="en-US" sz="1800" dirty="0">
                <a:latin typeface="Gotham Light" pitchFamily="50" charset="0"/>
              </a:rPr>
              <a:t>Poor sensation in feet</a:t>
            </a:r>
          </a:p>
          <a:p>
            <a:endParaRPr lang="en-US" sz="1800" dirty="0">
              <a:latin typeface="Gotham Light" pitchFamily="50" charset="0"/>
            </a:endParaRPr>
          </a:p>
          <a:p>
            <a:r>
              <a:rPr lang="en-US" sz="1800" dirty="0">
                <a:latin typeface="Gotham Light" pitchFamily="50" charset="0"/>
              </a:rPr>
              <a:t>Unable to see feet</a:t>
            </a:r>
          </a:p>
          <a:p>
            <a:endParaRPr lang="en-US" sz="1800" dirty="0">
              <a:latin typeface="Gotham Light" pitchFamily="50" charset="0"/>
            </a:endParaRPr>
          </a:p>
        </p:txBody>
      </p:sp>
      <p:sp>
        <p:nvSpPr>
          <p:cNvPr id="5" name="Rectangle 4"/>
          <p:cNvSpPr/>
          <p:nvPr/>
        </p:nvSpPr>
        <p:spPr>
          <a:xfrm>
            <a:off x="5210175" y="1765300"/>
            <a:ext cx="6096000" cy="3693319"/>
          </a:xfrm>
          <a:prstGeom prst="rect">
            <a:avLst/>
          </a:prstGeom>
          <a:noFill/>
          <a:ln>
            <a:noFill/>
          </a:ln>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har char="•"/>
            </a:pPr>
            <a:r>
              <a:rPr lang="en-GB" dirty="0">
                <a:solidFill>
                  <a:srgbClr val="333333"/>
                </a:solidFill>
                <a:latin typeface="Gotham Light" pitchFamily="50" charset="0"/>
              </a:rPr>
              <a:t>Reduced ability to move joints</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Reduced strength and endurance</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Tire easily</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Need more space</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Limited bending at knees and hips</a:t>
            </a:r>
          </a:p>
          <a:p>
            <a:pPr marL="342900" indent="-342900" fontAlgn="base">
              <a:spcBef>
                <a:spcPct val="20000"/>
              </a:spcBef>
              <a:spcAft>
                <a:spcPct val="0"/>
              </a:spcAft>
              <a:buChar char="•"/>
            </a:pPr>
            <a:endParaRPr lang="en-GB" dirty="0">
              <a:solidFill>
                <a:srgbClr val="333333"/>
              </a:solidFill>
              <a:latin typeface="Gotham Light" pitchFamily="50" charset="0"/>
            </a:endParaRPr>
          </a:p>
          <a:p>
            <a:pPr marL="342900" indent="-342900" fontAlgn="base">
              <a:spcBef>
                <a:spcPct val="20000"/>
              </a:spcBef>
              <a:spcAft>
                <a:spcPct val="0"/>
              </a:spcAft>
              <a:buChar char="•"/>
            </a:pPr>
            <a:r>
              <a:rPr lang="en-GB" dirty="0">
                <a:solidFill>
                  <a:srgbClr val="333333"/>
                </a:solidFill>
                <a:latin typeface="Gotham Light" pitchFamily="50" charset="0"/>
              </a:rPr>
              <a:t>Breathless</a:t>
            </a:r>
          </a:p>
        </p:txBody>
      </p:sp>
    </p:spTree>
    <p:extLst>
      <p:ext uri="{BB962C8B-B14F-4D97-AF65-F5344CB8AC3E}">
        <p14:creationId xmlns:p14="http://schemas.microsoft.com/office/powerpoint/2010/main" xmlns="" val="137568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760" y="589889"/>
            <a:ext cx="10972800" cy="4525963"/>
          </a:xfrm>
          <a:noFill/>
          <a:ln>
            <a:noFill/>
          </a:ln>
        </p:spPr>
        <p:txBody>
          <a:bodyPr vert="horz" wrap="square" lIns="91440" tIns="45720" rIns="91440" bIns="45720" numCol="1" anchor="t" anchorCtr="0" compatLnSpc="1">
            <a:prstTxWarp prst="textNoShape">
              <a:avLst/>
            </a:prstTxWarp>
          </a:bodyPr>
          <a:lstStyle/>
          <a:p>
            <a:pPr marL="0" indent="0">
              <a:buNone/>
            </a:pPr>
            <a:r>
              <a:rPr lang="en-US" sz="2800" b="1" kern="1200" cap="all" dirty="0">
                <a:solidFill>
                  <a:schemeClr val="tx1"/>
                </a:solidFill>
                <a:latin typeface="Gotham Medium" pitchFamily="50" charset="0"/>
                <a:ea typeface="+mj-ea"/>
                <a:cs typeface="+mj-cs"/>
              </a:rPr>
              <a:t>HIP FLEXION</a:t>
            </a:r>
          </a:p>
          <a:p>
            <a:pPr marL="0" indent="0">
              <a:buNone/>
            </a:pPr>
            <a:endParaRPr lang="en-US" b="1" kern="1200" cap="all" dirty="0">
              <a:solidFill>
                <a:schemeClr val="tx1"/>
              </a:solidFill>
              <a:latin typeface="Gotham Medium" pitchFamily="50" charset="0"/>
              <a:ea typeface="+mj-ea"/>
              <a:cs typeface="+mj-cs"/>
            </a:endParaRPr>
          </a:p>
          <a:p>
            <a:pPr marL="0" indent="0">
              <a:buNone/>
            </a:pPr>
            <a:r>
              <a:rPr lang="en-US" sz="1800" dirty="0">
                <a:latin typeface="Gotham Light" pitchFamily="50" charset="0"/>
              </a:rPr>
              <a:t>Measuring hip flexion in the Bariatric client is challenging due to the excess tissue. </a:t>
            </a:r>
          </a:p>
          <a:p>
            <a:pPr marL="0" indent="0">
              <a:buNone/>
            </a:pPr>
            <a:r>
              <a:rPr lang="en-US" sz="1800" dirty="0">
                <a:latin typeface="Gotham Light" pitchFamily="50" charset="0"/>
              </a:rPr>
              <a:t>By using the back angle recline on the chair we are accommodating any possible hip flexion restriction and reducing the hip abduction.</a:t>
            </a:r>
          </a:p>
          <a:p>
            <a:pPr marL="0" indent="0">
              <a:buNone/>
            </a:pPr>
            <a:r>
              <a:rPr lang="en-US" sz="1800" dirty="0">
                <a:latin typeface="Gotham Light" pitchFamily="50" charset="0"/>
              </a:rPr>
              <a:t>This will necessitate some ‘trial and error ‘ in order to get it as accurate as possible. </a:t>
            </a:r>
          </a:p>
          <a:p>
            <a:pPr marL="0" indent="0">
              <a:buNone/>
            </a:pPr>
            <a:endParaRPr lang="en-US" sz="1800" dirty="0">
              <a:latin typeface="Gotham Light" pitchFamily="50" charset="0"/>
            </a:endParaRPr>
          </a:p>
          <a:p>
            <a:pPr marL="0" indent="0">
              <a:buNone/>
            </a:pPr>
            <a:endParaRPr lang="en-US" sz="1800" dirty="0">
              <a:latin typeface="Gotham Light" pitchFamily="50" charset="0"/>
            </a:endParaRPr>
          </a:p>
          <a:p>
            <a:pPr marL="0" indent="0">
              <a:buNone/>
            </a:pPr>
            <a:r>
              <a:rPr lang="en-US" sz="2800" b="1" kern="1200" cap="all" dirty="0">
                <a:solidFill>
                  <a:schemeClr val="tx1"/>
                </a:solidFill>
                <a:latin typeface="Gotham Medium" pitchFamily="50" charset="0"/>
                <a:ea typeface="+mj-ea"/>
                <a:cs typeface="+mj-cs"/>
              </a:rPr>
              <a:t>KNEE FLEXION/EXTENSION</a:t>
            </a:r>
          </a:p>
          <a:p>
            <a:pPr marL="0" indent="0">
              <a:buNone/>
            </a:pPr>
            <a:endParaRPr lang="en-US" b="1" kern="1200" cap="all" dirty="0">
              <a:solidFill>
                <a:schemeClr val="tx1"/>
              </a:solidFill>
              <a:latin typeface="Gotham Medium" pitchFamily="50" charset="0"/>
              <a:ea typeface="+mj-ea"/>
              <a:cs typeface="+mj-cs"/>
            </a:endParaRPr>
          </a:p>
          <a:p>
            <a:pPr marL="0" indent="0">
              <a:buNone/>
            </a:pPr>
            <a:r>
              <a:rPr lang="en-US" sz="1800" dirty="0">
                <a:latin typeface="Gotham Light" pitchFamily="50" charset="0"/>
              </a:rPr>
              <a:t>Accommodation of tight hamstrings is necessary to prevent the client from sliding of the chair, however with the obese client the restriction in knee flexion may be due to excess tissue. </a:t>
            </a:r>
          </a:p>
          <a:p>
            <a:pPr marL="0" indent="0">
              <a:buNone/>
            </a:pPr>
            <a:r>
              <a:rPr lang="en-US" sz="1800" dirty="0">
                <a:latin typeface="Gotham Light" pitchFamily="50" charset="0"/>
              </a:rPr>
              <a:t>This must be accommodated in the chair to avoid pressure ulcers. Adjustable leg rest is imperative for this client group.</a:t>
            </a:r>
          </a:p>
          <a:p>
            <a:pPr marL="0" indent="0">
              <a:buNone/>
            </a:pPr>
            <a:endParaRPr lang="en-US" sz="1800" dirty="0">
              <a:latin typeface="Gotham Light" pitchFamily="50" charset="0"/>
            </a:endParaRPr>
          </a:p>
          <a:p>
            <a:pPr marL="0" indent="0">
              <a:buNone/>
            </a:pPr>
            <a:endParaRPr lang="en-US" sz="1800" dirty="0">
              <a:latin typeface="Gotham Light" pitchFamily="50" charset="0"/>
            </a:endParaRPr>
          </a:p>
        </p:txBody>
      </p:sp>
    </p:spTree>
    <p:extLst>
      <p:ext uri="{BB962C8B-B14F-4D97-AF65-F5344CB8AC3E}">
        <p14:creationId xmlns:p14="http://schemas.microsoft.com/office/powerpoint/2010/main" xmlns="" val="3879948525"/>
      </p:ext>
    </p:extLst>
  </p:cSld>
  <p:clrMapOvr>
    <a:masterClrMapping/>
  </p:clrMapOvr>
</p:sld>
</file>

<file path=ppt/theme/theme1.xml><?xml version="1.0" encoding="utf-8"?>
<a:theme xmlns:a="http://schemas.openxmlformats.org/drawingml/2006/main" name="Seating Matters Training- OMcV january 2013">
  <a:themeElements>
    <a:clrScheme name="Seating Matters Basic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ating Matters Basic slide">
      <a:majorFont>
        <a:latin typeface="Gill Sans MT Condensed"/>
        <a:ea typeface=""/>
        <a:cs typeface="Arial"/>
      </a:majorFont>
      <a:minorFont>
        <a:latin typeface="Gill Sans M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ating Matters Basic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ating Matters Basic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ating Matters Basic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ating Matters Basic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ating Matters Basic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ating Matters Basic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ating Matters Basic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ating Matters Basic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ating Matters Basic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ating Matters Basic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ating Matters Basic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ating Matters Basic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rgbClr val="000000"/>
      </a:dk1>
      <a:lt1>
        <a:srgbClr val="FFFFFF"/>
      </a:lt1>
      <a:dk2>
        <a:srgbClr val="FFFFFF"/>
      </a:dk2>
      <a:lt2>
        <a:srgbClr val="006EB6"/>
      </a:lt2>
      <a:accent1>
        <a:srgbClr val="006EB6"/>
      </a:accent1>
      <a:accent2>
        <a:srgbClr val="19975D"/>
      </a:accent2>
      <a:accent3>
        <a:srgbClr val="7FBEEB"/>
      </a:accent3>
      <a:accent4>
        <a:srgbClr val="7F8FA9"/>
      </a:accent4>
      <a:accent5>
        <a:srgbClr val="216A95"/>
      </a:accent5>
      <a:accent6>
        <a:srgbClr val="9D90A0"/>
      </a:accent6>
      <a:hlink>
        <a:srgbClr val="70369A"/>
      </a:hlink>
      <a:folHlink>
        <a:srgbClr val="7FBE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eating Matters Training- OMcV january 2013">
  <a:themeElements>
    <a:clrScheme name="Seating Matters Basic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ating Matters Basic slide">
      <a:majorFont>
        <a:latin typeface="Gill Sans MT Condensed"/>
        <a:ea typeface=""/>
        <a:cs typeface="Arial"/>
      </a:majorFont>
      <a:minorFont>
        <a:latin typeface="Gill Sans M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ating Matters Basic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ating Matters Basic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ating Matters Basic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ating Matters Basic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ating Matters Basic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ating Matters Basic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ating Matters Basic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ating Matters Basic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ating Matters Basic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ating Matters Basic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ating Matters Basic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ating Matters Basic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CC5E81860E6B4EAFAE3A8FAB522145" ma:contentTypeVersion="7" ma:contentTypeDescription="Create a new document." ma:contentTypeScope="" ma:versionID="046bfc1540e357e76066f00ff6569750">
  <xsd:schema xmlns:xsd="http://www.w3.org/2001/XMLSchema" xmlns:xs="http://www.w3.org/2001/XMLSchema" xmlns:p="http://schemas.microsoft.com/office/2006/metadata/properties" xmlns:ns2="d748f4f9-a5a1-480b-bec6-2080957525bb" xmlns:ns3="d94ec2ea-e9c7-4cdb-9438-041d05ec3421" targetNamespace="http://schemas.microsoft.com/office/2006/metadata/properties" ma:root="true" ma:fieldsID="c8b5493a37be4df570a0dd5416de3d1b" ns2:_="" ns3:_="">
    <xsd:import namespace="d748f4f9-a5a1-480b-bec6-2080957525bb"/>
    <xsd:import namespace="d94ec2ea-e9c7-4cdb-9438-041d05ec34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48f4f9-a5a1-480b-bec6-2080957525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4ec2ea-e9c7-4cdb-9438-041d05ec342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6ED1B3-917D-4790-9641-5B996D8C5C14}">
  <ds:schemaRefs>
    <ds:schemaRef ds:uri="http://schemas.microsoft.com/office/2006/metadata/properties"/>
    <ds:schemaRef ds:uri="d748f4f9-a5a1-480b-bec6-2080957525bb"/>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94ec2ea-e9c7-4cdb-9438-041d05ec3421"/>
    <ds:schemaRef ds:uri="http://www.w3.org/XML/1998/namespace"/>
  </ds:schemaRefs>
</ds:datastoreItem>
</file>

<file path=customXml/itemProps2.xml><?xml version="1.0" encoding="utf-8"?>
<ds:datastoreItem xmlns:ds="http://schemas.openxmlformats.org/officeDocument/2006/customXml" ds:itemID="{CC0EC797-C856-4472-81D1-A839050E0A69}">
  <ds:schemaRefs>
    <ds:schemaRef ds:uri="http://schemas.microsoft.com/sharepoint/v3/contenttype/forms"/>
  </ds:schemaRefs>
</ds:datastoreItem>
</file>

<file path=customXml/itemProps3.xml><?xml version="1.0" encoding="utf-8"?>
<ds:datastoreItem xmlns:ds="http://schemas.openxmlformats.org/officeDocument/2006/customXml" ds:itemID="{FEB9A75E-FFDE-4CD2-ACF5-E5F0E14C8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48f4f9-a5a1-480b-bec6-2080957525bb"/>
    <ds:schemaRef ds:uri="d94ec2ea-e9c7-4cdb-9438-041d05ec3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7510</TotalTime>
  <Words>1051</Words>
  <Application>Microsoft Office PowerPoint</Application>
  <PresentationFormat>Custom</PresentationFormat>
  <Paragraphs>159</Paragraphs>
  <Slides>20</Slides>
  <Notes>4</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3" baseType="lpstr">
      <vt:lpstr>Arial</vt:lpstr>
      <vt:lpstr>Gotham Bold</vt:lpstr>
      <vt:lpstr>Gotham Light</vt:lpstr>
      <vt:lpstr>Gotham Medium</vt:lpstr>
      <vt:lpstr>Gill Sans MT</vt:lpstr>
      <vt:lpstr>Gotham-Light</vt:lpstr>
      <vt:lpstr>Gill Sans MT Condensed</vt:lpstr>
      <vt:lpstr>Calibri</vt:lpstr>
      <vt:lpstr>Calibri Light</vt:lpstr>
      <vt:lpstr>Seating Matters Training- OMcV january 2013</vt:lpstr>
      <vt:lpstr>Office Theme</vt:lpstr>
      <vt:lpstr>1_Seating Matters Training- OMcV january 2013</vt:lpstr>
      <vt:lpstr>Acrobat Document</vt:lpstr>
      <vt:lpstr>Slide 1</vt:lpstr>
      <vt:lpstr>BARIATRIC: WHY SEATING MATTERS</vt:lpstr>
      <vt:lpstr>Obesity is now recognised as a worldwide epidemic</vt:lpstr>
      <vt:lpstr>Assessment of the Bariatric Client </vt:lpstr>
      <vt:lpstr>Assessment of the Bariatric Client </vt:lpstr>
      <vt:lpstr>Factors to consider in bariatric seating</vt:lpstr>
      <vt:lpstr>Slide 7</vt:lpstr>
      <vt:lpstr>FACTORS TO CONSIDER WHEN MOVING THE BARIATRIC CLIENT</vt:lpstr>
      <vt:lpstr>Slide 9</vt:lpstr>
      <vt:lpstr>Slide 10</vt:lpstr>
      <vt:lpstr>Pressure ulcers and skin damage represent a preventable and serious health threat to bariatric clients…</vt:lpstr>
      <vt:lpstr>Bariatric clients are at an increased risk of skin breakdown particularly:</vt:lpstr>
      <vt:lpstr>Specific seating features to consider </vt:lpstr>
      <vt:lpstr>Specific seating features to consider </vt:lpstr>
      <vt:lpstr>Slide 15</vt:lpstr>
      <vt:lpstr>Slide 16</vt:lpstr>
      <vt:lpstr>Slide 17</vt:lpstr>
      <vt:lpstr>    Bespoke Mobile Options </vt:lpstr>
      <vt:lpstr>    Bespoke Lift and Recliners </vt:lpstr>
      <vt:lpstr>  Evolution Healthcare Limited Scotland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McVey</dc:creator>
  <cp:lastModifiedBy>KINSEFR943</cp:lastModifiedBy>
  <cp:revision>63</cp:revision>
  <dcterms:created xsi:type="dcterms:W3CDTF">2014-06-06T13:51:52Z</dcterms:created>
  <dcterms:modified xsi:type="dcterms:W3CDTF">2018-05-30T10:23:31Z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0x01010098CC5E81860E6B4EAFAE3A8FAB522145</vt:lpwstr>
  </property>
</Properties>
</file>