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8" r:id="rId7"/>
    <p:sldId id="263" r:id="rId8"/>
    <p:sldId id="265" r:id="rId9"/>
    <p:sldId id="270" r:id="rId10"/>
    <p:sldId id="272" r:id="rId11"/>
    <p:sldId id="260" r:id="rId12"/>
    <p:sldId id="261" r:id="rId13"/>
    <p:sldId id="266" r:id="rId14"/>
    <p:sldId id="267" r:id="rId15"/>
    <p:sldId id="273"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6" d="100"/>
          <a:sy n="66" d="100"/>
        </p:scale>
        <p:origin x="60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F12B5DD-6B1C-4D63-A064-296A12AF9876}" type="datetimeFigureOut">
              <a:rPr lang="en-GB" smtClean="0"/>
              <a:pPr/>
              <a:t>02/06/2023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3BA83E-CD01-4033-8B48-39B3E80A3D2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12B5DD-6B1C-4D63-A064-296A12AF9876}" type="datetimeFigureOut">
              <a:rPr lang="en-GB" smtClean="0"/>
              <a:pPr/>
              <a:t>02/06/2023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3BA83E-CD01-4033-8B48-39B3E80A3D2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12B5DD-6B1C-4D63-A064-296A12AF9876}" type="datetimeFigureOut">
              <a:rPr lang="en-GB" smtClean="0"/>
              <a:pPr/>
              <a:t>02/06/2023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3BA83E-CD01-4033-8B48-39B3E80A3D2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12B5DD-6B1C-4D63-A064-296A12AF9876}" type="datetimeFigureOut">
              <a:rPr lang="en-GB" smtClean="0"/>
              <a:pPr/>
              <a:t>02/06/2023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3BA83E-CD01-4033-8B48-39B3E80A3D2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12B5DD-6B1C-4D63-A064-296A12AF9876}" type="datetimeFigureOut">
              <a:rPr lang="en-GB" smtClean="0"/>
              <a:pPr/>
              <a:t>02/06/2023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3BA83E-CD01-4033-8B48-39B3E80A3D2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F12B5DD-6B1C-4D63-A064-296A12AF9876}" type="datetimeFigureOut">
              <a:rPr lang="en-GB" smtClean="0"/>
              <a:pPr/>
              <a:t>02/06/2023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3BA83E-CD01-4033-8B48-39B3E80A3D2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12B5DD-6B1C-4D63-A064-296A12AF9876}" type="datetimeFigureOut">
              <a:rPr lang="en-GB" smtClean="0"/>
              <a:pPr/>
              <a:t>02/06/2023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3BA83E-CD01-4033-8B48-39B3E80A3D2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F12B5DD-6B1C-4D63-A064-296A12AF9876}" type="datetimeFigureOut">
              <a:rPr lang="en-GB" smtClean="0"/>
              <a:pPr/>
              <a:t>02/06/2023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3BA83E-CD01-4033-8B48-39B3E80A3D2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2B5DD-6B1C-4D63-A064-296A12AF9876}" type="datetimeFigureOut">
              <a:rPr lang="en-GB" smtClean="0"/>
              <a:pPr/>
              <a:t>02/06/2023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3BA83E-CD01-4033-8B48-39B3E80A3D2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12B5DD-6B1C-4D63-A064-296A12AF9876}" type="datetimeFigureOut">
              <a:rPr lang="en-GB" smtClean="0"/>
              <a:pPr/>
              <a:t>02/06/2023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3BA83E-CD01-4033-8B48-39B3E80A3D2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12B5DD-6B1C-4D63-A064-296A12AF9876}" type="datetimeFigureOut">
              <a:rPr lang="en-GB" smtClean="0"/>
              <a:pPr/>
              <a:t>02/06/2023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3BA83E-CD01-4033-8B48-39B3E80A3D2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2B5DD-6B1C-4D63-A064-296A12AF9876}" type="datetimeFigureOut">
              <a:rPr lang="en-GB" smtClean="0"/>
              <a:pPr/>
              <a:t>02/06/2023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3BA83E-CD01-4033-8B48-39B3E80A3D2E}" type="slidenum">
              <a:rPr lang="en-GB" smtClean="0"/>
              <a:pPr/>
              <a:t>‹#›</a:t>
            </a:fld>
            <a:endParaRPr lang="en-GB"/>
          </a:p>
        </p:txBody>
      </p:sp>
      <p:sp>
        <p:nvSpPr>
          <p:cNvPr id="9" name="TextBox 8">
            <a:extLst>
              <a:ext uri="{FF2B5EF4-FFF2-40B4-BE49-F238E27FC236}">
                <a16:creationId xmlns:a16="http://schemas.microsoft.com/office/drawing/2014/main" xmlns="" id="{95D2A823-7890-ACA9-7BD3-7DBA74DCE929}"/>
              </a:ext>
            </a:extLst>
          </p:cNvPr>
          <p:cNvSpPr txBox="1"/>
          <p:nvPr userDrawn="1">
            <p:extLst>
              <p:ext uri="{1162E1C5-73C7-4A58-AE30-91384D911F3F}">
                <p184:classification xmlns:p184="http://schemas.microsoft.com/office/powerpoint/2018/4/main" xmlns="" val="hdr"/>
              </p:ext>
            </p:extLst>
          </p:nvPr>
        </p:nvSpPr>
        <p:spPr>
          <a:xfrm>
            <a:off x="0" y="0"/>
            <a:ext cx="730250" cy="182880"/>
          </a:xfrm>
          <a:prstGeom prst="rect">
            <a:avLst/>
          </a:prstGeom>
        </p:spPr>
        <p:txBody>
          <a:bodyPr horzOverflow="overflow" lIns="0" tIns="0" rIns="0" bIns="0">
            <a:spAutoFit/>
          </a:bodyPr>
          <a:lstStyle/>
          <a:p>
            <a:pPr algn="l"/>
            <a:r>
              <a:rPr lang="en-GB" sz="1200">
                <a:solidFill>
                  <a:srgbClr val="000000"/>
                </a:solidFill>
                <a:latin typeface="Arial" panose="020B0604020202020204" pitchFamily="34" charset="0"/>
                <a:cs typeface="Arial" panose="020B0604020202020204" pitchFamily="34" charset="0"/>
              </a:rPr>
              <a:t>OFFICIAL</a:t>
            </a:r>
          </a:p>
        </p:txBody>
      </p:sp>
      <p:sp>
        <p:nvSpPr>
          <p:cNvPr id="10" name="TextBox 9">
            <a:extLst>
              <a:ext uri="{FF2B5EF4-FFF2-40B4-BE49-F238E27FC236}">
                <a16:creationId xmlns:a16="http://schemas.microsoft.com/office/drawing/2014/main" xmlns="" id="{D672F835-8D3E-AD09-609A-019C783A009E}"/>
              </a:ext>
            </a:extLst>
          </p:cNvPr>
          <p:cNvSpPr txBox="1"/>
          <p:nvPr userDrawn="1">
            <p:extLst>
              <p:ext uri="{1162E1C5-73C7-4A58-AE30-91384D911F3F}">
                <p184:classification xmlns:p184="http://schemas.microsoft.com/office/powerpoint/2018/4/main" xmlns="" val="ftr"/>
              </p:ext>
            </p:extLst>
          </p:nvPr>
        </p:nvSpPr>
        <p:spPr>
          <a:xfrm>
            <a:off x="0" y="6675120"/>
            <a:ext cx="730250" cy="182880"/>
          </a:xfrm>
          <a:prstGeom prst="rect">
            <a:avLst/>
          </a:prstGeom>
        </p:spPr>
        <p:txBody>
          <a:bodyPr horzOverflow="overflow" lIns="0" tIns="0" rIns="0" bIns="0">
            <a:spAutoFit/>
          </a:bodyPr>
          <a:lstStyle/>
          <a:p>
            <a:pPr algn="l"/>
            <a:r>
              <a:rPr lang="en-GB" sz="1200">
                <a:solidFill>
                  <a:srgbClr val="000000"/>
                </a:solidFill>
                <a:latin typeface="Arial" panose="020B0604020202020204" pitchFamily="34" charset="0"/>
                <a:cs typeface="Arial" panose="020B0604020202020204" pitchFamily="34" charset="0"/>
              </a:rPr>
              <a:t>OFFICIAL</a:t>
            </a: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R.jfif"/>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683568" y="620688"/>
            <a:ext cx="7772400" cy="1470025"/>
          </a:xfrm>
        </p:spPr>
        <p:txBody>
          <a:bodyPr/>
          <a:lstStyle/>
          <a:p>
            <a:r>
              <a:rPr lang="en-GB" dirty="0"/>
              <a:t>NHS Orkney </a:t>
            </a:r>
          </a:p>
        </p:txBody>
      </p:sp>
      <p:sp>
        <p:nvSpPr>
          <p:cNvPr id="3" name="Subtitle 2"/>
          <p:cNvSpPr>
            <a:spLocks noGrp="1"/>
          </p:cNvSpPr>
          <p:nvPr>
            <p:ph type="subTitle" idx="1"/>
          </p:nvPr>
        </p:nvSpPr>
        <p:spPr>
          <a:xfrm>
            <a:off x="1187624" y="1988840"/>
            <a:ext cx="6400800" cy="1752600"/>
          </a:xfrm>
        </p:spPr>
        <p:txBody>
          <a:bodyPr/>
          <a:lstStyle/>
          <a:p>
            <a:r>
              <a:rPr lang="en-GB" dirty="0">
                <a:solidFill>
                  <a:schemeClr val="tx1"/>
                </a:solidFill>
              </a:rPr>
              <a:t>What we are learning with HSE</a:t>
            </a:r>
          </a:p>
        </p:txBody>
      </p:sp>
      <p:sp>
        <p:nvSpPr>
          <p:cNvPr id="11266" name="AutoShape 2" descr="Image result for Balfour Hospita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6" name="TextBox 5"/>
          <p:cNvSpPr txBox="1"/>
          <p:nvPr/>
        </p:nvSpPr>
        <p:spPr>
          <a:xfrm>
            <a:off x="6444208" y="6021288"/>
            <a:ext cx="2520280" cy="646331"/>
          </a:xfrm>
          <a:prstGeom prst="rect">
            <a:avLst/>
          </a:prstGeom>
          <a:noFill/>
        </p:spPr>
        <p:txBody>
          <a:bodyPr wrap="square" rtlCol="0">
            <a:spAutoFit/>
          </a:bodyPr>
          <a:lstStyle/>
          <a:p>
            <a:r>
              <a:rPr lang="en-GB" dirty="0"/>
              <a:t>Tony Miller </a:t>
            </a:r>
          </a:p>
          <a:p>
            <a:r>
              <a:rPr lang="en-GB" dirty="0"/>
              <a:t>Manual Handling Trainer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340768"/>
            <a:ext cx="7772400" cy="1362075"/>
          </a:xfrm>
        </p:spPr>
        <p:txBody>
          <a:bodyPr>
            <a:normAutofit/>
          </a:bodyPr>
          <a:lstStyle/>
          <a:p>
            <a:pPr algn="ctr"/>
            <a:r>
              <a:rPr lang="en-GB" sz="6000" dirty="0"/>
              <a:t>Thank you!</a:t>
            </a:r>
          </a:p>
        </p:txBody>
      </p:sp>
      <p:sp>
        <p:nvSpPr>
          <p:cNvPr id="3" name="Text Placeholder 2"/>
          <p:cNvSpPr>
            <a:spLocks noGrp="1"/>
          </p:cNvSpPr>
          <p:nvPr>
            <p:ph type="body" idx="1"/>
          </p:nvPr>
        </p:nvSpPr>
        <p:spPr>
          <a:xfrm>
            <a:off x="539552" y="3212976"/>
            <a:ext cx="7772400" cy="864096"/>
          </a:xfrm>
        </p:spPr>
        <p:txBody>
          <a:bodyPr>
            <a:noAutofit/>
          </a:bodyPr>
          <a:lstStyle/>
          <a:p>
            <a:r>
              <a:rPr lang="en-GB" sz="4000" dirty="0"/>
              <a:t>All staff who went the extra mile to get NHS Orkney back on track.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2636912"/>
            <a:ext cx="8280920" cy="1569660"/>
          </a:xfrm>
          <a:prstGeom prst="rect">
            <a:avLst/>
          </a:prstGeom>
        </p:spPr>
        <p:txBody>
          <a:bodyPr wrap="square">
            <a:spAutoFit/>
          </a:bodyPr>
          <a:lstStyle/>
          <a:p>
            <a:pPr algn="ctr"/>
            <a:r>
              <a:rPr lang="en-GB" sz="4800" dirty="0"/>
              <a:t>Improvement Notices Closed</a:t>
            </a:r>
            <a:br>
              <a:rPr lang="en-GB" sz="4800" dirty="0"/>
            </a:br>
            <a:r>
              <a:rPr lang="en-GB" sz="4800" dirty="0"/>
              <a:t>29 September 2022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1052736"/>
            <a:ext cx="8280920" cy="2304256"/>
          </a:xfrm>
        </p:spPr>
        <p:txBody>
          <a:bodyPr anchor="t">
            <a:noAutofit/>
          </a:bodyPr>
          <a:lstStyle/>
          <a:p>
            <a:pPr>
              <a:buFont typeface="Arial" pitchFamily="34" charset="0"/>
              <a:buChar char="•"/>
            </a:pPr>
            <a:r>
              <a:rPr lang="en-GB" sz="3600" dirty="0"/>
              <a:t>Make sure you include all relevant staff in conversations around rectifying issues raised, you will get a better picture to enable more informed solutions.</a:t>
            </a:r>
          </a:p>
          <a:p>
            <a:pPr>
              <a:buFont typeface="Arial" pitchFamily="34" charset="0"/>
              <a:buChar char="•"/>
            </a:pPr>
            <a:endParaRPr lang="en-GB" sz="3600" dirty="0"/>
          </a:p>
          <a:p>
            <a:r>
              <a:rPr lang="en-GB" sz="3600" dirty="0"/>
              <a:t>Don’t be afraid to ask for support from outside your organisations, New Ideas and differing experience makes all the difference.</a:t>
            </a:r>
          </a:p>
          <a:p>
            <a:r>
              <a:rPr lang="en-GB" sz="360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3528" y="1196752"/>
            <a:ext cx="8424936" cy="4248472"/>
          </a:xfrm>
        </p:spPr>
        <p:txBody>
          <a:bodyPr anchor="t">
            <a:normAutofit/>
          </a:bodyPr>
          <a:lstStyle/>
          <a:p>
            <a:r>
              <a:rPr lang="en-GB" sz="3600" dirty="0"/>
              <a:t>The Health and Safety Executive are also there for advice. Keep in communication with them.</a:t>
            </a:r>
          </a:p>
          <a:p>
            <a:endParaRPr lang="en-GB" sz="3600" dirty="0"/>
          </a:p>
          <a:p>
            <a:r>
              <a:rPr lang="en-GB" sz="3600" dirty="0"/>
              <a:t>Don’t be afraid to ask for more time to meet deadlines if you can justify it. </a:t>
            </a:r>
          </a:p>
          <a:p>
            <a:endParaRPr lang="en-GB"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628800"/>
            <a:ext cx="8640960" cy="4955203"/>
          </a:xfrm>
          <a:prstGeom prst="rect">
            <a:avLst/>
          </a:prstGeom>
        </p:spPr>
        <p:txBody>
          <a:bodyPr wrap="square">
            <a:spAutoFit/>
          </a:bodyPr>
          <a:lstStyle/>
          <a:p>
            <a:r>
              <a:rPr lang="en-GB" sz="3600" dirty="0"/>
              <a:t>The Health and Safety Executive ran a 4-year inspection programme which was carried out throughout Scotland between 2018 and 2022. It identified a number of key findings and recommendations for the management of risks from workplace violence and aggression (V&amp;A) and musculoskeletal disorders (MSDs) in the NHS.</a:t>
            </a:r>
          </a:p>
          <a:p>
            <a:endParaRPr lang="en-GB" sz="2800" dirty="0"/>
          </a:p>
        </p:txBody>
      </p:sp>
      <p:sp>
        <p:nvSpPr>
          <p:cNvPr id="3" name="Title 2"/>
          <p:cNvSpPr>
            <a:spLocks noGrp="1"/>
          </p:cNvSpPr>
          <p:nvPr>
            <p:ph type="ctrTitle"/>
          </p:nvPr>
        </p:nvSpPr>
        <p:spPr>
          <a:xfrm>
            <a:off x="539552" y="260648"/>
            <a:ext cx="7772400" cy="1470025"/>
          </a:xfrm>
        </p:spPr>
        <p:txBody>
          <a:bodyPr/>
          <a:lstStyle/>
          <a:p>
            <a:r>
              <a:rPr lang="en-GB" dirty="0"/>
              <a:t>Inspection programme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9552" y="908720"/>
            <a:ext cx="7772400" cy="4536504"/>
          </a:xfrm>
        </p:spPr>
        <p:txBody>
          <a:bodyPr>
            <a:normAutofit fontScale="32500" lnSpcReduction="20000"/>
          </a:bodyPr>
          <a:lstStyle/>
          <a:p>
            <a:r>
              <a:rPr lang="en-GB" sz="11200" dirty="0"/>
              <a:t>The recent report on the inspection programme identified management failings across Scotland in 4 broad areas:</a:t>
            </a:r>
          </a:p>
          <a:p>
            <a:endParaRPr lang="en-GB" sz="11200" dirty="0"/>
          </a:p>
          <a:p>
            <a:pPr>
              <a:buFont typeface="Arial" pitchFamily="34" charset="0"/>
              <a:buChar char="•"/>
            </a:pPr>
            <a:r>
              <a:rPr lang="en-GB" sz="11200" dirty="0"/>
              <a:t> Risk assessment</a:t>
            </a:r>
          </a:p>
          <a:p>
            <a:pPr>
              <a:buFont typeface="Arial" pitchFamily="34" charset="0"/>
              <a:buChar char="•"/>
            </a:pPr>
            <a:r>
              <a:rPr lang="en-GB" sz="11200" dirty="0"/>
              <a:t> Training</a:t>
            </a:r>
          </a:p>
          <a:p>
            <a:pPr>
              <a:buFont typeface="Arial" pitchFamily="34" charset="0"/>
              <a:buChar char="•"/>
            </a:pPr>
            <a:r>
              <a:rPr lang="en-GB" sz="11200" dirty="0"/>
              <a:t> Roles and responsibilities</a:t>
            </a:r>
          </a:p>
          <a:p>
            <a:pPr>
              <a:buFont typeface="Arial" pitchFamily="34" charset="0"/>
              <a:buChar char="•"/>
            </a:pPr>
            <a:r>
              <a:rPr lang="en-GB" sz="11200" dirty="0"/>
              <a:t> Monitoring and review</a:t>
            </a:r>
            <a:r>
              <a:rPr lang="en-GB" sz="5200" dirty="0"/>
              <a:t> </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endParaRPr lang="en-GB" sz="4800" dirty="0"/>
          </a:p>
          <a:p>
            <a:pPr algn="ctr">
              <a:buNone/>
            </a:pPr>
            <a:r>
              <a:rPr lang="en-GB" sz="5200" dirty="0"/>
              <a:t>Thank you for your Time </a:t>
            </a:r>
          </a:p>
          <a:p>
            <a:pPr>
              <a:buNone/>
            </a:pPr>
            <a:endParaRPr lang="en-GB" dirty="0"/>
          </a:p>
          <a:p>
            <a:pPr>
              <a:buNone/>
            </a:pPr>
            <a:endParaRPr lang="en-GB" dirty="0"/>
          </a:p>
          <a:p>
            <a:pPr>
              <a:buNone/>
            </a:pPr>
            <a:endParaRPr lang="en-GB" dirty="0"/>
          </a:p>
          <a:p>
            <a:pPr>
              <a:buNone/>
            </a:pPr>
            <a:endParaRPr lang="en-GB" dirty="0"/>
          </a:p>
          <a:p>
            <a:pPr>
              <a:buNone/>
            </a:pPr>
            <a:r>
              <a:rPr lang="en-GB" dirty="0"/>
              <a:t>Tony Miller </a:t>
            </a:r>
          </a:p>
          <a:p>
            <a:pPr>
              <a:buNone/>
            </a:pPr>
            <a:r>
              <a:rPr lang="en-GB" dirty="0"/>
              <a:t>Manual Handling Trainer</a:t>
            </a:r>
          </a:p>
          <a:p>
            <a:pPr>
              <a:buNone/>
            </a:pPr>
            <a:r>
              <a:rPr lang="en-GB" dirty="0"/>
              <a:t>NHS Orkney</a:t>
            </a:r>
          </a:p>
          <a:p>
            <a:pPr>
              <a:buNone/>
            </a:pPr>
            <a:r>
              <a:rPr lang="en-GB" dirty="0"/>
              <a:t>Tony.miller2@nhs.scot </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orkney.png"/>
          <p:cNvPicPr>
            <a:picLocks noChangeAspect="1"/>
          </p:cNvPicPr>
          <p:nvPr/>
        </p:nvPicPr>
        <p:blipFill>
          <a:blip r:embed="rId2" cstate="print"/>
          <a:stretch>
            <a:fillRect/>
          </a:stretch>
        </p:blipFill>
        <p:spPr>
          <a:xfrm>
            <a:off x="251520" y="332656"/>
            <a:ext cx="5088976" cy="6021288"/>
          </a:xfrm>
          <a:prstGeom prst="rect">
            <a:avLst/>
          </a:prstGeom>
        </p:spPr>
      </p:pic>
      <p:sp>
        <p:nvSpPr>
          <p:cNvPr id="6" name="Title 1"/>
          <p:cNvSpPr>
            <a:spLocks noGrp="1"/>
          </p:cNvSpPr>
          <p:nvPr>
            <p:ph type="title"/>
          </p:nvPr>
        </p:nvSpPr>
        <p:spPr>
          <a:xfrm>
            <a:off x="5364088" y="404664"/>
            <a:ext cx="3779912" cy="5904656"/>
          </a:xfrm>
        </p:spPr>
        <p:txBody>
          <a:bodyPr>
            <a:noAutofit/>
          </a:bodyPr>
          <a:lstStyle/>
          <a:p>
            <a:pPr algn="l"/>
            <a:r>
              <a:rPr lang="en-GB" sz="2800" dirty="0"/>
              <a:t>NHS Orkney is situated on the Mainland of Orkney just off the north coast of Scotland.</a:t>
            </a:r>
            <a:br>
              <a:rPr lang="en-GB" sz="2800" dirty="0"/>
            </a:br>
            <a:r>
              <a:rPr lang="en-GB" sz="2800" dirty="0"/>
              <a:t/>
            </a:r>
            <a:br>
              <a:rPr lang="en-GB" sz="2800" dirty="0"/>
            </a:br>
            <a:r>
              <a:rPr lang="en-GB" sz="2800" dirty="0"/>
              <a:t>Orkney has a Population of approx 20,000 </a:t>
            </a:r>
            <a:br>
              <a:rPr lang="en-GB" sz="2800" dirty="0"/>
            </a:br>
            <a:r>
              <a:rPr lang="en-GB" sz="2800" dirty="0"/>
              <a:t>which is spread over the Mainland and 12 of the other Islands, 9 of these islands are covered by GP practices or Advanced Nurse practitioners.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04664"/>
            <a:ext cx="8568952" cy="1542033"/>
          </a:xfrm>
        </p:spPr>
        <p:txBody>
          <a:bodyPr>
            <a:noAutofit/>
          </a:bodyPr>
          <a:lstStyle/>
          <a:p>
            <a:pPr algn="l"/>
            <a:r>
              <a:rPr lang="en-GB" sz="2800" dirty="0"/>
              <a:t>NHS Orkney is the one of the Smallest board in Scotland employing around 700 staff across all disciplines. In June 2019 we moved into the recently completed  48 bed hospital, “The Balfour”</a:t>
            </a:r>
          </a:p>
        </p:txBody>
      </p:sp>
      <p:pic>
        <p:nvPicPr>
          <p:cNvPr id="1026" name="Picture 2" descr="\\nhsfs02\Users$\Tony.Miller\My Documents\A Training officer\SMHF presentations\download.jfif"/>
          <p:cNvPicPr>
            <a:picLocks noChangeAspect="1" noChangeArrowheads="1"/>
          </p:cNvPicPr>
          <p:nvPr/>
        </p:nvPicPr>
        <p:blipFill>
          <a:blip r:embed="rId2" cstate="print"/>
          <a:srcRect/>
          <a:stretch>
            <a:fillRect/>
          </a:stretch>
        </p:blipFill>
        <p:spPr bwMode="auto">
          <a:xfrm>
            <a:off x="2123728" y="2276872"/>
            <a:ext cx="4680520" cy="405645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3568" y="332656"/>
            <a:ext cx="7772400" cy="1224135"/>
          </a:xfrm>
        </p:spPr>
        <p:txBody>
          <a:bodyPr>
            <a:normAutofit/>
          </a:bodyPr>
          <a:lstStyle/>
          <a:p>
            <a:pPr algn="ctr"/>
            <a:r>
              <a:rPr lang="en-GB" sz="2800" dirty="0"/>
              <a:t>October 2021 saw the first contact with the health and Safety executive</a:t>
            </a:r>
          </a:p>
          <a:p>
            <a:endParaRPr lang="en-GB" dirty="0"/>
          </a:p>
        </p:txBody>
      </p:sp>
      <p:pic>
        <p:nvPicPr>
          <p:cNvPr id="6" name="Picture 5" descr="OIP.jfif"/>
          <p:cNvPicPr>
            <a:picLocks noChangeAspect="1"/>
          </p:cNvPicPr>
          <p:nvPr/>
        </p:nvPicPr>
        <p:blipFill>
          <a:blip r:embed="rId2" cstate="print"/>
          <a:stretch>
            <a:fillRect/>
          </a:stretch>
        </p:blipFill>
        <p:spPr>
          <a:xfrm>
            <a:off x="1475656" y="1340768"/>
            <a:ext cx="6192688" cy="5160573"/>
          </a:xfrm>
          <a:prstGeom prst="rect">
            <a:avLst/>
          </a:prstGeom>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404664"/>
            <a:ext cx="8027169" cy="5976664"/>
          </a:xfrm>
        </p:spPr>
        <p:txBody>
          <a:bodyPr anchor="t">
            <a:normAutofit/>
          </a:bodyPr>
          <a:lstStyle/>
          <a:p>
            <a:endParaRPr lang="en-GB" sz="2800" dirty="0"/>
          </a:p>
          <a:p>
            <a:endParaRPr lang="en-GB" sz="2800" dirty="0"/>
          </a:p>
          <a:p>
            <a:r>
              <a:rPr lang="en-GB" sz="2800" dirty="0"/>
              <a:t>4 HSE Inspectors arrived to look at Manual Handling and the Management of Violence and Aggression.</a:t>
            </a:r>
          </a:p>
          <a:p>
            <a:endParaRPr lang="en-GB" sz="2800" dirty="0"/>
          </a:p>
          <a:p>
            <a:r>
              <a:rPr lang="en-GB" sz="2800" dirty="0"/>
              <a:t>During their visit, the HSE inspectors identified that NHS Orkney was not compliant with some of its duties in both areas and improvement notices were issued. </a:t>
            </a:r>
          </a:p>
          <a:p>
            <a:endParaRPr lang="en-GB" sz="2800" dirty="0"/>
          </a:p>
          <a:p>
            <a:endParaRPr lang="en-GB" dirty="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611560" y="2348880"/>
            <a:ext cx="7848872" cy="2592288"/>
          </a:xfrm>
        </p:spPr>
        <p:txBody>
          <a:bodyPr>
            <a:normAutofit fontScale="92500"/>
          </a:bodyPr>
          <a:lstStyle/>
          <a:p>
            <a:pPr algn="l"/>
            <a:r>
              <a:rPr lang="en-GB" dirty="0"/>
              <a:t>The Improvement Notices were short, concise, and explained the issues found by the inspectors, they gave reasons for their decisions, and also gave suggestions to address the failings raised.</a:t>
            </a:r>
          </a:p>
          <a:p>
            <a:pPr algn="l"/>
            <a:r>
              <a:rPr lang="en-GB" dirty="0"/>
              <a:t> </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1362075"/>
          </a:xfrm>
        </p:spPr>
        <p:txBody>
          <a:bodyPr/>
          <a:lstStyle/>
          <a:p>
            <a:pPr algn="ctr"/>
            <a:r>
              <a:rPr lang="en-GB" dirty="0"/>
              <a:t>How did we get here?</a:t>
            </a:r>
            <a:br>
              <a:rPr lang="en-GB" dirty="0"/>
            </a:br>
            <a:endParaRPr lang="en-GB" dirty="0"/>
          </a:p>
        </p:txBody>
      </p:sp>
      <p:sp>
        <p:nvSpPr>
          <p:cNvPr id="5" name="TextBox 4"/>
          <p:cNvSpPr txBox="1"/>
          <p:nvPr/>
        </p:nvSpPr>
        <p:spPr>
          <a:xfrm>
            <a:off x="899592" y="1700808"/>
            <a:ext cx="7344816" cy="5139869"/>
          </a:xfrm>
          <a:prstGeom prst="rect">
            <a:avLst/>
          </a:prstGeom>
          <a:noFill/>
        </p:spPr>
        <p:txBody>
          <a:bodyPr wrap="square" rtlCol="0">
            <a:spAutoFit/>
          </a:bodyPr>
          <a:lstStyle/>
          <a:p>
            <a:endParaRPr lang="en-GB" sz="2800" dirty="0"/>
          </a:p>
          <a:p>
            <a:r>
              <a:rPr lang="en-GB" sz="2800" dirty="0"/>
              <a:t> </a:t>
            </a:r>
          </a:p>
          <a:p>
            <a:pPr>
              <a:buFont typeface="Arial" pitchFamily="34" charset="0"/>
              <a:buChar char="•"/>
            </a:pPr>
            <a:r>
              <a:rPr lang="en-GB" sz="3200" dirty="0"/>
              <a:t> Key posts had been vacant for a time.</a:t>
            </a:r>
          </a:p>
          <a:p>
            <a:pPr>
              <a:buFont typeface="Arial" pitchFamily="34" charset="0"/>
              <a:buChar char="•"/>
            </a:pPr>
            <a:endParaRPr lang="en-GB" sz="3200" dirty="0"/>
          </a:p>
          <a:p>
            <a:pPr>
              <a:buFont typeface="Arial" pitchFamily="34" charset="0"/>
              <a:buChar char="•"/>
            </a:pPr>
            <a:endParaRPr lang="en-GB" sz="3200" dirty="0"/>
          </a:p>
          <a:p>
            <a:pPr>
              <a:buFont typeface="Arial" pitchFamily="34" charset="0"/>
              <a:buChar char="•"/>
            </a:pPr>
            <a:r>
              <a:rPr lang="en-GB" sz="3200" dirty="0"/>
              <a:t> Decisions around the delivery of training while managing </a:t>
            </a:r>
            <a:r>
              <a:rPr lang="en-GB" sz="3200" dirty="0" err="1"/>
              <a:t>Covid</a:t>
            </a:r>
            <a:r>
              <a:rPr lang="en-GB" sz="3200" dirty="0"/>
              <a:t> 19 outbreak.</a:t>
            </a:r>
          </a:p>
          <a:p>
            <a:pPr>
              <a:buFont typeface="Arial" pitchFamily="34" charset="0"/>
              <a:buChar char="•"/>
            </a:pPr>
            <a:endParaRPr lang="en-GB" sz="2800" dirty="0"/>
          </a:p>
          <a:p>
            <a:pPr>
              <a:buFont typeface="Arial" pitchFamily="34" charset="0"/>
              <a:buChar char="•"/>
            </a:pPr>
            <a:endParaRPr lang="en-GB" sz="2800" dirty="0"/>
          </a:p>
          <a:p>
            <a:pPr>
              <a:buFont typeface="Arial" pitchFamily="34" charset="0"/>
              <a:buChar char="•"/>
            </a:pPr>
            <a:endParaRPr lang="en-GB" sz="2800" dirty="0"/>
          </a:p>
          <a:p>
            <a:endParaRPr lang="en-GB"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3568" y="260648"/>
            <a:ext cx="7772400" cy="1470025"/>
          </a:xfrm>
        </p:spPr>
        <p:txBody>
          <a:bodyPr>
            <a:normAutofit/>
          </a:bodyPr>
          <a:lstStyle/>
          <a:p>
            <a:r>
              <a:rPr lang="en-GB" sz="4000" dirty="0"/>
              <a:t>How did we work towards addressing the issues</a:t>
            </a:r>
          </a:p>
        </p:txBody>
      </p:sp>
      <p:sp>
        <p:nvSpPr>
          <p:cNvPr id="3" name="Text Placeholder 2"/>
          <p:cNvSpPr>
            <a:spLocks noGrp="1"/>
          </p:cNvSpPr>
          <p:nvPr>
            <p:ph type="subTitle" idx="1"/>
          </p:nvPr>
        </p:nvSpPr>
        <p:spPr>
          <a:xfrm>
            <a:off x="683568" y="1700808"/>
            <a:ext cx="8064896" cy="4464496"/>
          </a:xfrm>
        </p:spPr>
        <p:txBody>
          <a:bodyPr anchor="t">
            <a:normAutofit fontScale="55000" lnSpcReduction="20000"/>
          </a:bodyPr>
          <a:lstStyle/>
          <a:p>
            <a:pPr algn="l"/>
            <a:r>
              <a:rPr lang="en-GB" sz="5100" b="1" dirty="0"/>
              <a:t>We:</a:t>
            </a:r>
          </a:p>
          <a:p>
            <a:pPr algn="l">
              <a:buFont typeface="Arial" pitchFamily="34" charset="0"/>
              <a:buChar char="•"/>
            </a:pPr>
            <a:r>
              <a:rPr lang="en-GB" sz="5100" dirty="0"/>
              <a:t>  Initiated an action plan and had regular meetings to review and manage the work. </a:t>
            </a:r>
          </a:p>
          <a:p>
            <a:pPr algn="l"/>
            <a:endParaRPr lang="en-GB" sz="5100" dirty="0"/>
          </a:p>
          <a:p>
            <a:pPr algn="l">
              <a:buFont typeface="Arial" pitchFamily="34" charset="0"/>
              <a:buChar char="•"/>
            </a:pPr>
            <a:r>
              <a:rPr lang="en-GB" sz="5100" dirty="0"/>
              <a:t> Sought help from specialists, and colleagues from other Health boards.</a:t>
            </a:r>
          </a:p>
          <a:p>
            <a:pPr algn="l"/>
            <a:endParaRPr lang="en-GB" sz="5100" dirty="0"/>
          </a:p>
          <a:p>
            <a:pPr algn="l">
              <a:buFont typeface="Arial" pitchFamily="34" charset="0"/>
              <a:buChar char="•"/>
            </a:pPr>
            <a:r>
              <a:rPr lang="en-GB" sz="5100" dirty="0"/>
              <a:t> Reviewed and amended our policy and procedures where needed.</a:t>
            </a:r>
          </a:p>
          <a:p>
            <a:pPr algn="l"/>
            <a:endParaRPr lang="en-GB" sz="5100" dirty="0"/>
          </a:p>
          <a:p>
            <a:pPr algn="l">
              <a:buFont typeface="Arial" pitchFamily="34" charset="0"/>
              <a:buChar char="•"/>
            </a:pPr>
            <a:r>
              <a:rPr lang="en-GB" sz="5100" dirty="0"/>
              <a:t> Designed new training plans to ensure compliance.</a:t>
            </a:r>
          </a:p>
          <a:p>
            <a:pPr algn="l"/>
            <a:endParaRPr lang="en-GB" sz="5100" dirty="0"/>
          </a:p>
          <a:p>
            <a:pPr algn="l">
              <a:buFont typeface="Arial" pitchFamily="34" charset="0"/>
              <a:buChar char="•"/>
            </a:pPr>
            <a:endParaRPr lang="en-GB" sz="5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484784"/>
            <a:ext cx="8352928" cy="3970318"/>
          </a:xfrm>
          <a:prstGeom prst="rect">
            <a:avLst/>
          </a:prstGeom>
        </p:spPr>
        <p:txBody>
          <a:bodyPr wrap="square">
            <a:spAutoFit/>
          </a:bodyPr>
          <a:lstStyle/>
          <a:p>
            <a:r>
              <a:rPr lang="en-GB" sz="3600" dirty="0"/>
              <a:t>We also devised a plan to show how we were able to meet our legal responsibilities in the future.</a:t>
            </a:r>
          </a:p>
          <a:p>
            <a:endParaRPr lang="en-GB" sz="3600" dirty="0"/>
          </a:p>
          <a:p>
            <a:r>
              <a:rPr lang="en-GB" sz="3600" dirty="0"/>
              <a:t>The major difficulty for us was trying to achieve attendance at Manual Handling training.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661</TotalTime>
  <Words>484</Words>
  <Application>Microsoft Office PowerPoint</Application>
  <PresentationFormat>On-screen Show (4:3)</PresentationFormat>
  <Paragraphs>64</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NHS Orkney </vt:lpstr>
      <vt:lpstr>NHS Orkney is situated on the Mainland of Orkney just off the north coast of Scotland.  Orkney has a Population of approx 20,000  which is spread over the Mainland and 12 of the other Islands, 9 of these islands are covered by GP practices or Advanced Nurse practitioners. </vt:lpstr>
      <vt:lpstr>NHS Orkney is the one of the Smallest board in Scotland employing around 700 staff across all disciplines. In June 2019 we moved into the recently completed  48 bed hospital, “The Balfour”</vt:lpstr>
      <vt:lpstr>PowerPoint Presentation</vt:lpstr>
      <vt:lpstr>PowerPoint Presentation</vt:lpstr>
      <vt:lpstr>PowerPoint Presentation</vt:lpstr>
      <vt:lpstr>How did we get here? </vt:lpstr>
      <vt:lpstr>How did we work towards addressing the issues</vt:lpstr>
      <vt:lpstr>PowerPoint Presentation</vt:lpstr>
      <vt:lpstr>Thank you!</vt:lpstr>
      <vt:lpstr>PowerPoint Presentation</vt:lpstr>
      <vt:lpstr>PowerPoint Presentation</vt:lpstr>
      <vt:lpstr>PowerPoint Presentation</vt:lpstr>
      <vt:lpstr>Inspection programme</vt:lpstr>
      <vt:lpstr>PowerPoint Presentation</vt:lpstr>
      <vt:lpstr>PowerPoint Presentation</vt:lpstr>
    </vt:vector>
  </TitlesOfParts>
  <Company>NHS Orkney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NHS Orkney</dc:title>
  <dc:creator>Tony.Miller</dc:creator>
  <cp:lastModifiedBy>Kinsella, Fraser</cp:lastModifiedBy>
  <cp:revision>69</cp:revision>
  <dcterms:created xsi:type="dcterms:W3CDTF">2023-01-16T14:50:45Z</dcterms:created>
  <dcterms:modified xsi:type="dcterms:W3CDTF">2023-06-02T14:30:12Z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4199b9c-a89e-442f-9799-431511f14748_Enabled">
    <vt:lpwstr>true</vt:lpwstr>
  </property>
  <property fmtid="{D5CDD505-2E9C-101B-9397-08002B2CF9AE}" pid="3" name="MSIP_Label_b4199b9c-a89e-442f-9799-431511f14748_SetDate">
    <vt:lpwstr>2023-05-16T09:53:21Z</vt:lpwstr>
  </property>
  <property fmtid="{D5CDD505-2E9C-101B-9397-08002B2CF9AE}" pid="4" name="MSIP_Label_b4199b9c-a89e-442f-9799-431511f14748_Method">
    <vt:lpwstr>Privileged</vt:lpwstr>
  </property>
  <property fmtid="{D5CDD505-2E9C-101B-9397-08002B2CF9AE}" pid="5" name="MSIP_Label_b4199b9c-a89e-442f-9799-431511f14748_Name">
    <vt:lpwstr>OFFICIAL</vt:lpwstr>
  </property>
  <property fmtid="{D5CDD505-2E9C-101B-9397-08002B2CF9AE}" pid="6" name="MSIP_Label_b4199b9c-a89e-442f-9799-431511f14748_SiteId">
    <vt:lpwstr>10efe0bd-a030-4bca-809c-b5e6745e499a</vt:lpwstr>
  </property>
  <property fmtid="{D5CDD505-2E9C-101B-9397-08002B2CF9AE}" pid="7" name="MSIP_Label_b4199b9c-a89e-442f-9799-431511f14748_ActionId">
    <vt:lpwstr>4840a716-2b7f-4215-bbaa-dd0f74fb7816</vt:lpwstr>
  </property>
  <property fmtid="{D5CDD505-2E9C-101B-9397-08002B2CF9AE}" pid="8" name="MSIP_Label_b4199b9c-a89e-442f-9799-431511f14748_ContentBits">
    <vt:lpwstr>3</vt:lpwstr>
  </property>
  <property fmtid="{D5CDD505-2E9C-101B-9397-08002B2CF9AE}" pid="9" name="ClassificationContentMarkingFooterLocations">
    <vt:lpwstr>Office Theme:10</vt:lpwstr>
  </property>
  <property fmtid="{D5CDD505-2E9C-101B-9397-08002B2CF9AE}" pid="10" name="ClassificationContentMarkingFooterText">
    <vt:lpwstr>OFFICIAL</vt:lpwstr>
  </property>
  <property fmtid="{D5CDD505-2E9C-101B-9397-08002B2CF9AE}" pid="11" name="ClassificationContentMarkingHeaderLocations">
    <vt:lpwstr>Office Theme:9</vt:lpwstr>
  </property>
  <property fmtid="{D5CDD505-2E9C-101B-9397-08002B2CF9AE}" pid="12" name="ClassificationContentMarkingHeaderText">
    <vt:lpwstr>OFFICIAL</vt:lpwstr>
  </property>
</Properties>
</file>