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65" r:id="rId2"/>
    <p:sldId id="370" r:id="rId3"/>
    <p:sldId id="267" r:id="rId4"/>
    <p:sldId id="269" r:id="rId5"/>
    <p:sldId id="270" r:id="rId6"/>
    <p:sldId id="373" r:id="rId7"/>
    <p:sldId id="275" r:id="rId8"/>
    <p:sldId id="305" r:id="rId9"/>
    <p:sldId id="310" r:id="rId10"/>
    <p:sldId id="311" r:id="rId11"/>
    <p:sldId id="376" r:id="rId12"/>
  </p:sldIdLst>
  <p:sldSz cx="9144000" cy="6858000" type="screen4x3"/>
  <p:notesSz cx="6807200" cy="99393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63B"/>
    <a:srgbClr val="76D750"/>
    <a:srgbClr val="A71056"/>
    <a:srgbClr val="002C77"/>
    <a:srgbClr val="000066"/>
    <a:srgbClr val="AAA38E"/>
    <a:srgbClr val="FBD476"/>
    <a:srgbClr val="64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419" autoAdjust="0"/>
    <p:restoredTop sz="64801" autoAdjust="0"/>
  </p:normalViewPr>
  <p:slideViewPr>
    <p:cSldViewPr>
      <p:cViewPr varScale="1">
        <p:scale>
          <a:sx n="66" d="100"/>
          <a:sy n="66" d="100"/>
        </p:scale>
        <p:origin x="5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2BBECD-0D52-4654-9D0A-BEB90C852A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684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E26B7F-36EA-4DD5-A59D-0ABD3F00E163}" type="datetimeFigureOut">
              <a:rPr lang="en-GB"/>
              <a:pPr>
                <a:defRPr/>
              </a:pPr>
              <a:t>29/04/2016</a:t>
            </a:fld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821F90-AF8A-4A03-8841-F1F9955B7F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793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4928" y="9441024"/>
            <a:ext cx="2950686" cy="4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53" tIns="44128" rIns="88253" bIns="44128" anchor="b"/>
          <a:lstStyle>
            <a:lvl1pPr defTabSz="8826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8E30D5-B4A6-4E3E-B1B8-4AB6C6394864}" type="slidenum">
              <a:rPr lang="en-US" sz="1200">
                <a:solidFill>
                  <a:prstClr val="black"/>
                </a:solidFill>
              </a:rPr>
              <a:pPr algn="r" eaLnBrk="1" hangingPunct="1"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8875" cy="3725862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148" y="4722892"/>
            <a:ext cx="5442905" cy="471813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53" tIns="44128" rIns="88253" bIns="44128"/>
          <a:lstStyle/>
          <a:p>
            <a:pPr marL="228463" indent="-228463" eaLnBrk="1" hangingPunct="1"/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C7C6D-7C58-46BA-A588-D02E6E7D16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3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821F90-AF8A-4A03-8841-F1F9955B7F9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11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873125"/>
            <a:ext cx="4625975" cy="3468688"/>
          </a:xfrm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830" y="4724478"/>
            <a:ext cx="4995542" cy="446897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685" tIns="44342" rIns="88685" bIns="44342"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74700"/>
            <a:ext cx="4938712" cy="3703638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143" y="4711784"/>
            <a:ext cx="4935260" cy="501573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42" tIns="45770" rIns="91542" bIns="45770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6613" cy="3484563"/>
          </a:xfrm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362" y="4417385"/>
            <a:ext cx="5047091" cy="417989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97" tIns="45797" rIns="91597" bIns="45797"/>
          <a:lstStyle/>
          <a:p>
            <a:pPr eaLnBrk="1" hangingPunct="1"/>
            <a:endParaRPr lang="en-GB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7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3841" indent="-286091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4370" indent="-228874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2117" indent="-228874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9865" indent="-228874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7613" indent="-228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5360" indent="-228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3108" indent="-228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0856" indent="-2288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4688AD-75B3-497D-A2EF-F2C108FE823D}" type="slidenum">
              <a:rPr lang="en-GB" sz="1200">
                <a:solidFill>
                  <a:prstClr val="black"/>
                </a:solidFill>
              </a:rPr>
              <a:pPr/>
              <a:t>7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681" y="4722499"/>
            <a:ext cx="5036247" cy="44713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lIns="91542" tIns="45769" rIns="91542" bIns="45769"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GB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46125"/>
            <a:ext cx="4968875" cy="3725863"/>
          </a:xfrm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6" y="4721306"/>
            <a:ext cx="4992370" cy="447214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706" tIns="45852" rIns="91706" bIns="45852"/>
          <a:lstStyle/>
          <a:p>
            <a:pPr eaLnBrk="1" hangingPunct="1"/>
            <a:endParaRPr lang="en-GB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C7C6D-7C58-46BA-A588-D02E6E7D16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3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704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3600000" cy="720000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A710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160000"/>
            <a:ext cx="3600000" cy="3960000"/>
          </a:xfrm>
        </p:spPr>
        <p:txBody>
          <a:bodyPr/>
          <a:lstStyle>
            <a:lvl1pPr>
              <a:buClr>
                <a:srgbClr val="A71056"/>
              </a:buClr>
              <a:defRPr sz="2400"/>
            </a:lvl1pPr>
            <a:lvl2pPr>
              <a:buClr>
                <a:srgbClr val="A71056"/>
              </a:buClr>
              <a:defRPr sz="2200" baseline="0">
                <a:solidFill>
                  <a:srgbClr val="002C77"/>
                </a:solidFill>
              </a:defRPr>
            </a:lvl2pPr>
            <a:lvl3pPr>
              <a:buClr>
                <a:srgbClr val="A71056"/>
              </a:buClr>
              <a:buFontTx/>
              <a:buChar char="–"/>
              <a:defRPr sz="2000" baseline="0">
                <a:solidFill>
                  <a:srgbClr val="002C77"/>
                </a:solidFill>
              </a:defRPr>
            </a:lvl3pPr>
            <a:lvl4pPr>
              <a:buClr>
                <a:srgbClr val="A71056"/>
              </a:buClr>
              <a:defRPr sz="1800" baseline="0">
                <a:solidFill>
                  <a:srgbClr val="002C77"/>
                </a:solidFill>
              </a:defRPr>
            </a:lvl4pPr>
            <a:lvl5pPr>
              <a:buClr>
                <a:srgbClr val="A71056"/>
              </a:buClr>
              <a:defRPr sz="1600">
                <a:solidFill>
                  <a:srgbClr val="002C77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0000" y="1440000"/>
            <a:ext cx="3600000" cy="720000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A710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0000" y="2160000"/>
            <a:ext cx="3600000" cy="3960000"/>
          </a:xfrm>
        </p:spPr>
        <p:txBody>
          <a:bodyPr/>
          <a:lstStyle>
            <a:lvl1pPr>
              <a:buClr>
                <a:srgbClr val="A71056"/>
              </a:buClr>
              <a:defRPr sz="2400"/>
            </a:lvl1pPr>
            <a:lvl2pPr>
              <a:buClr>
                <a:srgbClr val="A71056"/>
              </a:buClr>
              <a:defRPr sz="2000" baseline="0">
                <a:solidFill>
                  <a:srgbClr val="002C77"/>
                </a:solidFill>
              </a:defRPr>
            </a:lvl2pPr>
            <a:lvl3pPr>
              <a:buClr>
                <a:srgbClr val="A71056"/>
              </a:buClr>
              <a:buFontTx/>
              <a:buChar char="–"/>
              <a:defRPr sz="1800" baseline="0">
                <a:solidFill>
                  <a:srgbClr val="002C77"/>
                </a:solidFill>
              </a:defRPr>
            </a:lvl3pPr>
            <a:lvl4pPr>
              <a:buClr>
                <a:srgbClr val="A71056"/>
              </a:buClr>
              <a:defRPr sz="1600" baseline="0">
                <a:solidFill>
                  <a:srgbClr val="002C77"/>
                </a:solidFill>
              </a:defRPr>
            </a:lvl4pPr>
            <a:lvl5pPr>
              <a:buClr>
                <a:srgbClr val="A71056"/>
              </a:buClr>
              <a:defRPr sz="1600" baseline="0">
                <a:solidFill>
                  <a:srgbClr val="002C77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6F2B-157F-40AB-B698-05CFBFFE1D5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25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285" y="360363"/>
            <a:ext cx="7110046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5284" y="1439863"/>
            <a:ext cx="3319097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25058" y="1439864"/>
            <a:ext cx="3319096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25058" y="3856039"/>
            <a:ext cx="3319096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2213-9F22-4AF6-A1BB-DD5EC14E6A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18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284" y="1439863"/>
            <a:ext cx="3319097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5058" y="1439863"/>
            <a:ext cx="3319096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B9E4-5195-47B3-B9C9-181B2EC210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17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A48B-116A-4ECE-850D-0E9774DFDAD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60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E6AF-C85C-42B6-9623-F398E537453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01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2880000" cy="720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00" y="360000"/>
            <a:ext cx="4680000" cy="5400000"/>
          </a:xfrm>
        </p:spPr>
        <p:txBody>
          <a:bodyPr/>
          <a:lstStyle>
            <a:lvl1pPr>
              <a:defRPr sz="2400" baseline="0"/>
            </a:lvl1pPr>
            <a:lvl2pPr>
              <a:buClr>
                <a:srgbClr val="A71056"/>
              </a:buClr>
              <a:defRPr sz="2200" baseline="0">
                <a:solidFill>
                  <a:srgbClr val="002C77"/>
                </a:solidFill>
              </a:defRPr>
            </a:lvl2pPr>
            <a:lvl3pPr>
              <a:buClr>
                <a:srgbClr val="A71056"/>
              </a:buClr>
              <a:buFontTx/>
              <a:buChar char="–"/>
              <a:defRPr sz="2000" baseline="0">
                <a:solidFill>
                  <a:srgbClr val="002C77"/>
                </a:solidFill>
              </a:defRPr>
            </a:lvl3pPr>
            <a:lvl4pPr>
              <a:buClr>
                <a:srgbClr val="A71056"/>
              </a:buClr>
              <a:defRPr sz="1800" baseline="0">
                <a:solidFill>
                  <a:srgbClr val="002C77"/>
                </a:solidFill>
              </a:defRPr>
            </a:lvl4pPr>
            <a:lvl5pPr>
              <a:buClr>
                <a:srgbClr val="A71056"/>
              </a:buClr>
              <a:defRPr sz="1600" baseline="0">
                <a:solidFill>
                  <a:srgbClr val="002C7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1079999"/>
            <a:ext cx="2880000" cy="50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8136D-9785-4923-890C-AC6E11FF8AC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9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040000"/>
            <a:ext cx="6984000" cy="36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0000" y="360000"/>
            <a:ext cx="7704000" cy="4680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5400000"/>
            <a:ext cx="6984000" cy="72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8DCC-877A-4F79-9C5E-5A596969D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80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A71056"/>
              </a:buClr>
              <a:defRPr/>
            </a:lvl1pPr>
            <a:lvl2pPr>
              <a:buClr>
                <a:srgbClr val="A71056"/>
              </a:buClr>
              <a:defRPr sz="2200" baseline="0">
                <a:solidFill>
                  <a:srgbClr val="002C77"/>
                </a:solidFill>
              </a:defRPr>
            </a:lvl2pPr>
            <a:lvl3pPr>
              <a:buClr>
                <a:srgbClr val="A71056"/>
              </a:buClr>
              <a:buFontTx/>
              <a:buChar char="–"/>
              <a:defRPr sz="2000" baseline="0">
                <a:solidFill>
                  <a:srgbClr val="002C77"/>
                </a:solidFill>
              </a:defRPr>
            </a:lvl3pPr>
            <a:lvl4pPr>
              <a:buClr>
                <a:srgbClr val="A71056"/>
              </a:buClr>
              <a:defRPr sz="1800" baseline="0">
                <a:solidFill>
                  <a:srgbClr val="002C77"/>
                </a:solidFill>
              </a:defRPr>
            </a:lvl4pPr>
            <a:lvl5pPr>
              <a:buClr>
                <a:srgbClr val="A71056"/>
              </a:buClr>
              <a:defRPr sz="1600" baseline="0">
                <a:solidFill>
                  <a:srgbClr val="002C7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6F70-D529-4C8E-8529-99B048D317A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53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20000" y="360000"/>
            <a:ext cx="1943100" cy="57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360000"/>
            <a:ext cx="5400000" cy="5760000"/>
          </a:xfrm>
        </p:spPr>
        <p:txBody>
          <a:bodyPr vert="eaVert"/>
          <a:lstStyle>
            <a:lvl1pPr>
              <a:buClr>
                <a:srgbClr val="A71056"/>
              </a:buClr>
              <a:defRPr baseline="0"/>
            </a:lvl1pPr>
            <a:lvl2pPr>
              <a:buClr>
                <a:srgbClr val="A71056"/>
              </a:buClr>
              <a:defRPr sz="2200" baseline="0">
                <a:solidFill>
                  <a:srgbClr val="002C77"/>
                </a:solidFill>
              </a:defRPr>
            </a:lvl2pPr>
            <a:lvl3pPr>
              <a:buClr>
                <a:srgbClr val="A71056"/>
              </a:buClr>
              <a:buFontTx/>
              <a:buChar char="–"/>
              <a:defRPr sz="2000" baseline="0">
                <a:solidFill>
                  <a:srgbClr val="002C77"/>
                </a:solidFill>
              </a:defRPr>
            </a:lvl3pPr>
            <a:lvl4pPr>
              <a:buClr>
                <a:srgbClr val="A71056"/>
              </a:buClr>
              <a:defRPr sz="1800" baseline="0">
                <a:solidFill>
                  <a:srgbClr val="002C77"/>
                </a:solidFill>
              </a:defRPr>
            </a:lvl4pPr>
            <a:lvl5pPr>
              <a:buClr>
                <a:srgbClr val="A71056"/>
              </a:buClr>
              <a:defRPr sz="1600" baseline="0">
                <a:solidFill>
                  <a:srgbClr val="002C7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A6BB-804B-4E4A-8225-FB82228597F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86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60432" y="6497638"/>
            <a:ext cx="358775" cy="17172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54809A-7D3B-45E9-A5ED-DB6CEF7C01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55" y="15908"/>
            <a:ext cx="2648845" cy="16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3"/>
            <a:ext cx="7702550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439863"/>
            <a:ext cx="734377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40763" y="360363"/>
            <a:ext cx="358775" cy="3603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DDEE1D-104C-4896-B585-FAC82EB4EC3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8460432" y="6529622"/>
            <a:ext cx="358775" cy="360362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rgbClr val="002C77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EDD0D77-A616-43CA-8CB3-62CB65857A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63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360363"/>
            <a:ext cx="7702550" cy="5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Keil Centre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052737"/>
            <a:ext cx="7343775" cy="50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3"/>
            <a:endParaRPr lang="en-GB" dirty="0" smtClean="0"/>
          </a:p>
          <a:p>
            <a:pPr lvl="2"/>
            <a:endParaRPr lang="en-GB" dirty="0" smtClean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924300" y="6561138"/>
            <a:ext cx="1295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GB" sz="800" dirty="0">
                <a:solidFill>
                  <a:srgbClr val="002C77"/>
                </a:solidFill>
                <a:latin typeface="Arial" charset="0"/>
              </a:rPr>
              <a:t>© The Keil </a:t>
            </a:r>
            <a:r>
              <a:rPr lang="en-GB" sz="800" dirty="0" smtClean="0">
                <a:solidFill>
                  <a:srgbClr val="002C77"/>
                </a:solidFill>
                <a:latin typeface="Arial" charset="0"/>
              </a:rPr>
              <a:t>Centre, 2015</a:t>
            </a:r>
            <a:endParaRPr lang="en-GB" sz="800" dirty="0">
              <a:solidFill>
                <a:srgbClr val="002C77"/>
              </a:solidFill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60432" y="6411284"/>
            <a:ext cx="358775" cy="360362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ctr">
              <a:defRPr sz="800" baseline="0">
                <a:solidFill>
                  <a:srgbClr val="002C77"/>
                </a:solidFill>
                <a:latin typeface="+mn-lt"/>
              </a:defRPr>
            </a:lvl1pPr>
          </a:lstStyle>
          <a:p>
            <a:pPr>
              <a:defRPr/>
            </a:pPr>
            <a:fld id="{3177A5C3-E784-4612-A714-7DD90E25F3D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959" y="6093296"/>
            <a:ext cx="9139041" cy="764704"/>
            <a:chOff x="4959" y="6093296"/>
            <a:chExt cx="9139041" cy="764704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397655" y="6093296"/>
              <a:ext cx="0" cy="211520"/>
            </a:xfrm>
            <a:prstGeom prst="line">
              <a:avLst/>
            </a:prstGeom>
            <a:ln w="41275">
              <a:solidFill>
                <a:srgbClr val="FBD4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509854" y="6428649"/>
              <a:ext cx="8634146" cy="0"/>
            </a:xfrm>
            <a:prstGeom prst="line">
              <a:avLst/>
            </a:prstGeom>
            <a:ln w="41275">
              <a:solidFill>
                <a:srgbClr val="002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4959" y="6428649"/>
              <a:ext cx="268935" cy="0"/>
            </a:xfrm>
            <a:prstGeom prst="line">
              <a:avLst/>
            </a:prstGeom>
            <a:ln w="41275">
              <a:solidFill>
                <a:srgbClr val="002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397655" y="6529622"/>
              <a:ext cx="0" cy="328378"/>
            </a:xfrm>
            <a:prstGeom prst="line">
              <a:avLst/>
            </a:prstGeom>
            <a:ln w="41275">
              <a:solidFill>
                <a:srgbClr val="FBD4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59" y="6093296"/>
            <a:ext cx="9139041" cy="764704"/>
            <a:chOff x="4959" y="6093296"/>
            <a:chExt cx="9139041" cy="764704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397655" y="6093296"/>
              <a:ext cx="0" cy="211520"/>
            </a:xfrm>
            <a:prstGeom prst="line">
              <a:avLst/>
            </a:prstGeom>
            <a:ln w="41275">
              <a:solidFill>
                <a:srgbClr val="FBD4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509854" y="6428649"/>
              <a:ext cx="8634146" cy="0"/>
            </a:xfrm>
            <a:prstGeom prst="line">
              <a:avLst/>
            </a:prstGeom>
            <a:ln w="41275">
              <a:solidFill>
                <a:srgbClr val="002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4959" y="6428649"/>
              <a:ext cx="268935" cy="0"/>
            </a:xfrm>
            <a:prstGeom prst="line">
              <a:avLst/>
            </a:prstGeom>
            <a:ln w="41275">
              <a:solidFill>
                <a:srgbClr val="002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397655" y="6529622"/>
              <a:ext cx="0" cy="328378"/>
            </a:xfrm>
            <a:prstGeom prst="line">
              <a:avLst/>
            </a:prstGeom>
            <a:ln w="41275">
              <a:solidFill>
                <a:srgbClr val="FBD4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47" y="116632"/>
            <a:ext cx="1300841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2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C7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C7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C7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C7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C7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71056"/>
        </a:buClr>
        <a:buSzPct val="100000"/>
        <a:buFont typeface="Arial" charset="0"/>
        <a:buChar char="•"/>
        <a:defRPr sz="2400">
          <a:solidFill>
            <a:srgbClr val="002C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keilcentre.co.uk/" TargetMode="External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52"/>
          <p:cNvSpPr>
            <a:spLocks noGrp="1" noChangeArrowheads="1"/>
          </p:cNvSpPr>
          <p:nvPr>
            <p:ph type="ctrTitle"/>
          </p:nvPr>
        </p:nvSpPr>
        <p:spPr>
          <a:xfrm>
            <a:off x="573559" y="2571693"/>
            <a:ext cx="7772400" cy="782960"/>
          </a:xfrm>
        </p:spPr>
        <p:txBody>
          <a:bodyPr/>
          <a:lstStyle/>
          <a:p>
            <a:r>
              <a:rPr lang="en-GB" sz="4000" dirty="0" smtClean="0"/>
              <a:t>Ergonomics</a:t>
            </a:r>
            <a:r>
              <a:rPr lang="en-GB" sz="4000" dirty="0"/>
              <a:t>/</a:t>
            </a:r>
            <a:r>
              <a:rPr lang="en-GB" sz="4000" dirty="0" smtClean="0"/>
              <a:t>Human </a:t>
            </a:r>
            <a:r>
              <a:rPr lang="en-GB" sz="4000" dirty="0" smtClean="0"/>
              <a:t>Factors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27784" y="5044352"/>
            <a:ext cx="3581400" cy="98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"/>
              </a:spcBef>
            </a:pPr>
            <a:r>
              <a:rPr lang="en-GB" sz="1000" b="1" dirty="0">
                <a:solidFill>
                  <a:srgbClr val="002C77"/>
                </a:solidFill>
                <a:cs typeface="Times New Roman" pitchFamily="18" charset="0"/>
              </a:rPr>
              <a:t> </a:t>
            </a:r>
            <a:r>
              <a:rPr lang="en-GB" sz="1400" b="1" dirty="0">
                <a:solidFill>
                  <a:srgbClr val="002C77"/>
                </a:solidFill>
                <a:cs typeface="Arial" charset="0"/>
              </a:rPr>
              <a:t>The Keil Centre</a:t>
            </a:r>
            <a:endParaRPr lang="en-GB" sz="1400" b="1" dirty="0">
              <a:solidFill>
                <a:srgbClr val="002C77"/>
              </a:solidFill>
              <a:cs typeface="Times New Roman" pitchFamily="18" charset="0"/>
            </a:endParaRPr>
          </a:p>
          <a:p>
            <a:pPr algn="ctr">
              <a:spcBef>
                <a:spcPct val="5000"/>
              </a:spcBef>
            </a:pPr>
            <a:r>
              <a:rPr lang="en-GB" sz="1400" b="1" dirty="0">
                <a:solidFill>
                  <a:srgbClr val="002C77"/>
                </a:solidFill>
                <a:cs typeface="Arial" charset="0"/>
              </a:rPr>
              <a:t>Tel: +44 (0) 131 229 6140</a:t>
            </a:r>
          </a:p>
          <a:p>
            <a:pPr algn="ctr">
              <a:spcBef>
                <a:spcPct val="5000"/>
              </a:spcBef>
            </a:pPr>
            <a:r>
              <a:rPr lang="en-GB" sz="1400" b="1" dirty="0" smtClean="0">
                <a:solidFill>
                  <a:srgbClr val="002C77"/>
                </a:solidFill>
                <a:cs typeface="Arial" charset="0"/>
              </a:rPr>
              <a:t>Email: </a:t>
            </a:r>
            <a:r>
              <a:rPr lang="en-GB" sz="1400" b="1" dirty="0" smtClean="0">
                <a:solidFill>
                  <a:schemeClr val="tx2"/>
                </a:solidFill>
                <a:cs typeface="Arial" charset="0"/>
              </a:rPr>
              <a:t>colin</a:t>
            </a:r>
            <a:r>
              <a:rPr lang="en-GB" sz="1400" b="1" dirty="0" smtClean="0">
                <a:solidFill>
                  <a:schemeClr val="tx2"/>
                </a:solidFill>
                <a:cs typeface="Arial" charset="0"/>
              </a:rPr>
              <a:t>@keilcentre.co.uk</a:t>
            </a:r>
            <a:endParaRPr lang="en-GB" sz="1400" b="1" dirty="0">
              <a:solidFill>
                <a:schemeClr val="tx2"/>
              </a:solidFill>
              <a:cs typeface="Arial" charset="0"/>
            </a:endParaRPr>
          </a:p>
          <a:p>
            <a:pPr algn="ctr">
              <a:spcBef>
                <a:spcPct val="5000"/>
              </a:spcBef>
            </a:pPr>
            <a:r>
              <a:rPr lang="en-GB" sz="1400" b="1" dirty="0" smtClean="0">
                <a:solidFill>
                  <a:srgbClr val="002C77"/>
                </a:solidFill>
                <a:cs typeface="Arial" charset="0"/>
                <a:hlinkClick r:id="rId4"/>
              </a:rPr>
              <a:t>www.keilcentre.co.uk</a:t>
            </a:r>
            <a:endParaRPr lang="en-GB" sz="1400" b="1" dirty="0">
              <a:solidFill>
                <a:srgbClr val="002C77"/>
              </a:solidFill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35696" y="3717032"/>
            <a:ext cx="4947414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71056"/>
              </a:buClr>
              <a:buSzPct val="115000"/>
              <a:buFont typeface="Arial" charset="0"/>
              <a:buChar char="•"/>
              <a:defRPr sz="2200">
                <a:solidFill>
                  <a:srgbClr val="002C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sz="2000" b="1" dirty="0" smtClean="0">
                <a:solidFill>
                  <a:srgbClr val="000066"/>
                </a:solidFill>
              </a:rPr>
              <a:t>Colin Munro</a:t>
            </a:r>
          </a:p>
          <a:p>
            <a:pPr algn="ctr" eaLnBrk="1" hangingPunct="1">
              <a:buFont typeface="Arial" charset="0"/>
              <a:buNone/>
            </a:pPr>
            <a:r>
              <a:rPr lang="en-US" sz="2000" b="1" dirty="0" smtClean="0">
                <a:solidFill>
                  <a:srgbClr val="000066"/>
                </a:solidFill>
              </a:rPr>
              <a:t>Consultant Ergonomist</a:t>
            </a:r>
          </a:p>
          <a:p>
            <a:pPr algn="ctr" eaLnBrk="1" hangingPunct="1">
              <a:buFont typeface="Arial" charset="0"/>
              <a:buNone/>
            </a:pPr>
            <a:r>
              <a:rPr lang="en-US" sz="2000" b="1" dirty="0" smtClean="0">
                <a:solidFill>
                  <a:srgbClr val="000066"/>
                </a:solidFill>
              </a:rPr>
              <a:t>BSc(Hons) </a:t>
            </a:r>
            <a:r>
              <a:rPr lang="en-US" sz="2000" b="1" dirty="0" smtClean="0">
                <a:solidFill>
                  <a:srgbClr val="000066"/>
                </a:solidFill>
              </a:rPr>
              <a:t>MSc MCSP</a:t>
            </a:r>
            <a:endParaRPr lang="en-US" sz="2000" b="1" dirty="0" smtClean="0">
              <a:solidFill>
                <a:srgbClr val="000066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9" y="5220792"/>
            <a:ext cx="2054225" cy="812165"/>
          </a:xfrm>
          <a:prstGeom prst="rect">
            <a:avLst/>
          </a:prstGeom>
          <a:noFill/>
        </p:spPr>
      </p:pic>
      <p:pic>
        <p:nvPicPr>
          <p:cNvPr id="10" name="Picture 6" descr="C:\Documents and Settings\ronny\Desktop\logo_bps[1]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79905"/>
            <a:ext cx="2057400" cy="114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381339"/>
              </p:ext>
            </p:extLst>
          </p:nvPr>
        </p:nvGraphicFramePr>
        <p:xfrm>
          <a:off x="7839245" y="5077308"/>
          <a:ext cx="1234980" cy="109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icture" r:id="rId8" imgW="1990725" imgH="1917700" progId="StaticMetafile">
                  <p:embed/>
                </p:oleObj>
              </mc:Choice>
              <mc:Fallback>
                <p:oleObj name="Picture" r:id="rId8" imgW="1990725" imgH="1917700" progId="StaticMetafile">
                  <p:embed/>
                  <p:pic>
                    <p:nvPicPr>
                      <p:cNvPr id="71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245" y="5077308"/>
                        <a:ext cx="1234980" cy="1099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2653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02550" cy="476349"/>
          </a:xfrm>
        </p:spPr>
        <p:txBody>
          <a:bodyPr/>
          <a:lstStyle/>
          <a:p>
            <a:r>
              <a:rPr lang="en-GB" sz="3200" dirty="0" smtClean="0"/>
              <a:t>Human </a:t>
            </a:r>
            <a:r>
              <a:rPr lang="en-GB" sz="3200" dirty="0" smtClean="0"/>
              <a:t>Error </a:t>
            </a:r>
            <a:r>
              <a:rPr lang="en-GB" sz="3200" dirty="0" smtClean="0"/>
              <a:t>Analysis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-324544" y="908720"/>
            <a:ext cx="7343775" cy="5112568"/>
          </a:xfrm>
        </p:spPr>
        <p:txBody>
          <a:bodyPr/>
          <a:lstStyle/>
          <a:p>
            <a:pPr marL="914400" lvl="1" indent="-457200">
              <a:buSzPct val="100000"/>
              <a:buFont typeface="+mj-lt"/>
              <a:buAutoNum type="arabicPeriod"/>
            </a:pPr>
            <a:r>
              <a:rPr lang="en-GB" sz="1800" dirty="0" smtClean="0"/>
              <a:t>Description </a:t>
            </a:r>
            <a:r>
              <a:rPr lang="en-GB" sz="1800" dirty="0" smtClean="0"/>
              <a:t>of a </a:t>
            </a:r>
            <a:r>
              <a:rPr lang="en-GB" sz="1800" dirty="0" smtClean="0"/>
              <a:t>task</a:t>
            </a:r>
            <a:endParaRPr lang="en-GB" sz="1800" dirty="0"/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GB" sz="1800" dirty="0" smtClean="0"/>
              <a:t>Identify </a:t>
            </a:r>
            <a:r>
              <a:rPr lang="en-GB" sz="1800" dirty="0"/>
              <a:t>performance shaping factors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GB" sz="1800" dirty="0" smtClean="0"/>
              <a:t>Define e</a:t>
            </a:r>
            <a:r>
              <a:rPr lang="en-GB" sz="1800" dirty="0" smtClean="0"/>
              <a:t>rror </a:t>
            </a:r>
            <a:r>
              <a:rPr lang="en-GB" sz="1800" dirty="0"/>
              <a:t>m</a:t>
            </a:r>
            <a:r>
              <a:rPr lang="en-GB" sz="1800" dirty="0" smtClean="0"/>
              <a:t>ode and type </a:t>
            </a:r>
            <a:r>
              <a:rPr lang="en-GB" sz="1800" dirty="0" smtClean="0"/>
              <a:t>of </a:t>
            </a:r>
            <a:r>
              <a:rPr lang="en-GB" sz="1800" dirty="0" smtClean="0"/>
              <a:t>error</a:t>
            </a:r>
            <a:endParaRPr lang="en-GB" sz="1800" dirty="0" smtClean="0"/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Action - </a:t>
            </a:r>
            <a:r>
              <a:rPr lang="en-GB" sz="1400" dirty="0" smtClean="0"/>
              <a:t>Operation </a:t>
            </a:r>
            <a:r>
              <a:rPr lang="en-GB" sz="1400" dirty="0"/>
              <a:t>too short / </a:t>
            </a:r>
            <a:r>
              <a:rPr lang="en-GB" sz="1400" dirty="0" smtClean="0"/>
              <a:t>long, Right </a:t>
            </a:r>
            <a:r>
              <a:rPr lang="en-GB" sz="1400" dirty="0"/>
              <a:t>operation wrong </a:t>
            </a:r>
            <a:r>
              <a:rPr lang="en-GB" sz="1400" dirty="0" smtClean="0"/>
              <a:t>object</a:t>
            </a:r>
            <a:endParaRPr lang="en-GB" sz="1400" dirty="0" smtClean="0"/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Checking - </a:t>
            </a:r>
            <a:r>
              <a:rPr lang="en-GB" sz="1400" dirty="0"/>
              <a:t>Check </a:t>
            </a:r>
            <a:r>
              <a:rPr lang="en-GB" sz="1400" dirty="0" smtClean="0"/>
              <a:t>omitted, </a:t>
            </a:r>
            <a:r>
              <a:rPr lang="en-GB" sz="1400" dirty="0"/>
              <a:t>Wrong check right </a:t>
            </a:r>
            <a:r>
              <a:rPr lang="en-GB" sz="1400" dirty="0" smtClean="0"/>
              <a:t>object</a:t>
            </a:r>
            <a:endParaRPr lang="en-GB" sz="1400" dirty="0" smtClean="0"/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Information </a:t>
            </a:r>
            <a:r>
              <a:rPr lang="en-GB" sz="1400" dirty="0" smtClean="0"/>
              <a:t>retrieval - </a:t>
            </a:r>
            <a:r>
              <a:rPr lang="en-GB" sz="1400" dirty="0"/>
              <a:t>Wrong information </a:t>
            </a:r>
            <a:r>
              <a:rPr lang="en-GB" sz="1400" dirty="0" smtClean="0"/>
              <a:t>obtained, Incorrectly </a:t>
            </a:r>
            <a:r>
              <a:rPr lang="en-GB" sz="1400" dirty="0"/>
              <a:t>interpreted</a:t>
            </a:r>
            <a:endParaRPr lang="en-GB" sz="1400" dirty="0" smtClean="0"/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Communication - </a:t>
            </a:r>
            <a:r>
              <a:rPr lang="en-GB" sz="1400" dirty="0"/>
              <a:t>Information not </a:t>
            </a:r>
            <a:r>
              <a:rPr lang="en-GB" sz="1400" dirty="0" smtClean="0"/>
              <a:t>communicated, Communication </a:t>
            </a:r>
            <a:r>
              <a:rPr lang="en-GB" sz="1400" dirty="0"/>
              <a:t>unclear</a:t>
            </a:r>
            <a:endParaRPr lang="en-GB" sz="1400" dirty="0" smtClean="0"/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Selection - </a:t>
            </a:r>
            <a:r>
              <a:rPr lang="en-GB" sz="1400" dirty="0"/>
              <a:t>Selection </a:t>
            </a:r>
            <a:r>
              <a:rPr lang="en-GB" sz="1400" dirty="0" smtClean="0"/>
              <a:t>omitted, </a:t>
            </a:r>
            <a:r>
              <a:rPr lang="en-GB" sz="1400" dirty="0"/>
              <a:t>Wrong selection </a:t>
            </a:r>
            <a:r>
              <a:rPr lang="en-GB" sz="1400" dirty="0" smtClean="0"/>
              <a:t>made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Planning - </a:t>
            </a:r>
            <a:r>
              <a:rPr lang="en-GB" sz="1400" dirty="0"/>
              <a:t>Plan </a:t>
            </a:r>
            <a:r>
              <a:rPr lang="en-GB" sz="1400" dirty="0" smtClean="0"/>
              <a:t>omitted, Plan incorrect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Violation - </a:t>
            </a:r>
            <a:r>
              <a:rPr lang="en-GB" sz="1400" dirty="0"/>
              <a:t>Deliberate action</a:t>
            </a:r>
            <a:endParaRPr lang="en-GB" sz="1400" dirty="0" smtClean="0"/>
          </a:p>
          <a:p>
            <a:pPr marL="914400" lvl="1" indent="-457200">
              <a:buSzPct val="100000"/>
              <a:buFont typeface="+mj-lt"/>
              <a:buAutoNum type="arabicPeriod" startAt="4"/>
            </a:pPr>
            <a:r>
              <a:rPr lang="en-GB" sz="1800" dirty="0" smtClean="0"/>
              <a:t>Describe </a:t>
            </a:r>
            <a:r>
              <a:rPr lang="en-GB" sz="1800" dirty="0"/>
              <a:t>error and </a:t>
            </a:r>
            <a:r>
              <a:rPr lang="en-GB" sz="1800" dirty="0" smtClean="0"/>
              <a:t>consequences</a:t>
            </a:r>
          </a:p>
          <a:p>
            <a:pPr marL="914400" lvl="1" indent="-457200">
              <a:buSzPct val="100000"/>
              <a:buFont typeface="+mj-lt"/>
              <a:buAutoNum type="arabicPeriod" startAt="4"/>
            </a:pPr>
            <a:r>
              <a:rPr lang="en-GB" sz="1800" dirty="0" smtClean="0"/>
              <a:t>Identify </a:t>
            </a:r>
            <a:r>
              <a:rPr lang="en-GB" sz="1800" dirty="0"/>
              <a:t>potential error </a:t>
            </a:r>
            <a:r>
              <a:rPr lang="en-GB" sz="1800" dirty="0" smtClean="0"/>
              <a:t>recovery</a:t>
            </a:r>
          </a:p>
          <a:p>
            <a:pPr marL="914400" lvl="1" indent="-457200">
              <a:buSzPct val="100000"/>
              <a:buFont typeface="+mj-lt"/>
              <a:buAutoNum type="arabicPeriod" startAt="4"/>
            </a:pPr>
            <a:r>
              <a:rPr lang="en-GB" sz="1800" dirty="0" smtClean="0"/>
              <a:t>Identify </a:t>
            </a:r>
            <a:r>
              <a:rPr lang="en-GB" sz="1800" dirty="0"/>
              <a:t>error prevention </a:t>
            </a:r>
            <a:r>
              <a:rPr lang="en-GB" sz="1800" dirty="0" smtClean="0"/>
              <a:t>measures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 smtClean="0"/>
              <a:t>Prevent</a:t>
            </a:r>
            <a:r>
              <a:rPr lang="en-GB" sz="1600" dirty="0"/>
              <a:t>, or improve detection / </a:t>
            </a:r>
            <a:r>
              <a:rPr lang="en-GB" sz="1600" dirty="0" smtClean="0"/>
              <a:t>recovery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 smtClean="0"/>
              <a:t>Design</a:t>
            </a:r>
            <a:endParaRPr lang="en-GB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Safe systems, e.g. procedures, training, supervision, communications </a:t>
            </a:r>
            <a:r>
              <a:rPr lang="en-GB" sz="1400" dirty="0" smtClean="0"/>
              <a:t>…..</a:t>
            </a:r>
            <a:endParaRPr lang="en-GB" sz="1400" dirty="0"/>
          </a:p>
          <a:p>
            <a:pPr lvl="1">
              <a:buFont typeface="Wingdings" pitchFamily="2" charset="2"/>
              <a:buNone/>
            </a:pPr>
            <a:endParaRPr lang="en-GB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885773"/>
              </p:ext>
            </p:extLst>
          </p:nvPr>
        </p:nvGraphicFramePr>
        <p:xfrm>
          <a:off x="6588224" y="908720"/>
          <a:ext cx="2448272" cy="1787051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416356776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721400458"/>
                    </a:ext>
                  </a:extLst>
                </a:gridCol>
              </a:tblGrid>
              <a:tr h="218198">
                <a:tc gridSpan="2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50" dirty="0" smtClean="0"/>
                        <a:t>Performance Shaping Factors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224458"/>
                  </a:ext>
                </a:extLst>
              </a:tr>
              <a:tr h="218198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50" dirty="0" smtClean="0"/>
                        <a:t>Task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50" dirty="0" smtClean="0"/>
                        <a:t>Communication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32826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50" dirty="0" smtClean="0"/>
                        <a:t>Procedures &amp; Documentation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50" dirty="0" smtClean="0"/>
                        <a:t>Training &amp; Experience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88397"/>
                  </a:ext>
                </a:extLst>
              </a:tr>
              <a:tr h="227375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50" dirty="0" smtClean="0"/>
                        <a:t>Environment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50" dirty="0" smtClean="0"/>
                        <a:t>Human Interfaces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300925"/>
                  </a:ext>
                </a:extLst>
              </a:tr>
              <a:tr h="461171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50" dirty="0" smtClean="0"/>
                        <a:t>Personal Factors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050" dirty="0" smtClean="0"/>
                        <a:t>Social &amp; Team Factors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8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7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0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0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uiExpand="1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3528392" cy="592401"/>
          </a:xfrm>
        </p:spPr>
        <p:txBody>
          <a:bodyPr/>
          <a:lstStyle/>
          <a:p>
            <a:r>
              <a:rPr lang="en-GB" dirty="0" smtClean="0"/>
              <a:t>Questions…..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4A48B-116A-4ECE-850D-0E9774DFDAD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933666" y="3356992"/>
            <a:ext cx="5903391" cy="5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C7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C77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C77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C77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C77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….thank you for your time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18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B520CB3-F8D6-4B62-B621-103C531A8E77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8962" y="2311268"/>
            <a:ext cx="4047013" cy="3545844"/>
          </a:xfrm>
        </p:spPr>
        <p:txBody>
          <a:bodyPr/>
          <a:lstStyle/>
          <a:p>
            <a:r>
              <a:rPr lang="en-GB" sz="1662" dirty="0" smtClean="0">
                <a:solidFill>
                  <a:schemeClr val="tx1"/>
                </a:solidFill>
              </a:rPr>
              <a:t>Chartered Ergonomists</a:t>
            </a:r>
            <a:endParaRPr lang="en-GB" sz="1662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GB" sz="1662" dirty="0" smtClean="0">
                <a:solidFill>
                  <a:schemeClr val="tx1"/>
                </a:solidFill>
              </a:rPr>
              <a:t>Chartered Psychologists</a:t>
            </a:r>
            <a:endParaRPr lang="en-GB" sz="1662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en-GB" sz="1662" dirty="0">
                <a:solidFill>
                  <a:schemeClr val="tx1"/>
                </a:solidFill>
              </a:rPr>
              <a:t>Applying </a:t>
            </a:r>
            <a:r>
              <a:rPr lang="en-GB" sz="1662" dirty="0" smtClean="0">
                <a:solidFill>
                  <a:schemeClr val="tx1"/>
                </a:solidFill>
              </a:rPr>
              <a:t>ergonomics and psychology </a:t>
            </a:r>
            <a:r>
              <a:rPr lang="en-GB" sz="1662" dirty="0">
                <a:solidFill>
                  <a:schemeClr val="tx1"/>
                </a:solidFill>
              </a:rPr>
              <a:t>to promote organisational success</a:t>
            </a:r>
          </a:p>
          <a:p>
            <a:pPr lvl="1" eaLnBrk="1" hangingPunct="1"/>
            <a:r>
              <a:rPr lang="en-GB" sz="1477" dirty="0"/>
              <a:t>Human and organisational factors in health and safety</a:t>
            </a:r>
          </a:p>
          <a:p>
            <a:pPr lvl="1" eaLnBrk="1" hangingPunct="1"/>
            <a:r>
              <a:rPr lang="en-GB" sz="1477" dirty="0"/>
              <a:t>Management development</a:t>
            </a:r>
          </a:p>
          <a:p>
            <a:pPr lvl="1" eaLnBrk="1" hangingPunct="1"/>
            <a:r>
              <a:rPr lang="en-GB" sz="1477" dirty="0"/>
              <a:t>Psychological </a:t>
            </a:r>
            <a:r>
              <a:rPr lang="en-GB" sz="1477" dirty="0" smtClean="0"/>
              <a:t>health</a:t>
            </a:r>
            <a:endParaRPr lang="en-GB" sz="1477" dirty="0"/>
          </a:p>
          <a:p>
            <a:pPr marL="355600" lvl="1" eaLnBrk="1" hangingPunct="1">
              <a:buClr>
                <a:srgbClr val="A71056"/>
              </a:buClr>
              <a:buFont typeface="Arial" panose="020B0604020202020204" pitchFamily="34" charset="0"/>
              <a:buChar char="•"/>
            </a:pPr>
            <a:r>
              <a:rPr lang="en-GB" sz="1660" dirty="0" smtClean="0"/>
              <a:t>International </a:t>
            </a:r>
            <a:r>
              <a:rPr lang="en-GB" sz="1660" dirty="0"/>
              <a:t>client </a:t>
            </a:r>
            <a:r>
              <a:rPr lang="en-GB" sz="1660" dirty="0" smtClean="0"/>
              <a:t>base</a:t>
            </a:r>
          </a:p>
          <a:p>
            <a:pPr marL="355600" lvl="1" eaLnBrk="1" hangingPunct="1">
              <a:buClr>
                <a:srgbClr val="A71056"/>
              </a:buClr>
              <a:buFont typeface="Arial" panose="020B0604020202020204" pitchFamily="34" charset="0"/>
              <a:buChar char="•"/>
            </a:pPr>
            <a:r>
              <a:rPr lang="en-GB" sz="1660" dirty="0" smtClean="0"/>
              <a:t>High Hazard / Safety </a:t>
            </a:r>
            <a:r>
              <a:rPr lang="en-GB" sz="1660" dirty="0"/>
              <a:t>C</a:t>
            </a:r>
            <a:r>
              <a:rPr lang="en-GB" sz="1660" dirty="0" smtClean="0"/>
              <a:t>ritical Industries</a:t>
            </a:r>
          </a:p>
          <a:p>
            <a:pPr marL="355600" lvl="1" eaLnBrk="1" hangingPunct="1">
              <a:buClr>
                <a:srgbClr val="A71056"/>
              </a:buClr>
              <a:buFont typeface="Arial" panose="020B0604020202020204" pitchFamily="34" charset="0"/>
              <a:buChar char="•"/>
            </a:pPr>
            <a:r>
              <a:rPr lang="en-GB" sz="1660" dirty="0" smtClean="0"/>
              <a:t>Established 1983</a:t>
            </a:r>
          </a:p>
          <a:p>
            <a:pPr marL="355600" lvl="1" eaLnBrk="1" hangingPunct="1">
              <a:buClr>
                <a:srgbClr val="A71056"/>
              </a:buClr>
              <a:buFont typeface="Arial" panose="020B0604020202020204" pitchFamily="34" charset="0"/>
              <a:buChar char="•"/>
            </a:pPr>
            <a:r>
              <a:rPr lang="en-GB" sz="1660" dirty="0" smtClean="0"/>
              <a:t>Edinburgh &amp; Australia offices</a:t>
            </a:r>
            <a:endParaRPr lang="en-GB" sz="1660" dirty="0"/>
          </a:p>
          <a:p>
            <a:pPr lvl="1" eaLnBrk="1" hangingPunct="1"/>
            <a:endParaRPr lang="en-GB" sz="1477" dirty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2306848"/>
            <a:ext cx="4248472" cy="3550264"/>
          </a:xfrm>
        </p:spPr>
        <p:txBody>
          <a:bodyPr/>
          <a:lstStyle/>
          <a:p>
            <a:pPr eaLnBrk="1" hangingPunct="1"/>
            <a:r>
              <a:rPr lang="en-GB" sz="1660" dirty="0" smtClean="0"/>
              <a:t>Physiotherapist &amp; </a:t>
            </a:r>
            <a:r>
              <a:rPr lang="en-GB" sz="1660" dirty="0" smtClean="0"/>
              <a:t>Manual Handling Advisor – NHS Lothian</a:t>
            </a:r>
          </a:p>
          <a:p>
            <a:pPr eaLnBrk="1" hangingPunct="1"/>
            <a:r>
              <a:rPr lang="en-GB" sz="1660" dirty="0" smtClean="0"/>
              <a:t>MSc Ergonomics (Human Factors)</a:t>
            </a:r>
          </a:p>
          <a:p>
            <a:pPr eaLnBrk="1" hangingPunct="1"/>
            <a:r>
              <a:rPr lang="en-GB" sz="1660" dirty="0" smtClean="0"/>
              <a:t>Consultant Ergonomist</a:t>
            </a:r>
          </a:p>
          <a:p>
            <a:pPr lvl="1"/>
            <a:r>
              <a:rPr lang="en-GB" sz="1480" dirty="0" smtClean="0"/>
              <a:t>Human </a:t>
            </a:r>
            <a:r>
              <a:rPr lang="en-GB" sz="1480" dirty="0"/>
              <a:t>E</a:t>
            </a:r>
            <a:r>
              <a:rPr lang="en-GB" sz="1480" dirty="0" smtClean="0"/>
              <a:t>rror Analysis</a:t>
            </a:r>
          </a:p>
          <a:p>
            <a:pPr lvl="1"/>
            <a:r>
              <a:rPr lang="en-GB" sz="1480" dirty="0" smtClean="0"/>
              <a:t>Safety Critical Task Analysis</a:t>
            </a:r>
          </a:p>
          <a:p>
            <a:pPr lvl="1"/>
            <a:r>
              <a:rPr lang="en-GB" sz="1480" dirty="0" smtClean="0"/>
              <a:t>Control Room Ergonomic Analysis</a:t>
            </a:r>
          </a:p>
          <a:p>
            <a:pPr lvl="1"/>
            <a:r>
              <a:rPr lang="en-GB" sz="1480" dirty="0" smtClean="0"/>
              <a:t>Energy Institute Briefing Notes</a:t>
            </a:r>
          </a:p>
          <a:p>
            <a:pPr lvl="1"/>
            <a:r>
              <a:rPr lang="en-GB" sz="1480" dirty="0" smtClean="0"/>
              <a:t>W506 Ergonomics Essentials (BOHS/OHTA)</a:t>
            </a:r>
          </a:p>
          <a:p>
            <a:pPr lvl="1"/>
            <a:r>
              <a:rPr lang="en-GB" sz="1480" dirty="0" smtClean="0"/>
              <a:t>Human Factors &amp; Procedures</a:t>
            </a:r>
          </a:p>
          <a:p>
            <a:pPr marL="355600" lvl="1">
              <a:buClr>
                <a:srgbClr val="A71056"/>
              </a:buClr>
              <a:buFont typeface="Arial" panose="020B0604020202020204" pitchFamily="34" charset="0"/>
              <a:buChar char="•"/>
            </a:pPr>
            <a:r>
              <a:rPr lang="en-GB" sz="1660" dirty="0" smtClean="0"/>
              <a:t>Healthcare, oil &amp; gas, animal &amp; plant laboratory biohazards and transport (rail)</a:t>
            </a:r>
          </a:p>
          <a:p>
            <a:pPr marL="0" indent="0" eaLnBrk="1" hangingPunct="1">
              <a:buNone/>
            </a:pPr>
            <a:endParaRPr lang="en-GB" sz="1846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8184" cy="21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31775"/>
            <a:ext cx="7702062" cy="608756"/>
          </a:xfrm>
        </p:spPr>
        <p:txBody>
          <a:bodyPr/>
          <a:lstStyle/>
          <a:p>
            <a:pPr eaLnBrk="1" hangingPunct="1"/>
            <a:r>
              <a:rPr lang="en-US" dirty="0" smtClean="0"/>
              <a:t>Workshop</a:t>
            </a:r>
            <a:r>
              <a:rPr lang="en-US" dirty="0" smtClean="0"/>
              <a:t> </a:t>
            </a:r>
            <a:r>
              <a:rPr lang="en-US" dirty="0" smtClean="0"/>
              <a:t>Objectives</a:t>
            </a:r>
            <a:endParaRPr lang="en-GB" dirty="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8647D-14E1-4CFD-ACC8-11C394B9D2A7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52401" y="3556000"/>
            <a:ext cx="86677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623888" indent="-623888" eaLnBrk="0" hangingPunct="0">
              <a:lnSpc>
                <a:spcPct val="105000"/>
              </a:lnSpc>
              <a:spcBef>
                <a:spcPct val="5000"/>
              </a:spcBef>
              <a:buClr>
                <a:srgbClr val="009999"/>
              </a:buClr>
              <a:buFontTx/>
              <a:buChar char="•"/>
            </a:pPr>
            <a:endParaRPr lang="en-GB" sz="2800">
              <a:latin typeface="Gill Sans MT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18797" y="1370013"/>
            <a:ext cx="792040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A71056"/>
              </a:buClr>
              <a:buSzPct val="115000"/>
              <a:buFont typeface="Arial" charset="0"/>
              <a:buChar char="•"/>
            </a:pPr>
            <a:endParaRPr lang="en-GB" sz="2200">
              <a:solidFill>
                <a:srgbClr val="002C77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7544" y="1556792"/>
            <a:ext cx="6894254" cy="309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lvl="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Understand what is meant by </a:t>
            </a:r>
            <a:r>
              <a:rPr lang="en-US" dirty="0" smtClean="0"/>
              <a:t>Ergonomics / Human </a:t>
            </a:r>
            <a:r>
              <a:rPr lang="en-US" dirty="0" smtClean="0"/>
              <a:t>Factors (HF</a:t>
            </a:r>
            <a:r>
              <a:rPr lang="en-US" dirty="0" smtClean="0"/>
              <a:t>)</a:t>
            </a:r>
          </a:p>
          <a:p>
            <a:pPr lvl="0">
              <a:buClr>
                <a:schemeClr val="accent2">
                  <a:lumMod val="75000"/>
                </a:schemeClr>
              </a:buClr>
            </a:pPr>
            <a:endParaRPr lang="en-US" dirty="0" smtClean="0"/>
          </a:p>
          <a:p>
            <a:pPr marL="342900" lvl="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Recognise HF contribution to an incident through gap </a:t>
            </a:r>
            <a:r>
              <a:rPr lang="en-US" dirty="0" smtClean="0"/>
              <a:t>analysis</a:t>
            </a:r>
          </a:p>
          <a:p>
            <a:pPr lvl="0">
              <a:buClr>
                <a:schemeClr val="accent2">
                  <a:lumMod val="75000"/>
                </a:schemeClr>
              </a:buClr>
            </a:pPr>
            <a:endParaRPr lang="en-US" dirty="0" smtClean="0"/>
          </a:p>
          <a:p>
            <a:pPr marL="342900" lvl="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High level awareness of Human </a:t>
            </a:r>
            <a:r>
              <a:rPr lang="en-US" dirty="0"/>
              <a:t>E</a:t>
            </a:r>
            <a:r>
              <a:rPr lang="en-US" dirty="0" smtClean="0"/>
              <a:t>rror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GB" dirty="0" smtClean="0"/>
          </a:p>
          <a:p>
            <a:pPr lvl="0"/>
            <a:endParaRPr lang="en-GB" dirty="0"/>
          </a:p>
          <a:p>
            <a:pPr marL="342900" indent="-342900">
              <a:spcBef>
                <a:spcPct val="20000"/>
              </a:spcBef>
              <a:buClr>
                <a:srgbClr val="A71056"/>
              </a:buClr>
              <a:buSzPct val="115000"/>
              <a:buFont typeface="Arial" charset="0"/>
              <a:buChar char="•"/>
            </a:pPr>
            <a:endParaRPr lang="en-GB" sz="2200" dirty="0" smtClean="0">
              <a:solidFill>
                <a:srgbClr val="002C77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A71056"/>
              </a:buClr>
              <a:buSzPct val="115000"/>
              <a:buFont typeface="Arial" charset="0"/>
              <a:buChar char="•"/>
            </a:pPr>
            <a:endParaRPr lang="en-GB" sz="2200" dirty="0">
              <a:solidFill>
                <a:srgbClr val="002C77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A71056"/>
              </a:buClr>
              <a:buSzPct val="115000"/>
              <a:buFont typeface="Arial" charset="0"/>
              <a:buChar char="•"/>
            </a:pPr>
            <a:endParaRPr lang="en-GB" sz="2200" dirty="0" smtClean="0">
              <a:solidFill>
                <a:srgbClr val="002C77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A71056"/>
              </a:buClr>
              <a:buSzPct val="115000"/>
            </a:pPr>
            <a:endParaRPr lang="en-GB" sz="2200" dirty="0">
              <a:solidFill>
                <a:srgbClr val="002C77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A71056"/>
              </a:buClr>
              <a:buSzPct val="115000"/>
              <a:buFont typeface="Arial" charset="0"/>
              <a:buChar char="•"/>
            </a:pPr>
            <a:endParaRPr lang="en-GB" sz="2200" dirty="0">
              <a:solidFill>
                <a:srgbClr val="002C77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A71056"/>
              </a:buClr>
              <a:buSzPct val="115000"/>
              <a:buFont typeface="Arial" charset="0"/>
              <a:buChar char="•"/>
            </a:pPr>
            <a:endParaRPr lang="en-GB" sz="2200" dirty="0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54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7FD716-4711-48F3-94FC-46067FEBEE13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4067944" y="1341438"/>
            <a:ext cx="4464496" cy="244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Aft>
                <a:spcPct val="40000"/>
              </a:spcAft>
              <a:buClr>
                <a:srgbClr val="003366"/>
              </a:buClr>
              <a:buSzPct val="110000"/>
            </a:pPr>
            <a:r>
              <a:rPr lang="en-GB" sz="1800" b="1" dirty="0"/>
              <a:t>The Health and Safety Executive defines human factors as:</a:t>
            </a:r>
          </a:p>
          <a:p>
            <a:pPr marL="342900" indent="-342900" algn="ctr" eaLnBrk="0" hangingPunct="0">
              <a:spcAft>
                <a:spcPct val="40000"/>
              </a:spcAft>
              <a:buClr>
                <a:srgbClr val="003366"/>
              </a:buClr>
              <a:buSzPct val="110000"/>
            </a:pPr>
            <a:endParaRPr lang="en-GB" sz="1800" dirty="0"/>
          </a:p>
          <a:p>
            <a:pPr marL="742950" lvl="1" indent="-285750" algn="ctr" eaLnBrk="0" hangingPunct="0">
              <a:spcAft>
                <a:spcPct val="40000"/>
              </a:spcAft>
              <a:buClr>
                <a:srgbClr val="003366"/>
              </a:buClr>
              <a:buSzPct val="110000"/>
            </a:pPr>
            <a:r>
              <a:rPr lang="en-GB" sz="1600" dirty="0"/>
              <a:t>“environmental, organisational and job factors, and human and individual characteristics which influence behaviour at work in a way which can affect health and safety. </a:t>
            </a:r>
          </a:p>
          <a:p>
            <a:pPr marL="342900" indent="-342900" algn="just" eaLnBrk="0" hangingPunct="0">
              <a:spcAft>
                <a:spcPct val="40000"/>
              </a:spcAft>
              <a:buFontTx/>
              <a:buChar char="•"/>
            </a:pPr>
            <a:endParaRPr lang="en-GB" sz="1200" b="1" dirty="0" smtClean="0"/>
          </a:p>
          <a:p>
            <a:pPr algn="ctr" eaLnBrk="0" hangingPunct="0">
              <a:spcAft>
                <a:spcPct val="40000"/>
              </a:spcAft>
            </a:pPr>
            <a:endParaRPr lang="en-GB" sz="2000" b="1" dirty="0" smtClean="0"/>
          </a:p>
          <a:p>
            <a:pPr algn="ctr" eaLnBrk="0" hangingPunct="0">
              <a:spcAft>
                <a:spcPct val="40000"/>
              </a:spcAft>
            </a:pPr>
            <a:r>
              <a:rPr lang="en-GB" sz="2000" b="1" dirty="0" smtClean="0"/>
              <a:t>Human Factors are all those things that affect performance in the workplace</a:t>
            </a:r>
            <a:endParaRPr lang="en-GB" sz="2000" b="1" dirty="0"/>
          </a:p>
          <a:p>
            <a:pPr marL="342900" indent="-342900" algn="ctr" eaLnBrk="0" hangingPunct="0">
              <a:spcAft>
                <a:spcPct val="40000"/>
              </a:spcAft>
              <a:buFontTx/>
              <a:buChar char="•"/>
            </a:pPr>
            <a:endParaRPr lang="en-GB" dirty="0"/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1341439"/>
            <a:ext cx="3528646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029"/>
          <p:cNvSpPr>
            <a:spLocks noChangeArrowheads="1"/>
          </p:cNvSpPr>
          <p:nvPr/>
        </p:nvSpPr>
        <p:spPr bwMode="auto">
          <a:xfrm>
            <a:off x="720969" y="360363"/>
            <a:ext cx="7702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GB" sz="3200" b="1" dirty="0">
                <a:solidFill>
                  <a:srgbClr val="002C77"/>
                </a:solidFill>
              </a:rPr>
              <a:t>Human Factors – What is it…?</a:t>
            </a:r>
          </a:p>
        </p:txBody>
      </p:sp>
    </p:spTree>
    <p:extLst>
      <p:ext uri="{BB962C8B-B14F-4D97-AF65-F5344CB8AC3E}">
        <p14:creationId xmlns:p14="http://schemas.microsoft.com/office/powerpoint/2010/main" val="22748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1029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7702550" cy="592401"/>
          </a:xfrm>
        </p:spPr>
        <p:txBody>
          <a:bodyPr/>
          <a:lstStyle/>
          <a:p>
            <a:pPr eaLnBrk="1" hangingPunct="1"/>
            <a:r>
              <a:rPr lang="en-GB" sz="3200" dirty="0" smtClean="0"/>
              <a:t>Why Apply “Human </a:t>
            </a:r>
            <a:r>
              <a:rPr lang="en-GB" sz="3200" dirty="0"/>
              <a:t>F</a:t>
            </a:r>
            <a:r>
              <a:rPr lang="en-GB" sz="3200" dirty="0" smtClean="0"/>
              <a:t>actors”?</a:t>
            </a:r>
          </a:p>
        </p:txBody>
      </p:sp>
      <p:sp>
        <p:nvSpPr>
          <p:cNvPr id="193538" name="Rectangle 1026"/>
          <p:cNvSpPr>
            <a:spLocks noGrp="1" noChangeArrowheads="1"/>
          </p:cNvSpPr>
          <p:nvPr>
            <p:ph sz="half" idx="1"/>
          </p:nvPr>
        </p:nvSpPr>
        <p:spPr>
          <a:xfrm>
            <a:off x="683568" y="1053412"/>
            <a:ext cx="3698631" cy="37437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Regulatory - </a:t>
            </a:r>
            <a:r>
              <a:rPr lang="en-US" sz="2400" dirty="0" smtClean="0"/>
              <a:t>UK Health and Safety Executive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Guidance on HF - HS(G)48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10 key human factors </a:t>
            </a:r>
            <a:r>
              <a:rPr lang="en-US" sz="1600" dirty="0" smtClean="0"/>
              <a:t>topics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Major </a:t>
            </a:r>
            <a:r>
              <a:rPr lang="en-GB" sz="2400" dirty="0" smtClean="0"/>
              <a:t>Accidents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Many human factors causes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“Behavioural safety” not enough to manage </a:t>
            </a:r>
            <a:r>
              <a:rPr lang="en-US" sz="1600" dirty="0" smtClean="0"/>
              <a:t>behavior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600" dirty="0" smtClean="0"/>
          </a:p>
          <a:p>
            <a:pPr lvl="0">
              <a:lnSpc>
                <a:spcPct val="90000"/>
              </a:lnSpc>
            </a:pPr>
            <a:r>
              <a:rPr lang="en-GB" sz="2400" dirty="0" smtClean="0"/>
              <a:t>Occupational Health &amp; Safety</a:t>
            </a:r>
            <a:endParaRPr lang="en-US" sz="24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59C22-8762-46BA-8AC7-0C73E27F6664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8196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276225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1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1"/>
            <a:ext cx="3196004" cy="191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350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468924" y="2238376"/>
            <a:ext cx="8064012" cy="4100513"/>
            <a:chOff x="395" y="1536"/>
            <a:chExt cx="4549" cy="2583"/>
          </a:xfrm>
        </p:grpSpPr>
        <p:pic>
          <p:nvPicPr>
            <p:cNvPr id="10247" name="Picture 3" descr="HSG48 diagra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3027"/>
              <a:ext cx="1009" cy="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Rectangle 4"/>
            <p:cNvSpPr>
              <a:spLocks noChangeArrowheads="1"/>
            </p:cNvSpPr>
            <p:nvPr/>
          </p:nvSpPr>
          <p:spPr bwMode="auto">
            <a:xfrm>
              <a:off x="781" y="1536"/>
              <a:ext cx="2051" cy="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4" tIns="46033" rIns="92064" bIns="46033">
              <a:spAutoFit/>
            </a:bodyPr>
            <a:lstStyle>
              <a:lvl1pPr marL="277813" indent="-277813" eaLnBrk="0" hangingPunct="0">
                <a:spcBef>
                  <a:spcPct val="20000"/>
                </a:spcBef>
                <a:buClr>
                  <a:srgbClr val="A71056"/>
                </a:buClr>
                <a:buSzPct val="115000"/>
                <a:buFont typeface="Arial" charset="0"/>
                <a:buChar char="•"/>
                <a:defRPr sz="2200">
                  <a:solidFill>
                    <a:srgbClr val="002C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16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en-GB" altLang="en-US" sz="2000" dirty="0"/>
                <a:t>Managing human failure 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en-GB" altLang="en-US" sz="2000" dirty="0"/>
                <a:t>Procedures 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en-GB" altLang="en-US" sz="2000" dirty="0"/>
                <a:t>Training and competence 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en-GB" altLang="en-US" sz="2000" dirty="0"/>
                <a:t>Staffing 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en-GB" altLang="en-US" sz="2000" dirty="0"/>
                <a:t>Organisational change</a:t>
              </a:r>
            </a:p>
            <a:p>
              <a:pPr algn="ctr" eaLnBrk="1" hangingPunct="1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endParaRPr lang="en-GB" altLang="en-US" sz="2000" dirty="0"/>
            </a:p>
            <a:p>
              <a:pPr algn="ctr" eaLnBrk="1" hangingPunct="1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Char char="§"/>
              </a:pPr>
              <a:endParaRPr lang="en-GB" altLang="en-US" sz="1800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GB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249" name="Rectangle 5"/>
            <p:cNvSpPr>
              <a:spLocks noChangeArrowheads="1"/>
            </p:cNvSpPr>
            <p:nvPr/>
          </p:nvSpPr>
          <p:spPr bwMode="auto">
            <a:xfrm>
              <a:off x="3028" y="1536"/>
              <a:ext cx="1916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64" tIns="46033" rIns="92064" bIns="46033">
              <a:spAutoFit/>
            </a:bodyPr>
            <a:lstStyle>
              <a:lvl1pPr marL="277813" indent="-277813" eaLnBrk="0" hangingPunct="0">
                <a:spcBef>
                  <a:spcPct val="20000"/>
                </a:spcBef>
                <a:buClr>
                  <a:srgbClr val="A71056"/>
                </a:buClr>
                <a:buSzPct val="115000"/>
                <a:buFont typeface="Arial" charset="0"/>
                <a:buChar char="•"/>
                <a:defRPr sz="2200">
                  <a:solidFill>
                    <a:srgbClr val="002C77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¡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16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en-GB" altLang="en-US" sz="2000" dirty="0"/>
                <a:t>Safety-critical communication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en-GB" altLang="en-US" sz="2000" dirty="0"/>
                <a:t>Human factors in design 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en-GB" altLang="en-US" sz="2000" dirty="0"/>
                <a:t>Fatigue &amp; shift work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en-GB" altLang="en-US" sz="2000" dirty="0"/>
                <a:t>Organisational culture</a:t>
              </a:r>
            </a:p>
            <a:p>
              <a:pPr eaLnBrk="1" hangingPunct="1">
                <a:lnSpc>
                  <a:spcPct val="90000"/>
                </a:lnSpc>
                <a:buFontTx/>
                <a:buChar char="•"/>
              </a:pPr>
              <a:r>
                <a:rPr lang="en-GB" altLang="en-US" sz="2000" dirty="0"/>
                <a:t>Maintenance, inspection and testing</a:t>
              </a:r>
            </a:p>
          </p:txBody>
        </p:sp>
      </p:grp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921120" y="1543050"/>
            <a:ext cx="5317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lr>
                <a:srgbClr val="A71056"/>
              </a:buClr>
              <a:buSzPct val="115000"/>
              <a:buFont typeface="Arial" charset="0"/>
              <a:buChar char="•"/>
              <a:defRPr sz="2200">
                <a:solidFill>
                  <a:srgbClr val="002C7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16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A70532"/>
                </a:solidFill>
              </a:rPr>
              <a:t>10 Key UK HSE human factors issues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/>
              <a:t>What do we mean </a:t>
            </a:r>
            <a:r>
              <a:rPr lang="en-GB" altLang="en-US" sz="3200" dirty="0" smtClean="0"/>
              <a:t>‘</a:t>
            </a:r>
            <a:r>
              <a:rPr lang="en-GB" altLang="en-US" sz="3200" dirty="0" smtClean="0"/>
              <a:t>human</a:t>
            </a:r>
            <a:br>
              <a:rPr lang="en-GB" altLang="en-US" sz="3200" dirty="0" smtClean="0"/>
            </a:br>
            <a:r>
              <a:rPr lang="en-GB" altLang="en-US" sz="3200" dirty="0" smtClean="0"/>
              <a:t>factors’ in </a:t>
            </a:r>
            <a:r>
              <a:rPr lang="en-GB" altLang="en-US" sz="3200" dirty="0" smtClean="0"/>
              <a:t>safety critical industries</a:t>
            </a:r>
            <a:r>
              <a:rPr lang="en-GB" altLang="en-US" sz="3200" dirty="0" smtClean="0"/>
              <a:t>?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3489081" y="5449888"/>
            <a:ext cx="2387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www.hse.gov.uk</a:t>
            </a:r>
          </a:p>
        </p:txBody>
      </p:sp>
    </p:spTree>
    <p:extLst>
      <p:ext uri="{BB962C8B-B14F-4D97-AF65-F5344CB8AC3E}">
        <p14:creationId xmlns:p14="http://schemas.microsoft.com/office/powerpoint/2010/main" val="2514799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DDEA9-0F50-4768-820A-8EAAA517C80E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4682" y="1160069"/>
            <a:ext cx="8264525" cy="4749800"/>
          </a:xfrm>
        </p:spPr>
        <p:txBody>
          <a:bodyPr/>
          <a:lstStyle/>
          <a:p>
            <a:pPr eaLnBrk="1" hangingPunct="1"/>
            <a:r>
              <a:rPr lang="en-GB" dirty="0" smtClean="0"/>
              <a:t>Review of an incident from a safety critical </a:t>
            </a:r>
            <a:r>
              <a:rPr lang="en-GB" dirty="0" smtClean="0"/>
              <a:t>industry</a:t>
            </a:r>
            <a:endParaRPr lang="en-GB" dirty="0" smtClean="0"/>
          </a:p>
          <a:p>
            <a:pPr eaLnBrk="1" hangingPunct="1"/>
            <a:r>
              <a:rPr lang="en-GB" dirty="0" smtClean="0"/>
              <a:t>Use </a:t>
            </a:r>
            <a:r>
              <a:rPr lang="en-GB" dirty="0" smtClean="0"/>
              <a:t>the gap analysis worksheet to record relevant HF </a:t>
            </a:r>
            <a:r>
              <a:rPr lang="en-GB" dirty="0" smtClean="0"/>
              <a:t>issues</a:t>
            </a:r>
          </a:p>
          <a:p>
            <a:r>
              <a:rPr lang="en-GB" dirty="0" smtClean="0"/>
              <a:t>Feedback, discussion….and application to healthcare</a:t>
            </a: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>
          <a:xfrm>
            <a:off x="8640763" y="360363"/>
            <a:ext cx="358775" cy="360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defRPr/>
            </a:pPr>
            <a:fld id="{AF297935-3DA4-4605-AABF-6034B9AF6F51}" type="slidenum">
              <a:rPr lang="en-GB" sz="800">
                <a:solidFill>
                  <a:srgbClr val="002C77"/>
                </a:solidFill>
                <a:latin typeface="Arial"/>
              </a:rPr>
              <a:pPr algn="r">
                <a:defRPr/>
              </a:pPr>
              <a:t>7</a:t>
            </a:fld>
            <a:endParaRPr lang="en-GB" sz="800" dirty="0">
              <a:solidFill>
                <a:srgbClr val="002C77"/>
              </a:solidFill>
              <a:latin typeface="Arial"/>
            </a:endParaRPr>
          </a:p>
        </p:txBody>
      </p:sp>
      <p:sp>
        <p:nvSpPr>
          <p:cNvPr id="11269" name="Rectangle 1029"/>
          <p:cNvSpPr>
            <a:spLocks noChangeArrowheads="1"/>
          </p:cNvSpPr>
          <p:nvPr/>
        </p:nvSpPr>
        <p:spPr bwMode="auto">
          <a:xfrm>
            <a:off x="554682" y="229412"/>
            <a:ext cx="7702550" cy="6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GB" sz="3200" b="1" dirty="0" smtClean="0">
                <a:solidFill>
                  <a:srgbClr val="002C77"/>
                </a:solidFill>
              </a:rPr>
              <a:t>HF Gap Analysis</a:t>
            </a:r>
          </a:p>
        </p:txBody>
      </p:sp>
      <p:pic>
        <p:nvPicPr>
          <p:cNvPr id="11270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8" y="3212976"/>
            <a:ext cx="4103191" cy="24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 txBox="1">
            <a:spLocks noGrp="1"/>
          </p:cNvSpPr>
          <p:nvPr/>
        </p:nvSpPr>
        <p:spPr>
          <a:xfrm>
            <a:off x="8641373" y="360363"/>
            <a:ext cx="357554" cy="360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0" hangingPunct="0">
              <a:defRPr/>
            </a:pPr>
            <a:fld id="{9A0AF9E0-2501-497C-9E01-3E25893775B9}" type="slidenum">
              <a:rPr lang="en-GB" sz="800">
                <a:solidFill>
                  <a:srgbClr val="002C77"/>
                </a:solidFill>
                <a:latin typeface="+mn-lt"/>
              </a:rPr>
              <a:pPr algn="r" eaLnBrk="0" hangingPunct="0">
                <a:defRPr/>
              </a:pPr>
              <a:t>8</a:t>
            </a:fld>
            <a:endParaRPr lang="en-GB" sz="800" dirty="0">
              <a:solidFill>
                <a:srgbClr val="002C77"/>
              </a:solidFill>
              <a:latin typeface="+mn-lt"/>
            </a:endParaRP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05021"/>
              </p:ext>
            </p:extLst>
          </p:nvPr>
        </p:nvGraphicFramePr>
        <p:xfrm>
          <a:off x="463061" y="1103314"/>
          <a:ext cx="1970943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hoto Editor Photo" r:id="rId4" imgW="3809524" imgH="2857899" progId="MSPhotoEd.3">
                  <p:embed/>
                </p:oleObj>
              </mc:Choice>
              <mc:Fallback>
                <p:oleObj name="Photo Editor Photo" r:id="rId4" imgW="3809524" imgH="2857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61" y="1103314"/>
                        <a:ext cx="1970943" cy="160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92369" y="213519"/>
            <a:ext cx="7702062" cy="613013"/>
          </a:xfrm>
        </p:spPr>
        <p:txBody>
          <a:bodyPr/>
          <a:lstStyle/>
          <a:p>
            <a:pPr eaLnBrk="1" hangingPunct="1"/>
            <a:r>
              <a:rPr lang="en-GB" sz="3200" dirty="0" smtClean="0"/>
              <a:t>Human Factors Roadmap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3096359" y="1066800"/>
            <a:ext cx="2621295" cy="369332"/>
          </a:xfrm>
          <a:prstGeom prst="rect">
            <a:avLst/>
          </a:prstGeom>
          <a:solidFill>
            <a:srgbClr val="76D7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dirty="0" smtClean="0"/>
              <a:t>Major Accident Hazards</a:t>
            </a:r>
            <a:endParaRPr lang="en-GB" sz="1800" dirty="0"/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685800" y="4560888"/>
            <a:ext cx="2787943" cy="369332"/>
          </a:xfrm>
          <a:prstGeom prst="rect">
            <a:avLst/>
          </a:prstGeom>
          <a:solidFill>
            <a:srgbClr val="76D7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/>
              <a:t>Human Factors in Design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5334000" y="4560888"/>
            <a:ext cx="2667000" cy="925512"/>
          </a:xfrm>
          <a:prstGeom prst="rect">
            <a:avLst/>
          </a:prstGeom>
          <a:solidFill>
            <a:srgbClr val="76D7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/>
              <a:t>HF in safe systems (e.g. procedures, training, supervision)</a:t>
            </a:r>
          </a:p>
        </p:txBody>
      </p:sp>
      <p:sp>
        <p:nvSpPr>
          <p:cNvPr id="217096" name="Line 8"/>
          <p:cNvSpPr>
            <a:spLocks noChangeShapeType="1"/>
          </p:cNvSpPr>
          <p:nvPr/>
        </p:nvSpPr>
        <p:spPr bwMode="auto">
          <a:xfrm>
            <a:off x="4343400" y="1447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286858" y="1757363"/>
            <a:ext cx="2258054" cy="369332"/>
          </a:xfrm>
          <a:prstGeom prst="rect">
            <a:avLst/>
          </a:prstGeom>
          <a:solidFill>
            <a:srgbClr val="76D7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/>
              <a:t>Safety Critical Tasks</a:t>
            </a:r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 flipH="1">
            <a:off x="2819400" y="3417888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217099" name="Line 11"/>
          <p:cNvSpPr>
            <a:spLocks noChangeShapeType="1"/>
          </p:cNvSpPr>
          <p:nvPr/>
        </p:nvSpPr>
        <p:spPr bwMode="auto">
          <a:xfrm>
            <a:off x="4419600" y="3417888"/>
            <a:ext cx="1600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896836"/>
              </p:ext>
            </p:extLst>
          </p:nvPr>
        </p:nvGraphicFramePr>
        <p:xfrm>
          <a:off x="7014796" y="1143000"/>
          <a:ext cx="189767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hoto Editor Photo" r:id="rId6" imgW="8085714" imgH="5380952" progId="MSPhotoEd.3">
                  <p:embed/>
                </p:oleObj>
              </mc:Choice>
              <mc:Fallback>
                <p:oleObj name="Photo Editor Photo" r:id="rId6" imgW="8085714" imgH="5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796" y="1143000"/>
                        <a:ext cx="189767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3578470" y="2443163"/>
            <a:ext cx="1569789" cy="369332"/>
          </a:xfrm>
          <a:prstGeom prst="rect">
            <a:avLst/>
          </a:prstGeom>
          <a:solidFill>
            <a:srgbClr val="76D7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/>
              <a:t>Task Analysis</a:t>
            </a:r>
          </a:p>
        </p:txBody>
      </p:sp>
      <p:sp>
        <p:nvSpPr>
          <p:cNvPr id="217102" name="Text Box 14"/>
          <p:cNvSpPr txBox="1">
            <a:spLocks noChangeArrowheads="1"/>
          </p:cNvSpPr>
          <p:nvPr/>
        </p:nvSpPr>
        <p:spPr bwMode="auto">
          <a:xfrm>
            <a:off x="3124201" y="3205163"/>
            <a:ext cx="2416111" cy="369332"/>
          </a:xfrm>
          <a:prstGeom prst="rect">
            <a:avLst/>
          </a:prstGeom>
          <a:solidFill>
            <a:srgbClr val="76D7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/>
              <a:t>Human Error Analysis</a:t>
            </a:r>
          </a:p>
        </p:txBody>
      </p:sp>
    </p:spTree>
    <p:extLst>
      <p:ext uri="{BB962C8B-B14F-4D97-AF65-F5344CB8AC3E}">
        <p14:creationId xmlns:p14="http://schemas.microsoft.com/office/powerpoint/2010/main" val="21726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nimBg="1" autoUpdateAnimBg="0"/>
      <p:bldP spid="217094" grpId="0" animBg="1" autoUpdateAnimBg="0"/>
      <p:bldP spid="217095" grpId="0" animBg="1" autoUpdateAnimBg="0"/>
      <p:bldP spid="217096" grpId="0" animBg="1"/>
      <p:bldP spid="217097" grpId="0" animBg="1" autoUpdateAnimBg="0"/>
      <p:bldP spid="217098" grpId="0" animBg="1"/>
      <p:bldP spid="217099" grpId="0" animBg="1"/>
      <p:bldP spid="217101" grpId="0" animBg="1" autoUpdateAnimBg="0"/>
      <p:bldP spid="21710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7" y="260648"/>
            <a:ext cx="7702550" cy="620365"/>
          </a:xfrm>
        </p:spPr>
        <p:txBody>
          <a:bodyPr/>
          <a:lstStyle/>
          <a:p>
            <a:r>
              <a:rPr lang="en-GB" sz="3200" dirty="0" smtClean="0"/>
              <a:t>Human Error Analysis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568952" cy="3456384"/>
          </a:xfrm>
        </p:spPr>
        <p:txBody>
          <a:bodyPr/>
          <a:lstStyle/>
          <a:p>
            <a:pPr lvl="1">
              <a:buClr>
                <a:srgbClr val="A71056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Deals with the question of what can go wrong in a system from a human error </a:t>
            </a:r>
            <a:r>
              <a:rPr lang="en-GB" sz="2400" dirty="0" smtClean="0"/>
              <a:t>perspective</a:t>
            </a:r>
          </a:p>
          <a:p>
            <a:pPr lvl="1">
              <a:buClr>
                <a:srgbClr val="A71056"/>
              </a:buClr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1">
              <a:buClr>
                <a:srgbClr val="A71056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Preference for qualitative methods rather than predictive quantitative </a:t>
            </a:r>
            <a:r>
              <a:rPr lang="en-GB" sz="2400" dirty="0" smtClean="0"/>
              <a:t>methods</a:t>
            </a:r>
          </a:p>
          <a:p>
            <a:pPr lvl="1">
              <a:buClr>
                <a:srgbClr val="A71056"/>
              </a:buClr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1">
              <a:buClr>
                <a:srgbClr val="A7105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Workshop format with </a:t>
            </a:r>
            <a:r>
              <a:rPr lang="en-GB" sz="2400" dirty="0" smtClean="0"/>
              <a:t>subjective matter experts (SMEs)</a:t>
            </a:r>
            <a:endParaRPr lang="en-GB" sz="2400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69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bldLvl="2" autoUpdateAnimBg="0"/>
    </p:bldLst>
  </p:timing>
</p:sld>
</file>

<file path=ppt/theme/theme1.xml><?xml version="1.0" encoding="utf-8"?>
<a:theme xmlns:a="http://schemas.openxmlformats.org/drawingml/2006/main" name="TKC PowerPoint v4.1 0215">
  <a:themeElements>
    <a:clrScheme name="TKC1">
      <a:dk1>
        <a:srgbClr val="002C77"/>
      </a:dk1>
      <a:lt1>
        <a:srgbClr val="FFFFFF"/>
      </a:lt1>
      <a:dk2>
        <a:srgbClr val="002C77"/>
      </a:dk2>
      <a:lt2>
        <a:srgbClr val="FFFFFF"/>
      </a:lt2>
      <a:accent1>
        <a:srgbClr val="002C77"/>
      </a:accent1>
      <a:accent2>
        <a:srgbClr val="A71056"/>
      </a:accent2>
      <a:accent3>
        <a:srgbClr val="6A963B"/>
      </a:accent3>
      <a:accent4>
        <a:srgbClr val="FBD476"/>
      </a:accent4>
      <a:accent5>
        <a:srgbClr val="5C7F92"/>
      </a:accent5>
      <a:accent6>
        <a:srgbClr val="AAA38E"/>
      </a:accent6>
      <a:hlink>
        <a:srgbClr val="002C77"/>
      </a:hlink>
      <a:folHlink>
        <a:srgbClr val="A7105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TKC PowerPoint v4.1 0215</Template>
  <TotalTime>0</TotalTime>
  <Words>524</Words>
  <Application>Microsoft Office PowerPoint</Application>
  <PresentationFormat>On-screen Show (4:3)</PresentationFormat>
  <Paragraphs>129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Gill Sans MT</vt:lpstr>
      <vt:lpstr>Times</vt:lpstr>
      <vt:lpstr>Times New Roman</vt:lpstr>
      <vt:lpstr>Wingdings</vt:lpstr>
      <vt:lpstr>TKC PowerPoint v4.1 0215</vt:lpstr>
      <vt:lpstr>Photo Editor Photo</vt:lpstr>
      <vt:lpstr>Picture (Metafile)</vt:lpstr>
      <vt:lpstr>Ergonomics/Human Factors  </vt:lpstr>
      <vt:lpstr>PowerPoint Presentation</vt:lpstr>
      <vt:lpstr>Workshop Objectives</vt:lpstr>
      <vt:lpstr>PowerPoint Presentation</vt:lpstr>
      <vt:lpstr>Why Apply “Human Factors”?</vt:lpstr>
      <vt:lpstr>What do we mean ‘human factors’ in safety critical industries?</vt:lpstr>
      <vt:lpstr>PowerPoint Presentation</vt:lpstr>
      <vt:lpstr>Human Factors Roadmap</vt:lpstr>
      <vt:lpstr>Human Error Analysis</vt:lpstr>
      <vt:lpstr>Human Error Analysis</vt:lpstr>
      <vt:lpstr>Questions…..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2015-03-18T09:43:05Z</dcterms:created>
  <dcterms:modified xsi:type="dcterms:W3CDTF">2016-04-29T14:49:25Z</dcterms:modified>
</cp:coreProperties>
</file>