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24"/>
  </p:notesMasterIdLst>
  <p:sldIdLst>
    <p:sldId id="802" r:id="rId5"/>
    <p:sldId id="801" r:id="rId6"/>
    <p:sldId id="786" r:id="rId7"/>
    <p:sldId id="740" r:id="rId8"/>
    <p:sldId id="799" r:id="rId9"/>
    <p:sldId id="787" r:id="rId10"/>
    <p:sldId id="788" r:id="rId11"/>
    <p:sldId id="256" r:id="rId12"/>
    <p:sldId id="277" r:id="rId13"/>
    <p:sldId id="385" r:id="rId14"/>
    <p:sldId id="386" r:id="rId15"/>
    <p:sldId id="387" r:id="rId16"/>
    <p:sldId id="784" r:id="rId17"/>
    <p:sldId id="790" r:id="rId18"/>
    <p:sldId id="805" r:id="rId19"/>
    <p:sldId id="785" r:id="rId20"/>
    <p:sldId id="804" r:id="rId21"/>
    <p:sldId id="797" r:id="rId22"/>
    <p:sldId id="80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French" initials="JF" lastIdx="2" clrIdx="0">
    <p:extLst>
      <p:ext uri="{19B8F6BF-5375-455C-9EA6-DF929625EA0E}">
        <p15:presenceInfo xmlns:p15="http://schemas.microsoft.com/office/powerpoint/2012/main" userId="S::jfrench@aha-success.com::72e7d610-7221-48c8-a863-ef57d438e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92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4654"/>
  </p:normalViewPr>
  <p:slideViewPr>
    <p:cSldViewPr snapToGrid="0">
      <p:cViewPr varScale="1">
        <p:scale>
          <a:sx n="66" d="100"/>
          <a:sy n="66" d="100"/>
        </p:scale>
        <p:origin x="12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EB386-DBE1-3D4B-B07D-1EB1CAF7B380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0181-48A8-8849-BE58-22EBDABB0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82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6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09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5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74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63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892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06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88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77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6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BB4E-396E-4C50-AFB2-ADE95853640D}" type="datetimeFigureOut">
              <a:rPr lang="en-GB" smtClean="0"/>
              <a:t>02/06/2022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37713F-23AE-48B0-93F6-11BD2AF42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1EB739-890E-4F9D-9D7B-187C148818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0" y="5534928"/>
            <a:ext cx="3142615" cy="1077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6EBE6F-051C-492F-981A-AF579DD74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26" y="5103414"/>
            <a:ext cx="1509109" cy="150910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C1844B8-5FAC-4BE8-B2B4-5545573B1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3"/>
            <a:ext cx="5826719" cy="2052799"/>
          </a:xfrm>
        </p:spPr>
        <p:txBody>
          <a:bodyPr/>
          <a:lstStyle/>
          <a:p>
            <a:pPr algn="ctr"/>
            <a:r>
              <a:rPr lang="en-GB" sz="2800" dirty="0"/>
              <a:t>Introduction to behavioural styles and preferences.</a:t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Overview of what is available to SMHF delegates from the British Healthcare Trades Association</a:t>
            </a:r>
            <a:br>
              <a:rPr lang="en-GB" sz="2800" dirty="0"/>
            </a:br>
            <a:endParaRPr lang="en-GB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xmlns="" id="{F7A3F11B-9D7F-44E7-BFFA-9F2CAE5FF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4050836"/>
            <a:ext cx="5826719" cy="1484092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David Beavis</a:t>
            </a:r>
          </a:p>
          <a:p>
            <a:pPr algn="l"/>
            <a:r>
              <a:rPr lang="en-GB" dirty="0"/>
              <a:t>Director of MediSmart Technologies, certified Everything </a:t>
            </a:r>
            <a:r>
              <a:rPr lang="en-GB" dirty="0" err="1"/>
              <a:t>DiSC</a:t>
            </a:r>
            <a:r>
              <a:rPr lang="en-GB" dirty="0"/>
              <a:t>® behavioural style trainer and section Chair and Council Member of the BHTA</a:t>
            </a:r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xmlns="" id="{04D0AC73-8E97-471C-AA43-DB6C9D56BD2A}"/>
              </a:ext>
            </a:extLst>
          </p:cNvPr>
          <p:cNvSpPr/>
          <p:nvPr/>
        </p:nvSpPr>
        <p:spPr>
          <a:xfrm>
            <a:off x="3593788" y="1813691"/>
            <a:ext cx="618978" cy="59084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23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9F149-15B8-604E-834B-C47AC4C70C04}"/>
              </a:ext>
            </a:extLst>
          </p:cNvPr>
          <p:cNvSpPr/>
          <p:nvPr/>
        </p:nvSpPr>
        <p:spPr>
          <a:xfrm>
            <a:off x="564108" y="1191658"/>
            <a:ext cx="7918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A93D3"/>
                </a:solidFill>
              </a:rPr>
              <a:t>How You See Yourself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478CA-8CC3-E343-9CCD-493084AB95FB}"/>
              </a:ext>
            </a:extLst>
          </p:cNvPr>
          <p:cNvSpPr/>
          <p:nvPr/>
        </p:nvSpPr>
        <p:spPr>
          <a:xfrm>
            <a:off x="2360497" y="1895146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6E321C1-B593-7349-A113-848F710D239E}"/>
              </a:ext>
            </a:extLst>
          </p:cNvPr>
          <p:cNvCxnSpPr/>
          <p:nvPr/>
        </p:nvCxnSpPr>
        <p:spPr>
          <a:xfrm>
            <a:off x="4572000" y="2400300"/>
            <a:ext cx="0" cy="205740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0CD4F8-BF03-3348-A68A-919D6BD3C906}"/>
              </a:ext>
            </a:extLst>
          </p:cNvPr>
          <p:cNvSpPr/>
          <p:nvPr/>
        </p:nvSpPr>
        <p:spPr>
          <a:xfrm>
            <a:off x="2630604" y="4570439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E206B29-340A-E341-B23B-FC1B469F8D4D}"/>
              </a:ext>
            </a:extLst>
          </p:cNvPr>
          <p:cNvCxnSpPr>
            <a:cxnSpLocks/>
          </p:cNvCxnSpPr>
          <p:nvPr/>
        </p:nvCxnSpPr>
        <p:spPr>
          <a:xfrm>
            <a:off x="2686050" y="3429000"/>
            <a:ext cx="3771900" cy="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E4E350-5EC0-9D46-8F22-23D25E1246EC}"/>
              </a:ext>
            </a:extLst>
          </p:cNvPr>
          <p:cNvSpPr/>
          <p:nvPr/>
        </p:nvSpPr>
        <p:spPr>
          <a:xfrm>
            <a:off x="-619355" y="3071210"/>
            <a:ext cx="4094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/>
            <a:r>
              <a:rPr lang="en-US" sz="2800" b="1" dirty="0" err="1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sz="2800" b="1" dirty="0">
              <a:solidFill>
                <a:srgbClr val="00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138F0F-4CDD-634B-8849-631E24376BF3}"/>
              </a:ext>
            </a:extLst>
          </p:cNvPr>
          <p:cNvSpPr/>
          <p:nvPr/>
        </p:nvSpPr>
        <p:spPr>
          <a:xfrm>
            <a:off x="5191354" y="3105245"/>
            <a:ext cx="4993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</p:spTree>
    <p:extLst>
      <p:ext uri="{BB962C8B-B14F-4D97-AF65-F5344CB8AC3E}">
        <p14:creationId xmlns:p14="http://schemas.microsoft.com/office/powerpoint/2010/main" val="411613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9F149-15B8-604E-834B-C47AC4C70C04}"/>
              </a:ext>
            </a:extLst>
          </p:cNvPr>
          <p:cNvSpPr/>
          <p:nvPr/>
        </p:nvSpPr>
        <p:spPr>
          <a:xfrm>
            <a:off x="564108" y="1191658"/>
            <a:ext cx="7904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A93D3"/>
                </a:solidFill>
              </a:rPr>
              <a:t>How You See Yourself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478CA-8CC3-E343-9CCD-493084AB95FB}"/>
              </a:ext>
            </a:extLst>
          </p:cNvPr>
          <p:cNvSpPr/>
          <p:nvPr/>
        </p:nvSpPr>
        <p:spPr>
          <a:xfrm>
            <a:off x="781522" y="2513995"/>
            <a:ext cx="3809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6E321C1-B593-7349-A113-848F710D239E}"/>
              </a:ext>
            </a:extLst>
          </p:cNvPr>
          <p:cNvCxnSpPr/>
          <p:nvPr/>
        </p:nvCxnSpPr>
        <p:spPr>
          <a:xfrm>
            <a:off x="4572000" y="2400300"/>
            <a:ext cx="0" cy="205740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0CD4F8-BF03-3348-A68A-919D6BD3C906}"/>
              </a:ext>
            </a:extLst>
          </p:cNvPr>
          <p:cNvSpPr/>
          <p:nvPr/>
        </p:nvSpPr>
        <p:spPr>
          <a:xfrm>
            <a:off x="1129355" y="4106509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E206B29-340A-E341-B23B-FC1B469F8D4D}"/>
              </a:ext>
            </a:extLst>
          </p:cNvPr>
          <p:cNvCxnSpPr>
            <a:cxnSpLocks/>
          </p:cNvCxnSpPr>
          <p:nvPr/>
        </p:nvCxnSpPr>
        <p:spPr>
          <a:xfrm>
            <a:off x="2686050" y="3429000"/>
            <a:ext cx="3771900" cy="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E4E350-5EC0-9D46-8F22-23D25E1246EC}"/>
              </a:ext>
            </a:extLst>
          </p:cNvPr>
          <p:cNvSpPr/>
          <p:nvPr/>
        </p:nvSpPr>
        <p:spPr>
          <a:xfrm>
            <a:off x="400050" y="28140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&amp; </a:t>
            </a:r>
            <a:r>
              <a:rPr lang="en-US" sz="2400" b="1" dirty="0" err="1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sz="2400" b="1" dirty="0">
              <a:solidFill>
                <a:srgbClr val="00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3138F0F-4CDD-634B-8849-631E24376BF3}"/>
              </a:ext>
            </a:extLst>
          </p:cNvPr>
          <p:cNvSpPr/>
          <p:nvPr/>
        </p:nvSpPr>
        <p:spPr>
          <a:xfrm>
            <a:off x="3579636" y="2885854"/>
            <a:ext cx="5564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&amp; Warm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2286B5-A4B8-754D-A869-615F01A1431B}"/>
              </a:ext>
            </a:extLst>
          </p:cNvPr>
          <p:cNvSpPr/>
          <p:nvPr/>
        </p:nvSpPr>
        <p:spPr>
          <a:xfrm>
            <a:off x="4659928" y="2522124"/>
            <a:ext cx="38090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8BF097-C17D-ED4E-AB9F-BFAD1387C3D0}"/>
              </a:ext>
            </a:extLst>
          </p:cNvPr>
          <p:cNvSpPr/>
          <p:nvPr/>
        </p:nvSpPr>
        <p:spPr>
          <a:xfrm>
            <a:off x="675019" y="3791672"/>
            <a:ext cx="3989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&amp; </a:t>
            </a:r>
            <a:r>
              <a:rPr lang="en-US" sz="2400" b="1" dirty="0" err="1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sz="2400" b="1" dirty="0">
              <a:solidFill>
                <a:srgbClr val="00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5E742E-1DAC-8F41-BF78-FABD75A5585D}"/>
              </a:ext>
            </a:extLst>
          </p:cNvPr>
          <p:cNvSpPr/>
          <p:nvPr/>
        </p:nvSpPr>
        <p:spPr>
          <a:xfrm>
            <a:off x="4410847" y="3752260"/>
            <a:ext cx="3635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&amp; Warm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4CF95C0-7445-7B46-9DE4-B473E1602A56}"/>
              </a:ext>
            </a:extLst>
          </p:cNvPr>
          <p:cNvSpPr/>
          <p:nvPr/>
        </p:nvSpPr>
        <p:spPr>
          <a:xfrm>
            <a:off x="4191139" y="4029258"/>
            <a:ext cx="42778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</p:spTree>
    <p:extLst>
      <p:ext uri="{BB962C8B-B14F-4D97-AF65-F5344CB8AC3E}">
        <p14:creationId xmlns:p14="http://schemas.microsoft.com/office/powerpoint/2010/main" val="34245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9F149-15B8-604E-834B-C47AC4C70C04}"/>
              </a:ext>
            </a:extLst>
          </p:cNvPr>
          <p:cNvSpPr/>
          <p:nvPr/>
        </p:nvSpPr>
        <p:spPr>
          <a:xfrm>
            <a:off x="564108" y="1191658"/>
            <a:ext cx="739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A93D3"/>
                </a:solidFill>
              </a:rPr>
              <a:t>How You See Yourself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6E321C1-B593-7349-A113-848F710D239E}"/>
              </a:ext>
            </a:extLst>
          </p:cNvPr>
          <p:cNvCxnSpPr/>
          <p:nvPr/>
        </p:nvCxnSpPr>
        <p:spPr>
          <a:xfrm>
            <a:off x="4572000" y="2400300"/>
            <a:ext cx="0" cy="205740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0E206B29-340A-E341-B23B-FC1B469F8D4D}"/>
              </a:ext>
            </a:extLst>
          </p:cNvPr>
          <p:cNvCxnSpPr>
            <a:cxnSpLocks/>
          </p:cNvCxnSpPr>
          <p:nvPr/>
        </p:nvCxnSpPr>
        <p:spPr>
          <a:xfrm>
            <a:off x="2686050" y="3429000"/>
            <a:ext cx="3771900" cy="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D1910BD-2C33-354B-AB3A-D5557CBB5A6F}"/>
              </a:ext>
            </a:extLst>
          </p:cNvPr>
          <p:cNvGrpSpPr/>
          <p:nvPr/>
        </p:nvGrpSpPr>
        <p:grpSpPr>
          <a:xfrm>
            <a:off x="2805189" y="2119121"/>
            <a:ext cx="944165" cy="944166"/>
            <a:chOff x="2816219" y="1715914"/>
            <a:chExt cx="1258887" cy="1258888"/>
          </a:xfrm>
        </p:grpSpPr>
        <p:sp>
          <p:nvSpPr>
            <p:cNvPr id="17" name="Oval 2">
              <a:extLst>
                <a:ext uri="{FF2B5EF4-FFF2-40B4-BE49-F238E27FC236}">
                  <a16:creationId xmlns:a16="http://schemas.microsoft.com/office/drawing/2014/main" xmlns="" id="{CBD710E7-64EC-CD4B-AC35-B1D37935A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19" y="1715914"/>
              <a:ext cx="1258887" cy="1258888"/>
            </a:xfrm>
            <a:prstGeom prst="ellipse">
              <a:avLst/>
            </a:prstGeom>
            <a:solidFill>
              <a:srgbClr val="00AE4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342900" eaLnBrk="1" hangingPunct="1">
                <a:defRPr/>
              </a:pPr>
              <a:endParaRPr lang="en-US" altLang="en-US" sz="1800" kern="0">
                <a:solidFill>
                  <a:srgbClr val="252525"/>
                </a:solidFill>
              </a:endParaRPr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xmlns="" id="{B9AC080D-C65F-7B43-9A1A-1B921B733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062" y="1883693"/>
              <a:ext cx="1219200" cy="95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342900" eaLnBrk="1" hangingPunct="1">
                <a:spcBef>
                  <a:spcPct val="50000"/>
                </a:spcBef>
                <a:defRPr/>
              </a:pPr>
              <a:r>
                <a:rPr lang="en-US" altLang="en-US" sz="4050" b="1" kern="0" dirty="0">
                  <a:solidFill>
                    <a:prstClr val="white"/>
                  </a:solidFill>
                </a:rPr>
                <a:t>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23626199-F78C-EB4B-87CB-B222B688AAEE}"/>
              </a:ext>
            </a:extLst>
          </p:cNvPr>
          <p:cNvGrpSpPr/>
          <p:nvPr/>
        </p:nvGrpSpPr>
        <p:grpSpPr>
          <a:xfrm>
            <a:off x="5296977" y="2119121"/>
            <a:ext cx="944165" cy="944166"/>
            <a:chOff x="8136737" y="1715914"/>
            <a:chExt cx="1258887" cy="1258888"/>
          </a:xfrm>
        </p:grpSpPr>
        <p:sp>
          <p:nvSpPr>
            <p:cNvPr id="20" name="Oval 2">
              <a:extLst>
                <a:ext uri="{FF2B5EF4-FFF2-40B4-BE49-F238E27FC236}">
                  <a16:creationId xmlns:a16="http://schemas.microsoft.com/office/drawing/2014/main" xmlns="" id="{B1EBD0FE-0B6A-4E43-BD83-75C8D3633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6737" y="1715914"/>
              <a:ext cx="1258887" cy="1258888"/>
            </a:xfrm>
            <a:prstGeom prst="ellipse">
              <a:avLst/>
            </a:prstGeom>
            <a:solidFill>
              <a:srgbClr val="CD374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342900" eaLnBrk="1" hangingPunct="1">
                <a:defRPr/>
              </a:pPr>
              <a:endParaRPr lang="en-US" altLang="en-US" sz="1800" kern="0">
                <a:solidFill>
                  <a:srgbClr val="252525"/>
                </a:solidFill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xmlns="" id="{08F7D3E5-8214-0042-813E-EDD7C867C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6580" y="1883693"/>
              <a:ext cx="1219200" cy="95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342900" eaLnBrk="1" hangingPunct="1">
                <a:spcBef>
                  <a:spcPct val="50000"/>
                </a:spcBef>
                <a:defRPr/>
              </a:pPr>
              <a:r>
                <a:rPr lang="en-US" altLang="en-US" sz="4050" b="1" kern="0" dirty="0" err="1">
                  <a:solidFill>
                    <a:prstClr val="white"/>
                  </a:solidFill>
                </a:rPr>
                <a:t>i</a:t>
              </a:r>
              <a:endParaRPr lang="en-US" altLang="en-US" sz="4050" b="1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EA0488E-452E-2D47-8C37-8272425BE1C9}"/>
              </a:ext>
            </a:extLst>
          </p:cNvPr>
          <p:cNvGrpSpPr/>
          <p:nvPr/>
        </p:nvGrpSpPr>
        <p:grpSpPr>
          <a:xfrm>
            <a:off x="5402188" y="3928908"/>
            <a:ext cx="944165" cy="944166"/>
            <a:chOff x="8116894" y="4083887"/>
            <a:chExt cx="1258887" cy="1258888"/>
          </a:xfrm>
        </p:grpSpPr>
        <p:sp>
          <p:nvSpPr>
            <p:cNvPr id="23" name="Oval 2">
              <a:extLst>
                <a:ext uri="{FF2B5EF4-FFF2-40B4-BE49-F238E27FC236}">
                  <a16:creationId xmlns:a16="http://schemas.microsoft.com/office/drawing/2014/main" xmlns="" id="{79BFA5D9-D219-5F40-AB7E-FC8CFF43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94" y="4083887"/>
              <a:ext cx="1258887" cy="1258888"/>
            </a:xfrm>
            <a:prstGeom prst="ellipse">
              <a:avLst/>
            </a:prstGeom>
            <a:solidFill>
              <a:srgbClr val="00A1D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342900" eaLnBrk="1" hangingPunct="1">
                <a:defRPr/>
              </a:pPr>
              <a:endParaRPr lang="en-US" altLang="en-US" sz="1800" kern="0">
                <a:solidFill>
                  <a:srgbClr val="252525"/>
                </a:solidFill>
              </a:endParaRPr>
            </a:p>
          </p:txBody>
        </p:sp>
        <p:sp>
          <p:nvSpPr>
            <p:cNvPr id="24" name="Text Box 11">
              <a:extLst>
                <a:ext uri="{FF2B5EF4-FFF2-40B4-BE49-F238E27FC236}">
                  <a16:creationId xmlns:a16="http://schemas.microsoft.com/office/drawing/2014/main" xmlns="" id="{E383C772-C862-8341-83EF-D668551ED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6737" y="4246338"/>
              <a:ext cx="1219200" cy="95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342900" eaLnBrk="1" hangingPunct="1">
                <a:spcBef>
                  <a:spcPct val="50000"/>
                </a:spcBef>
                <a:defRPr/>
              </a:pPr>
              <a:r>
                <a:rPr lang="en-US" altLang="en-US" sz="4050" b="1" kern="0" dirty="0">
                  <a:solidFill>
                    <a:prstClr val="white"/>
                  </a:solidFill>
                </a:rPr>
                <a:t>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ECC80A3-0D15-8F48-9122-8566BE6FE650}"/>
              </a:ext>
            </a:extLst>
          </p:cNvPr>
          <p:cNvGrpSpPr/>
          <p:nvPr/>
        </p:nvGrpSpPr>
        <p:grpSpPr>
          <a:xfrm>
            <a:off x="2820072" y="3928908"/>
            <a:ext cx="944165" cy="944166"/>
            <a:chOff x="2816219" y="4078559"/>
            <a:chExt cx="1258887" cy="1258888"/>
          </a:xfrm>
        </p:grpSpPr>
        <p:sp>
          <p:nvSpPr>
            <p:cNvPr id="26" name="Oval 2">
              <a:extLst>
                <a:ext uri="{FF2B5EF4-FFF2-40B4-BE49-F238E27FC236}">
                  <a16:creationId xmlns:a16="http://schemas.microsoft.com/office/drawing/2014/main" xmlns="" id="{AF444F2C-0BD0-D348-9758-6384C8104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19" y="4078559"/>
              <a:ext cx="1258887" cy="1258888"/>
            </a:xfrm>
            <a:prstGeom prst="ellipse">
              <a:avLst/>
            </a:prstGeom>
            <a:solidFill>
              <a:srgbClr val="F3CC23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342900" eaLnBrk="1" hangingPunct="1">
                <a:defRPr/>
              </a:pPr>
              <a:endParaRPr lang="en-US" altLang="en-US" sz="1800" kern="0">
                <a:solidFill>
                  <a:srgbClr val="252525"/>
                </a:solidFill>
              </a:endParaRPr>
            </a:p>
          </p:txBody>
        </p:sp>
        <p:sp>
          <p:nvSpPr>
            <p:cNvPr id="27" name="Text Box 11">
              <a:extLst>
                <a:ext uri="{FF2B5EF4-FFF2-40B4-BE49-F238E27FC236}">
                  <a16:creationId xmlns:a16="http://schemas.microsoft.com/office/drawing/2014/main" xmlns="" id="{756D3528-33A7-FA48-813D-275B9456D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6062" y="4246338"/>
              <a:ext cx="1219200" cy="95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342900" eaLnBrk="1" hangingPunct="1">
                <a:spcBef>
                  <a:spcPct val="50000"/>
                </a:spcBef>
                <a:defRPr/>
              </a:pPr>
              <a:r>
                <a:rPr lang="en-US" altLang="en-US" sz="4050" b="1" kern="0" dirty="0">
                  <a:solidFill>
                    <a:prstClr val="white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8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8DC54E-DFFE-5847-8D0B-EBDF9094FCBD}"/>
              </a:ext>
            </a:extLst>
          </p:cNvPr>
          <p:cNvSpPr/>
          <p:nvPr/>
        </p:nvSpPr>
        <p:spPr>
          <a:xfrm>
            <a:off x="2909459" y="940521"/>
            <a:ext cx="3206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E36B15-24A0-8B40-870E-93D817553527}"/>
              </a:ext>
            </a:extLst>
          </p:cNvPr>
          <p:cNvSpPr/>
          <p:nvPr/>
        </p:nvSpPr>
        <p:spPr>
          <a:xfrm>
            <a:off x="3102621" y="5178815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286DC3-CBAB-044E-85F6-F94AF336F765}"/>
              </a:ext>
            </a:extLst>
          </p:cNvPr>
          <p:cNvSpPr txBox="1"/>
          <p:nvPr/>
        </p:nvSpPr>
        <p:spPr>
          <a:xfrm>
            <a:off x="619571" y="2805753"/>
            <a:ext cx="1822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 defTabSz="457189"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9BFBBE-23D4-E441-A0E6-C1B7B942FA69}"/>
              </a:ext>
            </a:extLst>
          </p:cNvPr>
          <p:cNvSpPr txBox="1"/>
          <p:nvPr/>
        </p:nvSpPr>
        <p:spPr>
          <a:xfrm>
            <a:off x="6923034" y="2682057"/>
            <a:ext cx="1601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 defTabSz="457189"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  <p:pic>
        <p:nvPicPr>
          <p:cNvPr id="1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802DDF1-A374-7B47-84B2-80D67424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623381" y="1367746"/>
            <a:ext cx="2538033" cy="35873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2038DF-276E-BE41-9856-A93DB95162C3}"/>
              </a:ext>
            </a:extLst>
          </p:cNvPr>
          <p:cNvSpPr txBox="1"/>
          <p:nvPr/>
        </p:nvSpPr>
        <p:spPr>
          <a:xfrm>
            <a:off x="76633" y="213771"/>
            <a:ext cx="1603324" cy="2554545"/>
          </a:xfrm>
          <a:prstGeom prst="rect">
            <a:avLst/>
          </a:prstGeom>
          <a:solidFill>
            <a:srgbClr val="4CC24A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Direct</a:t>
            </a:r>
          </a:p>
          <a:p>
            <a:r>
              <a:rPr lang="en-US" sz="2000" dirty="0">
                <a:solidFill>
                  <a:schemeClr val="bg1"/>
                </a:solidFill>
              </a:rPr>
              <a:t>Self assured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Forceful</a:t>
            </a:r>
          </a:p>
          <a:p>
            <a:r>
              <a:rPr lang="en-US" sz="2000" dirty="0">
                <a:solidFill>
                  <a:schemeClr val="bg1"/>
                </a:solidFill>
              </a:rPr>
              <a:t>Adventurous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Daring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Risk taker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Decisive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Competitive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C0271B-66A1-8F4B-972D-701569EA30BF}"/>
              </a:ext>
            </a:extLst>
          </p:cNvPr>
          <p:cNvSpPr txBox="1"/>
          <p:nvPr/>
        </p:nvSpPr>
        <p:spPr>
          <a:xfrm>
            <a:off x="1713270" y="244992"/>
            <a:ext cx="1535998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DOMINANCE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03737A6-DD7A-BB49-AF2D-0AD43E60CD0E}"/>
              </a:ext>
            </a:extLst>
          </p:cNvPr>
          <p:cNvSpPr txBox="1"/>
          <p:nvPr/>
        </p:nvSpPr>
        <p:spPr>
          <a:xfrm>
            <a:off x="6923034" y="107012"/>
            <a:ext cx="1968462" cy="2554545"/>
          </a:xfrm>
          <a:prstGeom prst="rect">
            <a:avLst/>
          </a:prstGeom>
          <a:solidFill>
            <a:srgbClr val="D8090A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Influential</a:t>
            </a:r>
          </a:p>
          <a:p>
            <a:r>
              <a:rPr lang="en-US" sz="2000" dirty="0">
                <a:solidFill>
                  <a:schemeClr val="bg1"/>
                </a:solidFill>
              </a:rPr>
              <a:t>Persuasive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Confident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Trusting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Gregarious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Generous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Sociable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Enthusiastic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0D1C4D-E991-6548-95F8-B16D23AD9635}"/>
              </a:ext>
            </a:extLst>
          </p:cNvPr>
          <p:cNvSpPr txBox="1"/>
          <p:nvPr/>
        </p:nvSpPr>
        <p:spPr>
          <a:xfrm>
            <a:off x="5231743" y="244992"/>
            <a:ext cx="1575457" cy="400110"/>
          </a:xfrm>
          <a:prstGeom prst="rect">
            <a:avLst/>
          </a:prstGeom>
          <a:solidFill>
            <a:srgbClr val="D8090A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INFLUENCE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392DB9-DC98-0D44-B82E-175F3AF7127D}"/>
              </a:ext>
            </a:extLst>
          </p:cNvPr>
          <p:cNvSpPr txBox="1"/>
          <p:nvPr/>
        </p:nvSpPr>
        <p:spPr>
          <a:xfrm>
            <a:off x="6987155" y="3718222"/>
            <a:ext cx="1793988" cy="2554545"/>
          </a:xfrm>
          <a:prstGeom prst="rect">
            <a:avLst/>
          </a:prstGeom>
          <a:solidFill>
            <a:srgbClr val="0093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Loyal</a:t>
            </a:r>
          </a:p>
          <a:p>
            <a:r>
              <a:rPr lang="en-US" sz="2000" dirty="0">
                <a:solidFill>
                  <a:schemeClr val="bg1"/>
                </a:solidFill>
              </a:rPr>
              <a:t>Sincere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Relaxed</a:t>
            </a:r>
          </a:p>
          <a:p>
            <a:r>
              <a:rPr lang="en-US" sz="2000" dirty="0">
                <a:solidFill>
                  <a:schemeClr val="bg1"/>
                </a:solidFill>
              </a:rPr>
              <a:t>Team-player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Amiable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Stable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Patient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Good listener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F0A3798-26ED-FA49-AAFA-FBD36594FB5F}"/>
              </a:ext>
            </a:extLst>
          </p:cNvPr>
          <p:cNvSpPr txBox="1"/>
          <p:nvPr/>
        </p:nvSpPr>
        <p:spPr>
          <a:xfrm>
            <a:off x="76634" y="4089685"/>
            <a:ext cx="1957546" cy="2554545"/>
          </a:xfrm>
          <a:prstGeom prst="rect">
            <a:avLst/>
          </a:prstGeom>
          <a:solidFill>
            <a:srgbClr val="F2F01A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Conscientious</a:t>
            </a:r>
          </a:p>
          <a:p>
            <a:r>
              <a:rPr lang="en-US" sz="2000" dirty="0"/>
              <a:t>High Standards</a:t>
            </a:r>
          </a:p>
          <a:p>
            <a:r>
              <a:rPr lang="en-US" sz="2000" dirty="0"/>
              <a:t>Accurate</a:t>
            </a:r>
          </a:p>
          <a:p>
            <a:r>
              <a:rPr lang="en-US" sz="2000" dirty="0"/>
              <a:t>Fact-Finder</a:t>
            </a:r>
          </a:p>
          <a:p>
            <a:r>
              <a:rPr lang="en-US" sz="2000" dirty="0"/>
              <a:t>Diplomatic</a:t>
            </a:r>
          </a:p>
          <a:p>
            <a:r>
              <a:rPr lang="en-US" sz="2000" dirty="0"/>
              <a:t>Systematic</a:t>
            </a:r>
          </a:p>
          <a:p>
            <a:r>
              <a:rPr lang="en-US" sz="2000" dirty="0"/>
              <a:t>Courteous</a:t>
            </a:r>
          </a:p>
          <a:p>
            <a:r>
              <a:rPr lang="en-US" sz="2000" dirty="0"/>
              <a:t>Analytical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70D92C-FC60-2D46-BA77-5B8E41DD2EF4}"/>
              </a:ext>
            </a:extLst>
          </p:cNvPr>
          <p:cNvSpPr txBox="1"/>
          <p:nvPr/>
        </p:nvSpPr>
        <p:spPr>
          <a:xfrm>
            <a:off x="4984184" y="5831850"/>
            <a:ext cx="1823015" cy="400110"/>
          </a:xfrm>
          <a:prstGeom prst="rect">
            <a:avLst/>
          </a:prstGeom>
          <a:solidFill>
            <a:srgbClr val="0093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STEADINESS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A1E23A-2D03-4147-972E-E1F0D29EF58E}"/>
              </a:ext>
            </a:extLst>
          </p:cNvPr>
          <p:cNvSpPr txBox="1"/>
          <p:nvPr/>
        </p:nvSpPr>
        <p:spPr>
          <a:xfrm>
            <a:off x="2214136" y="5831850"/>
            <a:ext cx="2590092" cy="400110"/>
          </a:xfrm>
          <a:prstGeom prst="rect">
            <a:avLst/>
          </a:prstGeom>
          <a:solidFill>
            <a:srgbClr val="F2F01A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CONSCIENTIOUSNESS</a:t>
            </a:r>
          </a:p>
        </p:txBody>
      </p:sp>
    </p:spTree>
    <p:extLst>
      <p:ext uri="{BB962C8B-B14F-4D97-AF65-F5344CB8AC3E}">
        <p14:creationId xmlns:p14="http://schemas.microsoft.com/office/powerpoint/2010/main" val="17029313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2997BEE-E8DB-462B-B8E8-938349E7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800" dirty="0"/>
              <a:t>Flexing</a:t>
            </a:r>
          </a:p>
        </p:txBody>
      </p:sp>
      <p:pic>
        <p:nvPicPr>
          <p:cNvPr id="1028" name="Picture 4" descr="Elastic Band Pictures | Download Free Images on Unsplash">
            <a:extLst>
              <a:ext uri="{FF2B5EF4-FFF2-40B4-BE49-F238E27FC236}">
                <a16:creationId xmlns:a16="http://schemas.microsoft.com/office/drawing/2014/main" xmlns="" id="{B182F71F-2AE1-444D-AA64-2CCEFCA9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3" y="2557463"/>
            <a:ext cx="5775506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28A05EF-36B3-463B-A5BF-28DDF32E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309490"/>
            <a:ext cx="5826719" cy="1209822"/>
          </a:xfrm>
        </p:spPr>
        <p:txBody>
          <a:bodyPr/>
          <a:lstStyle/>
          <a:p>
            <a:r>
              <a:rPr lang="en-GB" dirty="0"/>
              <a:t>What is flexing?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F1AEB1E-A2FB-40EF-9802-C9B0E4E35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595" y="1913206"/>
            <a:ext cx="5826719" cy="3234527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2800" b="1" dirty="0"/>
              <a:t>Y</a:t>
            </a:r>
            <a:r>
              <a:rPr lang="en-GB" sz="2400" b="1" dirty="0"/>
              <a:t>our ability to adjust your style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2400" b="1" dirty="0"/>
              <a:t>About understanding everyone’s priorities and taking your own approach to the situation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2400" b="1" dirty="0"/>
              <a:t>Doing your best to understand and be understood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GB" sz="2400" b="1" u="sng" dirty="0"/>
              <a:t>It isn’t </a:t>
            </a:r>
            <a:r>
              <a:rPr lang="en-GB" sz="2400" b="1" dirty="0"/>
              <a:t>about you changing your style completely to become someone you’re not</a:t>
            </a:r>
          </a:p>
        </p:txBody>
      </p:sp>
    </p:spTree>
    <p:extLst>
      <p:ext uri="{BB962C8B-B14F-4D97-AF65-F5344CB8AC3E}">
        <p14:creationId xmlns:p14="http://schemas.microsoft.com/office/powerpoint/2010/main" val="2215848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steele\Desktop\EvD Workplace_D.png">
            <a:extLst>
              <a:ext uri="{FF2B5EF4-FFF2-40B4-BE49-F238E27FC236}">
                <a16:creationId xmlns:a16="http://schemas.microsoft.com/office/drawing/2014/main" xmlns="" id="{AAE68FAC-05AA-0A43-9428-6A5533CF4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07" y="357837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0C60F41D-7313-EC43-96D4-AEE1300FD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71891" y="1433976"/>
            <a:ext cx="2538033" cy="3587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F041FE3-7B84-E341-BBF7-0A78893023AE}"/>
              </a:ext>
            </a:extLst>
          </p:cNvPr>
          <p:cNvSpPr txBox="1"/>
          <p:nvPr/>
        </p:nvSpPr>
        <p:spPr>
          <a:xfrm>
            <a:off x="90045" y="303981"/>
            <a:ext cx="2859786" cy="2639184"/>
          </a:xfrm>
          <a:prstGeom prst="rect">
            <a:avLst/>
          </a:prstGeom>
          <a:solidFill>
            <a:srgbClr val="4CC24A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Address issues quickly and directly</a:t>
            </a:r>
          </a:p>
          <a:p>
            <a:r>
              <a:rPr lang="en-US" sz="1900" dirty="0">
                <a:solidFill>
                  <a:schemeClr val="bg1"/>
                </a:solidFill>
              </a:rPr>
              <a:t>Focus on the big picture</a:t>
            </a:r>
          </a:p>
          <a:p>
            <a:r>
              <a:rPr lang="en-US" sz="1900" dirty="0">
                <a:solidFill>
                  <a:schemeClr val="bg1"/>
                </a:solidFill>
              </a:rPr>
              <a:t>Get to the point quickly</a:t>
            </a:r>
          </a:p>
          <a:p>
            <a:r>
              <a:rPr lang="en-US" sz="1900" dirty="0">
                <a:solidFill>
                  <a:schemeClr val="bg1"/>
                </a:solidFill>
              </a:rPr>
              <a:t>Expect </a:t>
            </a:r>
            <a:r>
              <a:rPr lang="en-US" sz="1900" dirty="0" err="1">
                <a:solidFill>
                  <a:schemeClr val="bg1"/>
                </a:solidFill>
              </a:rPr>
              <a:t>candour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Focus on results</a:t>
            </a:r>
          </a:p>
          <a:p>
            <a:r>
              <a:rPr lang="en-US" sz="1900" dirty="0">
                <a:solidFill>
                  <a:schemeClr val="bg1"/>
                </a:solidFill>
              </a:rPr>
              <a:t>Make efficient use of time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E36C216-1F8F-CC4C-94DB-26DDF53F787C}"/>
              </a:ext>
            </a:extLst>
          </p:cNvPr>
          <p:cNvSpPr txBox="1"/>
          <p:nvPr/>
        </p:nvSpPr>
        <p:spPr>
          <a:xfrm>
            <a:off x="6483759" y="275771"/>
            <a:ext cx="2540030" cy="2931572"/>
          </a:xfrm>
          <a:prstGeom prst="rect">
            <a:avLst/>
          </a:prstGeom>
          <a:solidFill>
            <a:srgbClr val="D8090A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Be open to collaboration</a:t>
            </a:r>
          </a:p>
          <a:p>
            <a:r>
              <a:rPr lang="en-US" sz="1900" dirty="0">
                <a:solidFill>
                  <a:schemeClr val="bg1"/>
                </a:solidFill>
              </a:rPr>
              <a:t>Find ways to </a:t>
            </a:r>
            <a:r>
              <a:rPr lang="en-US" sz="1900" dirty="0" err="1">
                <a:solidFill>
                  <a:schemeClr val="bg1"/>
                </a:solidFill>
              </a:rPr>
              <a:t>recognise</a:t>
            </a:r>
            <a:r>
              <a:rPr lang="en-US" sz="1900" dirty="0">
                <a:solidFill>
                  <a:schemeClr val="bg1"/>
                </a:solidFill>
              </a:rPr>
              <a:t> them</a:t>
            </a:r>
          </a:p>
          <a:p>
            <a:r>
              <a:rPr lang="en-US" sz="1900" dirty="0">
                <a:solidFill>
                  <a:schemeClr val="bg1"/>
                </a:solidFill>
              </a:rPr>
              <a:t>Remain optimistic</a:t>
            </a:r>
          </a:p>
          <a:p>
            <a:r>
              <a:rPr lang="en-US" sz="1900" dirty="0">
                <a:solidFill>
                  <a:schemeClr val="bg1"/>
                </a:solidFill>
              </a:rPr>
              <a:t>Expect spontaneity</a:t>
            </a:r>
          </a:p>
          <a:p>
            <a:r>
              <a:rPr lang="en-US" sz="1900" dirty="0">
                <a:solidFill>
                  <a:schemeClr val="bg1"/>
                </a:solidFill>
              </a:rPr>
              <a:t>Build a relationship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Show and value enthusiasm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64267D-E8E2-3049-A330-B483EF34F667}"/>
              </a:ext>
            </a:extLst>
          </p:cNvPr>
          <p:cNvSpPr txBox="1"/>
          <p:nvPr/>
        </p:nvSpPr>
        <p:spPr>
          <a:xfrm>
            <a:off x="6194169" y="3512159"/>
            <a:ext cx="2859786" cy="2639184"/>
          </a:xfrm>
          <a:prstGeom prst="rect">
            <a:avLst/>
          </a:prstGeom>
          <a:solidFill>
            <a:srgbClr val="0093FF"/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Show warmth</a:t>
            </a:r>
          </a:p>
          <a:p>
            <a:r>
              <a:rPr lang="en-US" sz="1900" dirty="0">
                <a:solidFill>
                  <a:schemeClr val="bg1"/>
                </a:solidFill>
              </a:rPr>
              <a:t>Respect their cautious pace</a:t>
            </a:r>
          </a:p>
          <a:p>
            <a:r>
              <a:rPr lang="en-US" sz="1900" dirty="0">
                <a:solidFill>
                  <a:schemeClr val="bg1"/>
                </a:solidFill>
              </a:rPr>
              <a:t>Avoid forceful tactics</a:t>
            </a:r>
          </a:p>
          <a:p>
            <a:r>
              <a:rPr lang="en-US" sz="1900" dirty="0">
                <a:solidFill>
                  <a:schemeClr val="bg1"/>
                </a:solidFill>
              </a:rPr>
              <a:t>Show you care</a:t>
            </a:r>
          </a:p>
          <a:p>
            <a:r>
              <a:rPr lang="en-US" sz="1900" dirty="0">
                <a:solidFill>
                  <a:schemeClr val="bg1"/>
                </a:solidFill>
              </a:rPr>
              <a:t>Listen</a:t>
            </a:r>
          </a:p>
          <a:p>
            <a:r>
              <a:rPr lang="en-US" sz="1900" dirty="0">
                <a:solidFill>
                  <a:schemeClr val="bg1"/>
                </a:solidFill>
              </a:rPr>
              <a:t>Take an easy going approach</a:t>
            </a:r>
          </a:p>
          <a:p>
            <a:endParaRPr lang="en-US" sz="1350" dirty="0">
              <a:solidFill>
                <a:schemeClr val="bg1"/>
              </a:solidFill>
            </a:endParaRPr>
          </a:p>
        </p:txBody>
      </p:sp>
      <p:pic>
        <p:nvPicPr>
          <p:cNvPr id="11" name="Picture 7" descr="C:\Users\rsteele\Desktop\EvD Workplace_C.png">
            <a:extLst>
              <a:ext uri="{FF2B5EF4-FFF2-40B4-BE49-F238E27FC236}">
                <a16:creationId xmlns:a16="http://schemas.microsoft.com/office/drawing/2014/main" xmlns="" id="{5F2FA3BA-5AB3-A149-96F5-06EDE58E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07" y="4831751"/>
            <a:ext cx="2859786" cy="13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DB18937-B69F-694D-9371-28BD5C3ABEAA}"/>
              </a:ext>
            </a:extLst>
          </p:cNvPr>
          <p:cNvSpPr txBox="1"/>
          <p:nvPr/>
        </p:nvSpPr>
        <p:spPr>
          <a:xfrm>
            <a:off x="90045" y="3512159"/>
            <a:ext cx="2620994" cy="3016210"/>
          </a:xfrm>
          <a:prstGeom prst="rect">
            <a:avLst/>
          </a:prstGeom>
          <a:solidFill>
            <a:srgbClr val="F2F01A"/>
          </a:solidFill>
        </p:spPr>
        <p:txBody>
          <a:bodyPr wrap="square" rtlCol="0">
            <a:spAutoFit/>
          </a:bodyPr>
          <a:lstStyle/>
          <a:p>
            <a:r>
              <a:rPr lang="en-US" sz="1900" dirty="0"/>
              <a:t>Use an objective, fact-based approach</a:t>
            </a:r>
          </a:p>
          <a:p>
            <a:r>
              <a:rPr lang="en-US" sz="1900" dirty="0"/>
              <a:t>Go through details</a:t>
            </a:r>
          </a:p>
          <a:p>
            <a:r>
              <a:rPr lang="en-US" sz="1900" dirty="0"/>
              <a:t>Focus on logic and facts</a:t>
            </a:r>
          </a:p>
          <a:p>
            <a:r>
              <a:rPr lang="en-US" sz="1900" dirty="0"/>
              <a:t>Expect </a:t>
            </a:r>
            <a:r>
              <a:rPr lang="en-US" sz="1900" dirty="0" err="1"/>
              <a:t>scepticism</a:t>
            </a:r>
            <a:endParaRPr lang="en-US" sz="1900" dirty="0"/>
          </a:p>
          <a:p>
            <a:r>
              <a:rPr lang="en-US" sz="1900" dirty="0" err="1"/>
              <a:t>Emphasise</a:t>
            </a:r>
            <a:r>
              <a:rPr lang="en-US" sz="1900" dirty="0"/>
              <a:t> high standards and show appreciation for their logic</a:t>
            </a:r>
          </a:p>
        </p:txBody>
      </p:sp>
    </p:spTree>
    <p:extLst>
      <p:ext uri="{BB962C8B-B14F-4D97-AF65-F5344CB8AC3E}">
        <p14:creationId xmlns:p14="http://schemas.microsoft.com/office/powerpoint/2010/main" val="55221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BF7C95-E4AD-4FAB-9CE5-E0B66AF8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Some examples of future research opportunities: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4215AD6A-3047-4118-BD78-386E3ED45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960975"/>
              </p:ext>
            </p:extLst>
          </p:nvPr>
        </p:nvGraphicFramePr>
        <p:xfrm>
          <a:off x="617472" y="1828801"/>
          <a:ext cx="7344842" cy="48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26">
                  <a:extLst>
                    <a:ext uri="{9D8B030D-6E8A-4147-A177-3AD203B41FA5}">
                      <a16:colId xmlns:a16="http://schemas.microsoft.com/office/drawing/2014/main" xmlns="" val="4201613293"/>
                    </a:ext>
                  </a:extLst>
                </a:gridCol>
                <a:gridCol w="2099568">
                  <a:extLst>
                    <a:ext uri="{9D8B030D-6E8A-4147-A177-3AD203B41FA5}">
                      <a16:colId xmlns:a16="http://schemas.microsoft.com/office/drawing/2014/main" xmlns="" val="3533839186"/>
                    </a:ext>
                  </a:extLst>
                </a:gridCol>
                <a:gridCol w="4681048">
                  <a:extLst>
                    <a:ext uri="{9D8B030D-6E8A-4147-A177-3AD203B41FA5}">
                      <a16:colId xmlns:a16="http://schemas.microsoft.com/office/drawing/2014/main" xmlns="" val="364768296"/>
                    </a:ext>
                  </a:extLst>
                </a:gridCol>
              </a:tblGrid>
              <a:tr h="3414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What I would like to do: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040724"/>
                  </a:ext>
                </a:extLst>
              </a:tr>
              <a:tr h="842925">
                <a:tc>
                  <a:txBody>
                    <a:bodyPr/>
                    <a:lstStyle/>
                    <a:p>
                      <a:r>
                        <a:rPr lang="en-GB" dirty="0"/>
                        <a:t>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Adaptive Testing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Receive an in-depth report of personal style following an on-line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8293709"/>
                  </a:ext>
                </a:extLst>
              </a:tr>
              <a:tr h="597569">
                <a:tc>
                  <a:txBody>
                    <a:bodyPr/>
                    <a:lstStyle/>
                    <a:p>
                      <a:r>
                        <a:rPr lang="en-GB" dirty="0"/>
                        <a:t>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Workplace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Develop a team and improve workplace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798502"/>
                  </a:ext>
                </a:extLst>
              </a:tr>
              <a:tr h="597569">
                <a:tc>
                  <a:txBody>
                    <a:bodyPr/>
                    <a:lstStyle/>
                    <a:p>
                      <a:r>
                        <a:rPr lang="en-GB" dirty="0"/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Productive conflict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Curb destructive conflict behaviours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372087"/>
                  </a:ext>
                </a:extLst>
              </a:tr>
              <a:tr h="597569">
                <a:tc>
                  <a:txBody>
                    <a:bodyPr/>
                    <a:lstStyle/>
                    <a:p>
                      <a:r>
                        <a:rPr lang="en-GB" dirty="0"/>
                        <a:t>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Become more effective in the areas of directing and delegating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1065880"/>
                  </a:ext>
                </a:extLst>
              </a:tr>
              <a:tr h="1095803">
                <a:tc>
                  <a:txBody>
                    <a:bodyPr/>
                    <a:lstStyle/>
                    <a:p>
                      <a:r>
                        <a:rPr lang="en-GB" dirty="0"/>
                        <a:t>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Comparison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Help two individuals to improve the way they work together by understanding their similarities and differences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451109"/>
                  </a:ext>
                </a:extLst>
              </a:tr>
              <a:tr h="597569">
                <a:tc>
                  <a:txBody>
                    <a:bodyPr/>
                    <a:lstStyle/>
                    <a:p>
                      <a:r>
                        <a:rPr lang="en-GB" dirty="0"/>
                        <a:t>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 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Obtain a snapshot of all the individual styles in a particular group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0358158"/>
                  </a:ext>
                </a:extLst>
              </a:tr>
            </a:tbl>
          </a:graphicData>
        </a:graphic>
      </p:graphicFrame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30C5906-5BD8-4F01-B2ED-3BC28D4A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5" y="184556"/>
            <a:ext cx="1484980" cy="14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43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6D2F8BB-33B1-45D2-82CB-1F4948FA8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5992837"/>
            <a:ext cx="3088109" cy="745588"/>
          </a:xfrm>
        </p:spPr>
        <p:txBody>
          <a:bodyPr>
            <a:normAutofit/>
          </a:bodyPr>
          <a:lstStyle/>
          <a:p>
            <a:r>
              <a:rPr lang="en-GB" sz="1000" dirty="0"/>
              <a:t>Source: TTI Success Insights</a:t>
            </a:r>
          </a:p>
        </p:txBody>
      </p:sp>
      <p:pic>
        <p:nvPicPr>
          <p:cNvPr id="4" name="Picture 3" descr="100919_blog">
            <a:extLst>
              <a:ext uri="{FF2B5EF4-FFF2-40B4-BE49-F238E27FC236}">
                <a16:creationId xmlns:a16="http://schemas.microsoft.com/office/drawing/2014/main" xmlns="" id="{E456341E-49F7-451E-B287-913C9BB918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59"/>
            <a:ext cx="8112369" cy="551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79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3625172-DB94-44B8-9B8B-26CF83E6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r="49149"/>
          <a:stretch>
            <a:fillRect/>
          </a:stretch>
        </p:blipFill>
        <p:spPr bwMode="auto">
          <a:xfrm>
            <a:off x="1619323" y="1255194"/>
            <a:ext cx="1301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2B44DC-AB39-4A20-B59D-B7310876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635"/>
          <a:stretch>
            <a:fillRect/>
          </a:stretch>
        </p:blipFill>
        <p:spPr bwMode="auto">
          <a:xfrm>
            <a:off x="5511727" y="1280594"/>
            <a:ext cx="13620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Free thank you Images &amp; Pictures | Royalty-Free | FreeImages">
            <a:extLst>
              <a:ext uri="{FF2B5EF4-FFF2-40B4-BE49-F238E27FC236}">
                <a16:creationId xmlns:a16="http://schemas.microsoft.com/office/drawing/2014/main" xmlns="" id="{994ECBA0-97A7-42AF-8A73-BFAE579C805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7" y="2641252"/>
            <a:ext cx="5275385" cy="37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1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EBF7C95-E4AD-4FAB-9CE5-E0B66AF8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Outcomes: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2EAF59-454F-457D-9796-6D808DFA9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530"/>
            <a:ext cx="6347714" cy="4268834"/>
          </a:xfrm>
        </p:spPr>
        <p:txBody>
          <a:bodyPr>
            <a:noAutofit/>
          </a:bodyPr>
          <a:lstStyle/>
          <a:p>
            <a:r>
              <a:rPr lang="en-GB" sz="2800" dirty="0"/>
              <a:t>To have an overview of behavioural styles, the background behind the Everything </a:t>
            </a:r>
            <a:r>
              <a:rPr lang="en-GB" sz="2800" dirty="0" err="1"/>
              <a:t>DiSC</a:t>
            </a:r>
            <a:r>
              <a:rPr lang="en-GB" sz="2800" dirty="0"/>
              <a:t>® model, and what other facilities are available for future research</a:t>
            </a:r>
          </a:p>
          <a:p>
            <a:r>
              <a:rPr lang="en-GB" sz="2800" dirty="0"/>
              <a:t>To have a brief understanding of our own behavioural style and what that means</a:t>
            </a:r>
          </a:p>
          <a:p>
            <a:r>
              <a:rPr lang="en-GB" sz="2800" dirty="0"/>
              <a:t>How to best interact with others with a different style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30C5906-5BD8-4F01-B2ED-3BC28D4A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2" y="307658"/>
            <a:ext cx="1484980" cy="148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21E0983-EA3B-47EE-87F1-B26126589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5243" y="2391509"/>
            <a:ext cx="2192466" cy="92846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02B117-3325-4762-9E32-0AA5FD9DD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3" y="2116137"/>
            <a:ext cx="4200525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F3625172-DB94-44B8-9B8B-26CF83E6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5" r="49149"/>
          <a:stretch>
            <a:fillRect/>
          </a:stretch>
        </p:blipFill>
        <p:spPr bwMode="auto">
          <a:xfrm>
            <a:off x="6018164" y="1821376"/>
            <a:ext cx="13017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2B44DC-AB39-4A20-B59D-B73108768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635"/>
          <a:stretch>
            <a:fillRect/>
          </a:stretch>
        </p:blipFill>
        <p:spPr bwMode="auto">
          <a:xfrm>
            <a:off x="6018164" y="3751294"/>
            <a:ext cx="13620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538B78-0AEA-40F3-A2FC-E1DC58615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3" y="4918760"/>
            <a:ext cx="1810895" cy="181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7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story of DiSC® - DiSC Profile">
            <a:extLst>
              <a:ext uri="{FF2B5EF4-FFF2-40B4-BE49-F238E27FC236}">
                <a16:creationId xmlns:a16="http://schemas.microsoft.com/office/drawing/2014/main" xmlns="" id="{0FB74D90-F174-4DEA-9C7A-3A7F8C7CC9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3" y="886265"/>
            <a:ext cx="8411504" cy="58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0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lliam Moulton Marston And The Threesome That Begat Wonder Woman">
            <a:extLst>
              <a:ext uri="{FF2B5EF4-FFF2-40B4-BE49-F238E27FC236}">
                <a16:creationId xmlns:a16="http://schemas.microsoft.com/office/drawing/2014/main" xmlns="" id="{E19D7810-9723-43BC-9411-C8D8E3C2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66" y="3722529"/>
            <a:ext cx="5371898" cy="28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. William Moulton Marston's Great Creation - Professor Walter's History  Lessons">
            <a:extLst>
              <a:ext uri="{FF2B5EF4-FFF2-40B4-BE49-F238E27FC236}">
                <a16:creationId xmlns:a16="http://schemas.microsoft.com/office/drawing/2014/main" xmlns="" id="{D21B9C3C-CA59-407D-8670-47FB24E450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3" y="729554"/>
            <a:ext cx="3353350" cy="26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65A2768-3D66-4E80-B809-4A5DD20775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5114AF-20A1-4071-8711-2CB94F4F03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681037"/>
            <a:ext cx="8665698" cy="5804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701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vels in Geology: Mesozoic masterpiece: England's Jurassic Coast">
            <a:extLst>
              <a:ext uri="{FF2B5EF4-FFF2-40B4-BE49-F238E27FC236}">
                <a16:creationId xmlns:a16="http://schemas.microsoft.com/office/drawing/2014/main" xmlns="" id="{927A7FD9-E732-4D1F-8090-25A5317E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71" y="212716"/>
            <a:ext cx="4431324" cy="64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rassic Coast World Heritage Site Devon - Visit South Devon">
            <a:extLst>
              <a:ext uri="{FF2B5EF4-FFF2-40B4-BE49-F238E27FC236}">
                <a16:creationId xmlns:a16="http://schemas.microsoft.com/office/drawing/2014/main" xmlns="" id="{0432F96A-824E-4BE5-B72F-FB45D209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7" y="950197"/>
            <a:ext cx="3876529" cy="22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rassic Coast Map - Jurassic Coast World Heritage Site">
            <a:extLst>
              <a:ext uri="{FF2B5EF4-FFF2-40B4-BE49-F238E27FC236}">
                <a16:creationId xmlns:a16="http://schemas.microsoft.com/office/drawing/2014/main" xmlns="" id="{41F1E1AC-21B4-470C-BB3F-6191864A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7" y="3953294"/>
            <a:ext cx="4078754" cy="15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0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9F149-15B8-604E-834B-C47AC4C70C04}"/>
              </a:ext>
            </a:extLst>
          </p:cNvPr>
          <p:cNvSpPr/>
          <p:nvPr/>
        </p:nvSpPr>
        <p:spPr>
          <a:xfrm>
            <a:off x="564108" y="1191658"/>
            <a:ext cx="79468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A93D3"/>
                </a:solidFill>
              </a:rPr>
              <a:t>How You See Yourself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9478CA-8CC3-E343-9CCD-493084AB95FB}"/>
              </a:ext>
            </a:extLst>
          </p:cNvPr>
          <p:cNvSpPr/>
          <p:nvPr/>
        </p:nvSpPr>
        <p:spPr>
          <a:xfrm>
            <a:off x="2360496" y="1895146"/>
            <a:ext cx="44230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Fast-paced &amp; Outspoken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6E321C1-B593-7349-A113-848F710D239E}"/>
              </a:ext>
            </a:extLst>
          </p:cNvPr>
          <p:cNvCxnSpPr/>
          <p:nvPr/>
        </p:nvCxnSpPr>
        <p:spPr>
          <a:xfrm>
            <a:off x="4572000" y="2400300"/>
            <a:ext cx="0" cy="205740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0CD4F8-BF03-3348-A68A-919D6BD3C906}"/>
              </a:ext>
            </a:extLst>
          </p:cNvPr>
          <p:cNvSpPr/>
          <p:nvPr/>
        </p:nvSpPr>
        <p:spPr>
          <a:xfrm>
            <a:off x="2630603" y="4570439"/>
            <a:ext cx="3882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Cautious &amp; Reflective</a:t>
            </a:r>
          </a:p>
        </p:txBody>
      </p:sp>
    </p:spTree>
    <p:extLst>
      <p:ext uri="{BB962C8B-B14F-4D97-AF65-F5344CB8AC3E}">
        <p14:creationId xmlns:p14="http://schemas.microsoft.com/office/powerpoint/2010/main" val="103705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A9F149-15B8-604E-834B-C47AC4C70C04}"/>
              </a:ext>
            </a:extLst>
          </p:cNvPr>
          <p:cNvSpPr/>
          <p:nvPr/>
        </p:nvSpPr>
        <p:spPr>
          <a:xfrm>
            <a:off x="564108" y="1191658"/>
            <a:ext cx="7792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A93D3"/>
                </a:solidFill>
              </a:rPr>
              <a:t>How You See Yourself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D542AE-318D-494A-B4E1-837D011CAFDE}"/>
              </a:ext>
            </a:extLst>
          </p:cNvPr>
          <p:cNvSpPr/>
          <p:nvPr/>
        </p:nvSpPr>
        <p:spPr>
          <a:xfrm>
            <a:off x="-872573" y="30712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&amp;</a:t>
            </a:r>
          </a:p>
          <a:p>
            <a:pPr algn="ctr"/>
            <a:r>
              <a:rPr lang="en-US" sz="2800" b="1" dirty="0" err="1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Sceptical</a:t>
            </a:r>
            <a:endParaRPr lang="en-US" sz="2800" b="1" dirty="0">
              <a:solidFill>
                <a:srgbClr val="0037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4AD940-B333-2D4C-BEEB-D5FC43000965}"/>
              </a:ext>
            </a:extLst>
          </p:cNvPr>
          <p:cNvSpPr/>
          <p:nvPr/>
        </p:nvSpPr>
        <p:spPr>
          <a:xfrm>
            <a:off x="5252292" y="307121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Accepting &amp;</a:t>
            </a:r>
          </a:p>
          <a:p>
            <a:pPr algn="ctr"/>
            <a:r>
              <a:rPr lang="en-US" sz="2800" b="1" dirty="0">
                <a:solidFill>
                  <a:srgbClr val="0037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5F36727-CA9E-874D-9842-D3B2F7E4128C}"/>
              </a:ext>
            </a:extLst>
          </p:cNvPr>
          <p:cNvCxnSpPr>
            <a:cxnSpLocks/>
          </p:cNvCxnSpPr>
          <p:nvPr/>
        </p:nvCxnSpPr>
        <p:spPr>
          <a:xfrm>
            <a:off x="2686050" y="3429000"/>
            <a:ext cx="3771900" cy="0"/>
          </a:xfrm>
          <a:prstGeom prst="straightConnector1">
            <a:avLst/>
          </a:prstGeom>
          <a:ln w="76200">
            <a:solidFill>
              <a:srgbClr val="003764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969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474FC93762B4B904449F4A61A4732" ma:contentTypeVersion="12" ma:contentTypeDescription="Create a new document." ma:contentTypeScope="" ma:versionID="f738d2edce342c8e888073910bf7a95c">
  <xsd:schema xmlns:xsd="http://www.w3.org/2001/XMLSchema" xmlns:xs="http://www.w3.org/2001/XMLSchema" xmlns:p="http://schemas.microsoft.com/office/2006/metadata/properties" xmlns:ns2="38dd3c04-ece5-40a6-99a8-78e6cac75839" xmlns:ns3="5923afc9-559a-4770-aebc-bd2d0a310813" targetNamespace="http://schemas.microsoft.com/office/2006/metadata/properties" ma:root="true" ma:fieldsID="06b2e0b72a6f12ac1ed313bc6d45cef1" ns2:_="" ns3:_="">
    <xsd:import namespace="38dd3c04-ece5-40a6-99a8-78e6cac75839"/>
    <xsd:import namespace="5923afc9-559a-4770-aebc-bd2d0a310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d3c04-ece5-40a6-99a8-78e6cac75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3afc9-559a-4770-aebc-bd2d0a310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9910F-DEF6-49A7-A0FB-BE8E2A633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dd3c04-ece5-40a6-99a8-78e6cac75839"/>
    <ds:schemaRef ds:uri="5923afc9-559a-4770-aebc-bd2d0a3108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811376-CF59-4E63-957E-D339E533C4AF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5923afc9-559a-4770-aebc-bd2d0a310813"/>
    <ds:schemaRef ds:uri="38dd3c04-ece5-40a6-99a8-78e6cac7583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2F4FF2-25BA-47CB-83E5-913D264564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22274</TotalTime>
  <Words>442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</vt:lpstr>
      <vt:lpstr>Introduction to behavioural styles and preferences.  Overview of what is available to SMHF delegates from the British Healthcare Trades Association </vt:lpstr>
      <vt:lpstr>Learning Outcomes: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Flexing</vt:lpstr>
      <vt:lpstr>What is flexing?</vt:lpstr>
      <vt:lpstr>PowerPoint Presentation</vt:lpstr>
      <vt:lpstr>Some examples of future research opportunities: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French</dc:creator>
  <cp:lastModifiedBy>Fraser Kinsella</cp:lastModifiedBy>
  <cp:revision>70</cp:revision>
  <cp:lastPrinted>2020-09-09T07:23:01Z</cp:lastPrinted>
  <dcterms:created xsi:type="dcterms:W3CDTF">2020-09-02T18:11:45Z</dcterms:created>
  <dcterms:modified xsi:type="dcterms:W3CDTF">2022-06-02T07:53:26Z</dcterms:modified>
</cp:coreProperties>
</file>