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43" r:id="rId2"/>
    <p:sldId id="524" r:id="rId3"/>
    <p:sldId id="526" r:id="rId4"/>
    <p:sldId id="527" r:id="rId5"/>
    <p:sldId id="568" r:id="rId6"/>
    <p:sldId id="569" r:id="rId7"/>
    <p:sldId id="570" r:id="rId8"/>
    <p:sldId id="571" r:id="rId9"/>
    <p:sldId id="572" r:id="rId10"/>
    <p:sldId id="573" r:id="rId11"/>
    <p:sldId id="584" r:id="rId12"/>
    <p:sldId id="585" r:id="rId13"/>
    <p:sldId id="586" r:id="rId14"/>
    <p:sldId id="587" r:id="rId15"/>
    <p:sldId id="588" r:id="rId16"/>
    <p:sldId id="578" r:id="rId17"/>
    <p:sldId id="545" r:id="rId18"/>
    <p:sldId id="579" r:id="rId19"/>
    <p:sldId id="580" r:id="rId20"/>
    <p:sldId id="581" r:id="rId21"/>
    <p:sldId id="582" r:id="rId22"/>
    <p:sldId id="583" r:id="rId23"/>
    <p:sldId id="548" r:id="rId24"/>
    <p:sldId id="549" r:id="rId25"/>
    <p:sldId id="550" r:id="rId26"/>
    <p:sldId id="551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06" r:id="rId38"/>
    <p:sldId id="507" r:id="rId39"/>
    <p:sldId id="508" r:id="rId40"/>
    <p:sldId id="396" r:id="rId41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4000" kern="1200">
        <a:solidFill>
          <a:srgbClr val="33A2FF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000" kern="1200">
        <a:solidFill>
          <a:srgbClr val="33A2FF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000" kern="1200">
        <a:solidFill>
          <a:srgbClr val="33A2FF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000" kern="1200">
        <a:solidFill>
          <a:srgbClr val="33A2FF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000" kern="1200">
        <a:solidFill>
          <a:srgbClr val="33A2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rgbClr val="33A2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rgbClr val="33A2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rgbClr val="33A2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rgbClr val="33A2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2A01"/>
    <a:srgbClr val="33A2FF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28" autoAdjust="0"/>
  </p:normalViewPr>
  <p:slideViewPr>
    <p:cSldViewPr>
      <p:cViewPr varScale="1">
        <p:scale>
          <a:sx n="81" d="100"/>
          <a:sy n="81" d="100"/>
        </p:scale>
        <p:origin x="-164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eddy\dept\CLOBCS\02%20Corporate%20Governance\Risk%20Mgmt%20&amp;%20Insurance\CNORIS\Monthly%20Checks\2017-18\Monthly%20Report%20-%202017-05-0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eddy\dept\CLOBCS\02%20Corporate%20Governance\Risk%20Mgmt%20&amp;%20Insurance\CNORIS\Monthly%20Checks\2017-18\Monthly%20Report%20-%202017-05-0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eddy\dept\CLOBCS\02%20Corporate%20Governance\Risk%20Mgmt%20&amp;%20Insurance\CNORIS\Requests%20for%20Info\CLO%20-%20NAS%20-%20Presentation%20Scottish%20Manual%20Handl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Outstanding </a:t>
            </a:r>
            <a:r>
              <a:rPr lang="en-US" dirty="0" smtClean="0"/>
              <a:t>Employee Claims </a:t>
            </a:r>
            <a:r>
              <a:rPr lang="en-US" dirty="0"/>
              <a:t>@ 1 Apr 2017 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PIVOT!$R$7:$R$17</c:f>
              <c:strCache>
                <c:ptCount val="11"/>
                <c:pt idx="0">
                  <c:v>Slips, Trips and Falls</c:v>
                </c:pt>
                <c:pt idx="1">
                  <c:v>Manual Handling </c:v>
                </c:pt>
                <c:pt idx="2">
                  <c:v>Violence, Aggression and Self-Harm</c:v>
                </c:pt>
                <c:pt idx="3">
                  <c:v>Harmful Substances &amp; Contaminated Blood Products</c:v>
                </c:pt>
                <c:pt idx="4">
                  <c:v>Contact, Struck and Trapped</c:v>
                </c:pt>
                <c:pt idx="5">
                  <c:v>Other Non-Clinical (Unclassified)</c:v>
                </c:pt>
                <c:pt idx="6">
                  <c:v>Management &amp; Employment Practices</c:v>
                </c:pt>
                <c:pt idx="7">
                  <c:v>Equipment and Devices</c:v>
                </c:pt>
                <c:pt idx="8">
                  <c:v>Healthcare acquired infection</c:v>
                </c:pt>
                <c:pt idx="9">
                  <c:v>Deafness</c:v>
                </c:pt>
                <c:pt idx="10">
                  <c:v>General Non-clinical (i.e. not classified more specifically above)</c:v>
                </c:pt>
              </c:strCache>
            </c:strRef>
          </c:cat>
          <c:val>
            <c:numRef>
              <c:f>PIVOT!$S$7:$S$17</c:f>
              <c:numCache>
                <c:formatCode>General</c:formatCode>
                <c:ptCount val="11"/>
                <c:pt idx="0">
                  <c:v>168</c:v>
                </c:pt>
                <c:pt idx="1">
                  <c:v>116</c:v>
                </c:pt>
                <c:pt idx="2">
                  <c:v>88</c:v>
                </c:pt>
                <c:pt idx="3">
                  <c:v>81</c:v>
                </c:pt>
                <c:pt idx="4">
                  <c:v>72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</c:ser>
        <c:gapWidth val="75"/>
        <c:overlap val="-25"/>
        <c:axId val="65835008"/>
        <c:axId val="65837696"/>
      </c:barChart>
      <c:catAx>
        <c:axId val="65835008"/>
        <c:scaling>
          <c:orientation val="minMax"/>
        </c:scaling>
        <c:axPos val="b"/>
        <c:majorTickMark val="none"/>
        <c:tickLblPos val="nextTo"/>
        <c:crossAx val="65837696"/>
        <c:crosses val="autoZero"/>
        <c:auto val="1"/>
        <c:lblAlgn val="ctr"/>
        <c:lblOffset val="100"/>
      </c:catAx>
      <c:valAx>
        <c:axId val="658376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583500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Top 15 Causes of Outstanding Employee Claims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@ </a:t>
            </a:r>
            <a:r>
              <a:rPr lang="en-US" dirty="0"/>
              <a:t>1 April 2017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PIVOT!$X$7:$X$21</c:f>
              <c:strCache>
                <c:ptCount val="15"/>
                <c:pt idx="0">
                  <c:v>Violence, Aggression or intentional injury / harm to others – by patient </c:v>
                </c:pt>
                <c:pt idx="1">
                  <c:v>Slip / Trip / Fall on level – other than as specified below</c:v>
                </c:pt>
                <c:pt idx="2">
                  <c:v>Injured whilst handling / lifting / carrying – equipment </c:v>
                </c:pt>
                <c:pt idx="3">
                  <c:v>Struck by moving / flying / falling object </c:v>
                </c:pt>
                <c:pt idx="4">
                  <c:v>Slip / Trip / Fall on level – spillage</c:v>
                </c:pt>
                <c:pt idx="5">
                  <c:v>Injured whilst handling / lifting / carrying – person </c:v>
                </c:pt>
                <c:pt idx="6">
                  <c:v>Slip / Trip / Fall on level – debris / uneven surface</c:v>
                </c:pt>
                <c:pt idx="7">
                  <c:v>Slip / Trip / Fall on level – ice</c:v>
                </c:pt>
                <c:pt idx="8">
                  <c:v>Needlestick – improper disposal</c:v>
                </c:pt>
                <c:pt idx="9">
                  <c:v>Exposure / contact with harmful substance – asbestos</c:v>
                </c:pt>
                <c:pt idx="10">
                  <c:v>Injured whilst handling / lifting / carrying – other than as specified below </c:v>
                </c:pt>
                <c:pt idx="11">
                  <c:v>Needlestick – handling waste</c:v>
                </c:pt>
                <c:pt idx="12">
                  <c:v>Trapped by something</c:v>
                </c:pt>
                <c:pt idx="13">
                  <c:v>Contact with moving machinery </c:v>
                </c:pt>
                <c:pt idx="14">
                  <c:v>Exposure / contact with harmful substance – other than as specified </c:v>
                </c:pt>
              </c:strCache>
            </c:strRef>
          </c:cat>
          <c:val>
            <c:numRef>
              <c:f>PIVOT!$Y$7:$Y$21</c:f>
              <c:numCache>
                <c:formatCode>General</c:formatCode>
                <c:ptCount val="15"/>
                <c:pt idx="0">
                  <c:v>85</c:v>
                </c:pt>
                <c:pt idx="1">
                  <c:v>72</c:v>
                </c:pt>
                <c:pt idx="2">
                  <c:v>68</c:v>
                </c:pt>
                <c:pt idx="3">
                  <c:v>44</c:v>
                </c:pt>
                <c:pt idx="4">
                  <c:v>37</c:v>
                </c:pt>
                <c:pt idx="5">
                  <c:v>31</c:v>
                </c:pt>
                <c:pt idx="6">
                  <c:v>23</c:v>
                </c:pt>
                <c:pt idx="7">
                  <c:v>22</c:v>
                </c:pt>
                <c:pt idx="8">
                  <c:v>20</c:v>
                </c:pt>
                <c:pt idx="9">
                  <c:v>18</c:v>
                </c:pt>
                <c:pt idx="10">
                  <c:v>17</c:v>
                </c:pt>
                <c:pt idx="11">
                  <c:v>17</c:v>
                </c:pt>
                <c:pt idx="12">
                  <c:v>11</c:v>
                </c:pt>
                <c:pt idx="13">
                  <c:v>10</c:v>
                </c:pt>
                <c:pt idx="14">
                  <c:v>10</c:v>
                </c:pt>
              </c:numCache>
            </c:numRef>
          </c:val>
        </c:ser>
        <c:gapWidth val="75"/>
        <c:overlap val="-25"/>
        <c:axId val="65853696"/>
        <c:axId val="65859584"/>
      </c:barChart>
      <c:catAx>
        <c:axId val="65853696"/>
        <c:scaling>
          <c:orientation val="minMax"/>
        </c:scaling>
        <c:axPos val="b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65859584"/>
        <c:crosses val="autoZero"/>
        <c:auto val="1"/>
        <c:lblAlgn val="ctr"/>
        <c:lblOffset val="100"/>
      </c:catAx>
      <c:valAx>
        <c:axId val="658595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585369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US" dirty="0"/>
              <a:t>Top 10 Causes for Employee Claims Settled </a:t>
            </a:r>
          </a:p>
          <a:p>
            <a:pPr>
              <a:defRPr/>
            </a:pPr>
            <a:r>
              <a:rPr lang="en-US" dirty="0" smtClean="0"/>
              <a:t>2008-2009 </a:t>
            </a:r>
            <a:r>
              <a:rPr lang="en-US" dirty="0"/>
              <a:t>to 2016-2017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cat>
            <c:strRef>
              <c:f>PIVOT!$F$43:$F$52</c:f>
              <c:strCache>
                <c:ptCount val="10"/>
                <c:pt idx="0">
                  <c:v>Needlestick – other reason</c:v>
                </c:pt>
                <c:pt idx="1">
                  <c:v>Injured whilst handling / lifting / carrying – person </c:v>
                </c:pt>
                <c:pt idx="2">
                  <c:v>Other Non-Clinical (Unclassified)</c:v>
                </c:pt>
                <c:pt idx="3">
                  <c:v>Injured whilst handling / lifting / carrying – equipment </c:v>
                </c:pt>
                <c:pt idx="4">
                  <c:v>Needlestick – handling waste</c:v>
                </c:pt>
                <c:pt idx="5">
                  <c:v>Slip / Trip / Fall on level – debris / uneven surface</c:v>
                </c:pt>
                <c:pt idx="6">
                  <c:v>Needlestick – improper disposal</c:v>
                </c:pt>
                <c:pt idx="7">
                  <c:v>Slip / Trip / Fall on level – spillage</c:v>
                </c:pt>
                <c:pt idx="8">
                  <c:v>Slip / Trip / Fall on level – other reason</c:v>
                </c:pt>
                <c:pt idx="9">
                  <c:v>Struck by moving / flying / falling object </c:v>
                </c:pt>
              </c:strCache>
            </c:strRef>
          </c:cat>
          <c:val>
            <c:numRef>
              <c:f>PIVOT!$G$43:$G$52</c:f>
              <c:numCache>
                <c:formatCode>General</c:formatCode>
                <c:ptCount val="10"/>
                <c:pt idx="0">
                  <c:v>68</c:v>
                </c:pt>
                <c:pt idx="1">
                  <c:v>72</c:v>
                </c:pt>
                <c:pt idx="2">
                  <c:v>81</c:v>
                </c:pt>
                <c:pt idx="3">
                  <c:v>125</c:v>
                </c:pt>
                <c:pt idx="4">
                  <c:v>145</c:v>
                </c:pt>
                <c:pt idx="5">
                  <c:v>148</c:v>
                </c:pt>
                <c:pt idx="6">
                  <c:v>179</c:v>
                </c:pt>
                <c:pt idx="7">
                  <c:v>185</c:v>
                </c:pt>
                <c:pt idx="8">
                  <c:v>196</c:v>
                </c:pt>
                <c:pt idx="9">
                  <c:v>212</c:v>
                </c:pt>
              </c:numCache>
            </c:numRef>
          </c:val>
        </c:ser>
        <c:axId val="67582976"/>
        <c:axId val="67592960"/>
      </c:barChart>
      <c:catAx>
        <c:axId val="67582976"/>
        <c:scaling>
          <c:orientation val="minMax"/>
        </c:scaling>
        <c:axPos val="l"/>
        <c:majorTickMark val="none"/>
        <c:tickLblPos val="nextTo"/>
        <c:crossAx val="67592960"/>
        <c:crosses val="autoZero"/>
        <c:auto val="1"/>
        <c:lblAlgn val="ctr"/>
        <c:lblOffset val="100"/>
      </c:catAx>
      <c:valAx>
        <c:axId val="67592960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67582976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1C3B66-56F5-48C1-B629-43DB75808E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114B40-2D35-4BF7-AE59-BBA2558201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DAE65-E110-478A-868D-B57B1CF8F7FB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B8AB80-9CD2-44BC-970F-7BEE501EBDD7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7613" cy="4114800"/>
          </a:xfrm>
          <a:noFill/>
          <a:ln/>
        </p:spPr>
        <p:txBody>
          <a:bodyPr lIns="91710" tIns="45050" rIns="91710" bIns="45050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668AF-F3DA-4049-8BB2-922EDEA8DA39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7613" cy="4114800"/>
          </a:xfrm>
          <a:noFill/>
          <a:ln/>
        </p:spPr>
        <p:txBody>
          <a:bodyPr lIns="91710" tIns="45050" rIns="91710" bIns="45050"/>
          <a:lstStyle/>
          <a:p>
            <a:pPr eaLnBrk="1" hangingPunct="1">
              <a:lnSpc>
                <a:spcPct val="88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3AE59-4F68-4027-94B7-89B3C7930BF2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7613" cy="4114800"/>
          </a:xfrm>
          <a:noFill/>
          <a:ln/>
        </p:spPr>
        <p:txBody>
          <a:bodyPr lIns="91710" tIns="45050" rIns="91710" bIns="45050"/>
          <a:lstStyle/>
          <a:p>
            <a:pPr eaLnBrk="1" hangingPunct="1">
              <a:lnSpc>
                <a:spcPct val="88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6A42DF-EF84-450B-8D8F-DED43DAB6637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7613" cy="4114800"/>
          </a:xfrm>
          <a:noFill/>
          <a:ln/>
        </p:spPr>
        <p:txBody>
          <a:bodyPr lIns="91710" tIns="45050" rIns="91710" bIns="45050"/>
          <a:lstStyle/>
          <a:p>
            <a:pPr eaLnBrk="1" hangingPunct="1">
              <a:lnSpc>
                <a:spcPct val="88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08811-9524-4415-9258-86B71309BFDE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4113213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BA371D-98D1-4B6E-98DB-93260413DFCB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F0C437-DED0-4F53-A46A-13E0C5CA0233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8B775-4FAB-4AE1-B8C2-4074E050836F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4113213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90314-2E43-45D4-A7BC-63C207F35ED5}" type="slidenum">
              <a:rPr lang="en-GB" smtClean="0"/>
              <a:pPr/>
              <a:t>29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4113213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D3172-4274-466B-ACC6-04EF3A098FFC}" type="slidenum">
              <a:rPr lang="en-GB" smtClean="0"/>
              <a:pPr/>
              <a:t>30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4113213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6CB7B-1A58-4402-8957-ED1D61962DED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E9BE2-3BB5-49B1-B2B9-FABF3E9D5CD7}" type="slidenum">
              <a:rPr lang="en-GB" smtClean="0"/>
              <a:pPr/>
              <a:t>31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4113213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3C0C7-CEB0-41C2-A643-E4023452C2C8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7613" cy="4121150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50E3D-5436-4371-BA17-2B41FC375ECF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7613" cy="4121150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B0463-D805-4FAF-9700-438B736D0DEB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7613" cy="4121150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CC6B4-0261-4FF4-9980-054BCB1C398F}" type="slidenum">
              <a:rPr lang="en-GB" smtClean="0"/>
              <a:pPr/>
              <a:t>35</a:t>
            </a:fld>
            <a:endParaRPr lang="en-GB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7613" cy="4121150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0AF0A-DEB7-4225-828E-4827DB88DC1D}" type="slidenum">
              <a:rPr lang="en-GB" smtClean="0"/>
              <a:pPr/>
              <a:t>36</a:t>
            </a:fld>
            <a:endParaRPr lang="en-GB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7613" cy="4121150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B975E-D1BA-4C1D-8C67-751C87C68028}" type="slidenum">
              <a:rPr lang="en-GB" smtClean="0"/>
              <a:pPr/>
              <a:t>37</a:t>
            </a:fld>
            <a:endParaRPr lang="en-GB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0225"/>
            <a:ext cx="5024437" cy="4117975"/>
          </a:xfrm>
          <a:noFill/>
          <a:ln/>
        </p:spPr>
        <p:txBody>
          <a:bodyPr lIns="91358" tIns="44877" rIns="91358" bIns="44877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95A83-4320-48C8-BDC2-59C5231E381F}" type="slidenum">
              <a:rPr lang="en-GB" smtClean="0"/>
              <a:pPr/>
              <a:t>38</a:t>
            </a:fld>
            <a:endParaRPr lang="en-GB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0225"/>
            <a:ext cx="5024437" cy="4117975"/>
          </a:xfrm>
          <a:noFill/>
          <a:ln/>
        </p:spPr>
        <p:txBody>
          <a:bodyPr lIns="91358" tIns="44877" rIns="91358" bIns="44877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342DE5-EF71-4C03-9711-D83E7B4EB925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ADE50-8A28-49B7-8637-2B2ECB4E580E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2F480-DDF6-42A8-8F33-A342E2E2A99B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4113213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D2B33-58BC-4BDA-A3D8-273CEE5AF9F4}" type="slidenum">
              <a:rPr lang="en-GB" smtClean="0"/>
              <a:pPr/>
              <a:t>15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4113213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5BC61-C8E0-40E6-8179-66799B0134A8}" type="slidenum">
              <a:rPr lang="en-GB" smtClean="0"/>
              <a:pPr/>
              <a:t>16</a:t>
            </a:fld>
            <a:endParaRPr lang="en-GB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7613" cy="4113213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9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9CC5E-C230-439B-A382-DE4893325E61}" type="slidenum">
              <a:rPr lang="en-GB" smtClean="0"/>
              <a:pPr/>
              <a:t>17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4116387"/>
          </a:xfrm>
          <a:noFill/>
          <a:ln/>
        </p:spPr>
        <p:txBody>
          <a:bodyPr lIns="90470" tIns="44442" rIns="90470" bIns="44442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0320C-DAE1-4BDE-BFD7-9912B92253F5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3738"/>
            <a:ext cx="4552950" cy="3414712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7613" cy="4114800"/>
          </a:xfrm>
          <a:noFill/>
          <a:ln/>
        </p:spPr>
        <p:txBody>
          <a:bodyPr lIns="91710" tIns="45050" rIns="91710" bIns="45050"/>
          <a:lstStyle/>
          <a:p>
            <a:pPr eaLnBrk="1" hangingPunct="1">
              <a:lnSpc>
                <a:spcPct val="87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http://www.show.scot.nhs.uk/clo/images/furniture/stripes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5697538" y="3019425"/>
            <a:ext cx="968375" cy="803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9220" name="Picture 10" descr="*"/>
          <p:cNvPicPr>
            <a:picLocks noChangeAspect="1" noChangeArrowheads="1"/>
          </p:cNvPicPr>
          <p:nvPr userDrawn="1"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533400" y="381000"/>
            <a:ext cx="342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 userDrawn="1"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6416675"/>
            <a:ext cx="9144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2743200" algn="ctr"/>
                <a:tab pos="5486400" algn="r"/>
              </a:tabLst>
              <a:defRPr/>
            </a:pPr>
            <a:r>
              <a:rPr lang="en-GB" sz="9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n-GB" sz="1200">
              <a:solidFill>
                <a:schemeClr val="tx1"/>
              </a:solidFill>
              <a:cs typeface="Times New Roman" pitchFamily="18" charset="0"/>
            </a:endParaRPr>
          </a:p>
          <a:p>
            <a:pPr eaLnBrk="0" hangingPunct="0">
              <a:tabLst>
                <a:tab pos="2743200" algn="ctr"/>
                <a:tab pos="5486400" algn="r"/>
              </a:tabLst>
              <a:defRPr/>
            </a:pPr>
            <a:endParaRPr lang="en-GB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0" y="609600"/>
            <a:ext cx="72390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22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understanding</a:t>
            </a:r>
            <a:r>
              <a:rPr lang="en-US" sz="22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US" sz="2200" b="1">
                <a:solidFill>
                  <a:srgbClr val="7D2A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law</a:t>
            </a:r>
          </a:p>
          <a:p>
            <a:pPr algn="l" eaLnBrk="0" hangingPunct="0">
              <a:defRPr/>
            </a:pPr>
            <a:endParaRPr lang="en-US" sz="2200" b="1">
              <a:solidFill>
                <a:srgbClr val="7D2A0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auto">
          <a:xfrm>
            <a:off x="401955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 b="1">
          <a:solidFill>
            <a:srgbClr val="7D2A0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>
          <a:solidFill>
            <a:srgbClr val="33A2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http://www.show.scot.nhs.uk/clo/images/headers/NHSScotland.gif" TargetMode="Externa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http://www.show.scot.nhs.uk/clo/images/headers/NHSScotland.gif" TargetMode="External"/><Relationship Id="rId2" Type="http://schemas.openxmlformats.org/officeDocument/2006/relationships/vmlDrawing" Target="../drawings/vmlDrawing8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2057400"/>
            <a:ext cx="7772400" cy="3124200"/>
          </a:xfrm>
          <a:solidFill>
            <a:schemeClr val="accent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33A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Employee accident claims – how are we doing?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762000" y="4038600"/>
            <a:ext cx="7772400" cy="76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514600" y="4267200"/>
            <a:ext cx="44958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1"/>
                </a:solidFill>
                <a:latin typeface="Tahoma" pitchFamily="34" charset="0"/>
              </a:rPr>
              <a:t>Norma Shippin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6400800" y="6096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467600" y="457200"/>
          <a:ext cx="1104900" cy="1133475"/>
        </p:xfrm>
        <a:graphic>
          <a:graphicData uri="http://schemas.openxmlformats.org/presentationml/2006/ole">
            <p:oleObj spid="_x0000_s1026" r:id="rId4" imgW="1104900" imgH="1135380" progId="Word.Picture.8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2819400" y="6019800"/>
          <a:ext cx="609600" cy="511175"/>
        </p:xfrm>
        <a:graphic>
          <a:graphicData uri="http://schemas.openxmlformats.org/presentationml/2006/ole">
            <p:oleObj spid="_x0000_s1027" name="Bitmap Image" r:id="rId5" imgW="3820058" imgH="3200000" progId="PBrush">
              <p:embed/>
            </p:oleObj>
          </a:graphicData>
        </a:graphic>
      </p:graphicFrame>
      <p:pic>
        <p:nvPicPr>
          <p:cNvPr id="1032" name="Picture 9" descr="NHS Scotland Central Legal Office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810000" y="6019800"/>
            <a:ext cx="3933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2590800"/>
            <a:ext cx="8524875" cy="3048000"/>
          </a:xfrm>
        </p:spPr>
        <p:txBody>
          <a:bodyPr lIns="90488" tIns="44450" rIns="90488" bIns="44450"/>
          <a:lstStyle/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Trebuchet MS" pitchFamily="34" charset="0"/>
              </a:rPr>
              <a:t>Normally 3 years from date of incident 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Trebuchet MS" pitchFamily="34" charset="0"/>
              </a:rPr>
              <a:t>Discretion of court 	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dirty="0" smtClean="0">
                <a:latin typeface="Trebuchet MS" pitchFamily="34" charset="0"/>
              </a:rPr>
              <a:t>Position of children and </a:t>
            </a:r>
            <a:r>
              <a:rPr lang="en-US" dirty="0" err="1" smtClean="0">
                <a:latin typeface="Trebuchet MS" pitchFamily="34" charset="0"/>
              </a:rPr>
              <a:t>incapax</a:t>
            </a:r>
            <a:r>
              <a:rPr lang="en-US" dirty="0" smtClean="0">
                <a:latin typeface="Trebuchet MS" pitchFamily="34" charset="0"/>
              </a:rPr>
              <a:t>	</a:t>
            </a:r>
            <a:endParaRPr lang="en-US" dirty="0" smtClean="0">
              <a:solidFill>
                <a:srgbClr val="33A2FF"/>
              </a:solidFill>
              <a:latin typeface="Trebuchet MS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685800"/>
            <a:ext cx="8613775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0" hangingPunct="0">
              <a:lnSpc>
                <a:spcPct val="90000"/>
              </a:lnSpc>
            </a:pPr>
            <a:endParaRPr lang="en-US" sz="4400" b="1" i="1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7772400" cy="8382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33A2FF"/>
                </a:solidFill>
                <a:latin typeface="Trebuchet MS" pitchFamily="34" charset="0"/>
              </a:rPr>
              <a:t>Prescription of claims</a:t>
            </a:r>
          </a:p>
        </p:txBody>
      </p:sp>
      <p:sp>
        <p:nvSpPr>
          <p:cNvPr id="504837" name="Text Box 5"/>
          <p:cNvSpPr txBox="1">
            <a:spLocks noChangeArrowheads="1"/>
          </p:cNvSpPr>
          <p:nvPr/>
        </p:nvSpPr>
        <p:spPr bwMode="auto">
          <a:xfrm>
            <a:off x="1336675" y="1143000"/>
            <a:ext cx="5275263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sz="44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4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3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971550" y="1196975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Employee accident claims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15616" y="1844824"/>
          <a:ext cx="7416823" cy="4063999"/>
        </p:xfrm>
        <a:graphic>
          <a:graphicData uri="http://schemas.openxmlformats.org/drawingml/2006/table">
            <a:tbl>
              <a:tblPr/>
              <a:tblGrid>
                <a:gridCol w="2186011"/>
                <a:gridCol w="706550"/>
                <a:gridCol w="2299215"/>
                <a:gridCol w="2225047"/>
              </a:tblGrid>
              <a:tr h="6924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Settled Claims 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Award Payments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Adverse </a:t>
                      </a:r>
                      <a:r>
                        <a:rPr lang="en-GB" sz="2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Expenses </a:t>
                      </a:r>
                      <a:endParaRPr lang="en-GB" sz="2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546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£K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£K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262699"/>
                          </a:solidFill>
                          <a:latin typeface="Calibri"/>
                        </a:rPr>
                        <a:t>2008-2009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32946A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1,505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876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262699"/>
                          </a:solidFill>
                          <a:latin typeface="Calibri"/>
                        </a:rPr>
                        <a:t>2009-2010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1,532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893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262699"/>
                          </a:solidFill>
                          <a:latin typeface="Calibri"/>
                        </a:rPr>
                        <a:t>2010-2011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1,993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1,015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262699"/>
                          </a:solidFill>
                          <a:latin typeface="Calibri"/>
                        </a:rPr>
                        <a:t>2011-2012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228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2,176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1,145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262699"/>
                          </a:solidFill>
                          <a:latin typeface="Calibri"/>
                        </a:rPr>
                        <a:t>2012-2013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2,073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1,035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262699"/>
                          </a:solidFill>
                          <a:latin typeface="Calibri"/>
                        </a:rPr>
                        <a:t>2013-2014 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232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2,134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1,385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262699"/>
                          </a:solidFill>
                          <a:latin typeface="Calibri"/>
                        </a:rPr>
                        <a:t>2014-2015 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231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2,190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1,607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262699"/>
                          </a:solidFill>
                          <a:latin typeface="Calibri"/>
                        </a:rPr>
                        <a:t>2015-2016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1,694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1,420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2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262699"/>
                          </a:solidFill>
                          <a:latin typeface="Calibri"/>
                        </a:rPr>
                        <a:t>2016-2017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2,420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1,195</a:t>
                      </a:r>
                    </a:p>
                  </a:txBody>
                  <a:tcPr marL="8243" marR="8243" marT="82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971550" y="1196975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/>
              <a:t>Visitor accident claims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31640" y="1916832"/>
          <a:ext cx="7200800" cy="4064003"/>
        </p:xfrm>
        <a:graphic>
          <a:graphicData uri="http://schemas.openxmlformats.org/drawingml/2006/table">
            <a:tbl>
              <a:tblPr/>
              <a:tblGrid>
                <a:gridCol w="2392397"/>
                <a:gridCol w="703947"/>
                <a:gridCol w="1973606"/>
                <a:gridCol w="2130850"/>
              </a:tblGrid>
              <a:tr h="677333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Settled Claims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Award Payments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Adverse Expenses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£K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£K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2008/2009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46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19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2009/2010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12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8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2010/2011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8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11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2011/2012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14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11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2012/2013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3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3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2013/2014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41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36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2014/2015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248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49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2015/2016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13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6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2016/2017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32946A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7030A0"/>
                          </a:solidFill>
                          <a:latin typeface="Calibri"/>
                        </a:rPr>
                        <a:t>11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4 </a:t>
                      </a:r>
                    </a:p>
                  </a:txBody>
                  <a:tcPr marL="8063" marR="8063" marT="80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395536" y="5229200"/>
            <a:ext cx="828092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GB" sz="1800" dirty="0">
                <a:solidFill>
                  <a:schemeClr val="tx1"/>
                </a:solidFill>
              </a:rPr>
              <a:t>Outstanding “Manual Handling” claims are split between:</a:t>
            </a:r>
          </a:p>
          <a:p>
            <a:pPr algn="l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 Injured whilst handling / lifting / carrying – other than as specified below  	17 </a:t>
            </a:r>
          </a:p>
          <a:p>
            <a:pPr algn="l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 Injured whilst handling / lifting / carrying – equipment  			68 </a:t>
            </a:r>
          </a:p>
          <a:p>
            <a:pPr algn="l">
              <a:buFontTx/>
              <a:buChar char="-"/>
            </a:pPr>
            <a:r>
              <a:rPr lang="en-GB" sz="1600" dirty="0" smtClean="0">
                <a:solidFill>
                  <a:schemeClr val="tx1"/>
                </a:solidFill>
              </a:rPr>
              <a:t> Injured whilst handling / lifting / carrying – person  			31 </a:t>
            </a:r>
            <a:endParaRPr lang="en-GB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39552" y="1196752"/>
          <a:ext cx="79208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147248" cy="475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7772400" cy="475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endParaRPr lang="en-GB" smtClean="0"/>
          </a:p>
          <a:p>
            <a:pPr eaLnBrk="1" hangingPunct="1">
              <a:defRPr/>
            </a:pPr>
            <a:endParaRPr lang="en-GB" smtClean="0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79388" y="1196975"/>
            <a:ext cx="83169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Most common causes of Non clinical claims</a:t>
            </a: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600200" y="2673350"/>
            <a:ext cx="549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971550" y="2744788"/>
            <a:ext cx="76327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GB">
                <a:solidFill>
                  <a:srgbClr val="7D2A01"/>
                </a:solidFill>
              </a:rPr>
              <a:t>Slips, trips and falls</a:t>
            </a:r>
          </a:p>
          <a:p>
            <a:pPr algn="l">
              <a:buFontTx/>
              <a:buChar char="•"/>
            </a:pPr>
            <a:r>
              <a:rPr lang="en-GB">
                <a:solidFill>
                  <a:srgbClr val="7D2A01"/>
                </a:solidFill>
              </a:rPr>
              <a:t>Needlestick injuries</a:t>
            </a:r>
          </a:p>
          <a:p>
            <a:pPr algn="l">
              <a:buFontTx/>
              <a:buChar char="•"/>
            </a:pPr>
            <a:r>
              <a:rPr lang="en-GB">
                <a:solidFill>
                  <a:srgbClr val="7D2A01"/>
                </a:solidFill>
              </a:rPr>
              <a:t>Exposure to harmful substances</a:t>
            </a:r>
          </a:p>
          <a:p>
            <a:pPr algn="l">
              <a:buFontTx/>
              <a:buChar char="•"/>
            </a:pPr>
            <a:r>
              <a:rPr lang="en-GB">
                <a:solidFill>
                  <a:srgbClr val="7D2A01"/>
                </a:solidFill>
              </a:rPr>
              <a:t>Violence from patient</a:t>
            </a:r>
          </a:p>
          <a:p>
            <a:pPr algn="l">
              <a:buFontTx/>
              <a:buChar char="•"/>
            </a:pPr>
            <a:r>
              <a:rPr lang="en-GB">
                <a:solidFill>
                  <a:srgbClr val="7D2A01"/>
                </a:solidFill>
              </a:rPr>
              <a:t>Manual handling</a:t>
            </a:r>
          </a:p>
          <a:p>
            <a:pPr algn="l"/>
            <a:endParaRPr lang="en-GB">
              <a:solidFill>
                <a:srgbClr val="7D2A0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95400"/>
            <a:ext cx="6781800" cy="4572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33A2FF"/>
                </a:solidFill>
                <a:latin typeface="Trebuchet MS" pitchFamily="34" charset="0"/>
              </a:rPr>
              <a:t>Anatomy of a claim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4267200" cy="5038725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endParaRPr lang="en-US" sz="40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4000" smtClean="0"/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000" smtClean="0">
                <a:latin typeface="Trebuchet MS" pitchFamily="34" charset="0"/>
              </a:rPr>
              <a:t>Duty of care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000" smtClean="0">
                <a:latin typeface="Trebuchet MS" pitchFamily="34" charset="0"/>
              </a:rPr>
              <a:t> Breach of duty of care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000" smtClean="0">
                <a:latin typeface="Trebuchet MS" pitchFamily="34" charset="0"/>
              </a:rPr>
              <a:t> Breach must cause loss or damage</a:t>
            </a:r>
            <a:endParaRPr lang="en-US" sz="3600" smtClean="0">
              <a:latin typeface="Trebuchet MS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308725" y="34988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971800"/>
            <a:ext cx="2895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239125" cy="3886200"/>
          </a:xfrm>
          <a:noFill/>
        </p:spPr>
        <p:txBody>
          <a:bodyPr lIns="90488" tIns="44450" rIns="90488" bIns="44450"/>
          <a:lstStyle/>
          <a:p>
            <a:pPr marL="285750" indent="-285750" algn="l" eaLnBrk="1" hangingPunct="1">
              <a:lnSpc>
                <a:spcPct val="75000"/>
              </a:lnSpc>
              <a:buFontTx/>
              <a:buChar char="•"/>
            </a:pPr>
            <a:r>
              <a:rPr lang="en-US" sz="4000" b="0" smtClean="0">
                <a:solidFill>
                  <a:srgbClr val="33A2FF"/>
                </a:solidFill>
                <a:effectLst/>
              </a:rPr>
              <a:t>Provide and maintain safe plant and equipment</a:t>
            </a:r>
          </a:p>
          <a:p>
            <a:pPr marL="285750" indent="-285750" algn="l" eaLnBrk="1" hangingPunct="1">
              <a:lnSpc>
                <a:spcPct val="75000"/>
              </a:lnSpc>
              <a:buFontTx/>
              <a:buChar char="•"/>
            </a:pPr>
            <a:r>
              <a:rPr lang="en-US" sz="4000" b="0" smtClean="0">
                <a:solidFill>
                  <a:srgbClr val="33A2FF"/>
                </a:solidFill>
                <a:effectLst/>
              </a:rPr>
              <a:t>Have a safe system of work</a:t>
            </a:r>
          </a:p>
          <a:p>
            <a:pPr marL="285750" indent="-285750" algn="l" eaLnBrk="1" hangingPunct="1">
              <a:lnSpc>
                <a:spcPct val="75000"/>
              </a:lnSpc>
              <a:buFontTx/>
              <a:buChar char="•"/>
            </a:pPr>
            <a:r>
              <a:rPr lang="en-US" sz="4000" b="0" smtClean="0">
                <a:solidFill>
                  <a:srgbClr val="33A2FF"/>
                </a:solidFill>
                <a:effectLst/>
              </a:rPr>
              <a:t>Provide sufficient competent staff supervision and training</a:t>
            </a:r>
          </a:p>
          <a:p>
            <a:pPr marL="285750" indent="-285750" algn="l" eaLnBrk="1" hangingPunct="1">
              <a:lnSpc>
                <a:spcPct val="75000"/>
              </a:lnSpc>
              <a:buFontTx/>
              <a:buChar char="•"/>
            </a:pPr>
            <a:r>
              <a:rPr lang="en-US" sz="4000" b="0" smtClean="0">
                <a:solidFill>
                  <a:srgbClr val="33A2FF"/>
                </a:solidFill>
                <a:effectLst/>
              </a:rPr>
              <a:t>Provide a safe place of work with safe access and egress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990600"/>
            <a:ext cx="83820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295400" y="1295400"/>
            <a:ext cx="7172325" cy="692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4400">
                <a:solidFill>
                  <a:srgbClr val="993300"/>
                </a:solidFill>
                <a:latin typeface="Tahoma" pitchFamily="34" charset="0"/>
              </a:rPr>
              <a:t>EMPLOYER LIABILITY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9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9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9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4293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086725" cy="4114800"/>
          </a:xfrm>
        </p:spPr>
        <p:txBody>
          <a:bodyPr lIns="90488" tIns="44450" rIns="90488" bIns="44450"/>
          <a:lstStyle/>
          <a:p>
            <a:pPr marL="285750" indent="-285750" eaLnBrk="1" hangingPunct="1">
              <a:defRPr/>
            </a:pPr>
            <a:endParaRPr lang="en-US" sz="4400" smtClean="0">
              <a:solidFill>
                <a:schemeClr val="tx2"/>
              </a:solidFill>
            </a:endParaRPr>
          </a:p>
          <a:p>
            <a:pPr marL="285750" indent="-285750" algn="l" eaLnBrk="1" hangingPunct="1">
              <a:lnSpc>
                <a:spcPct val="75000"/>
              </a:lnSpc>
              <a:buFontTx/>
              <a:buChar char="•"/>
              <a:defRPr/>
            </a:pPr>
            <a:r>
              <a:rPr lang="en-US" sz="4000" b="0" smtClean="0">
                <a:solidFill>
                  <a:srgbClr val="33A2FF"/>
                </a:solidFill>
                <a:effectLst/>
              </a:rPr>
              <a:t>The Management of Health and Safety at Work Regulations 1992</a:t>
            </a:r>
          </a:p>
          <a:p>
            <a:pPr marL="285750" indent="-285750" algn="l" eaLnBrk="1" hangingPunct="1">
              <a:lnSpc>
                <a:spcPct val="75000"/>
              </a:lnSpc>
              <a:buFontTx/>
              <a:buChar char="•"/>
              <a:defRPr/>
            </a:pPr>
            <a:r>
              <a:rPr lang="en-US" sz="4000" b="0" smtClean="0">
                <a:solidFill>
                  <a:srgbClr val="33A2FF"/>
                </a:solidFill>
                <a:effectLst/>
              </a:rPr>
              <a:t>The Workplace (Health Safety and Welfare) Regulations 1992</a:t>
            </a:r>
          </a:p>
          <a:p>
            <a:pPr marL="285750" indent="-285750" algn="l" eaLnBrk="1" hangingPunct="1">
              <a:lnSpc>
                <a:spcPct val="75000"/>
              </a:lnSpc>
              <a:buFontTx/>
              <a:buChar char="•"/>
              <a:defRPr/>
            </a:pPr>
            <a:r>
              <a:rPr lang="en-US" sz="4000" b="0" smtClean="0">
                <a:solidFill>
                  <a:srgbClr val="33A2FF"/>
                </a:solidFill>
                <a:effectLst/>
              </a:rPr>
              <a:t>The Provision and Use of Work</a:t>
            </a:r>
            <a:r>
              <a:rPr lang="en-US" sz="3600" b="0" smtClean="0">
                <a:solidFill>
                  <a:srgbClr val="33A2FF"/>
                </a:solidFill>
                <a:effectLst/>
              </a:rPr>
              <a:t> Equipment Regulations 1992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371600" y="1143000"/>
            <a:ext cx="7162800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1412875"/>
            <a:ext cx="8394700" cy="704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993300"/>
                </a:solidFill>
                <a:latin typeface="Tahoma" pitchFamily="34" charset="0"/>
              </a:rPr>
              <a:t>THE “SIX PACK” REGULATIONS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1628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1913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371600" y="1143000"/>
            <a:ext cx="7162800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67675" cy="3667125"/>
          </a:xfrm>
        </p:spPr>
        <p:txBody>
          <a:bodyPr lIns="90488" tIns="44450" rIns="90488" bIns="44450"/>
          <a:lstStyle/>
          <a:p>
            <a:pPr marL="285750" indent="-285750" eaLnBrk="1" hangingPunct="1">
              <a:defRPr/>
            </a:pPr>
            <a:endParaRPr lang="en-US" sz="4000" smtClean="0">
              <a:solidFill>
                <a:schemeClr val="tx2"/>
              </a:solidFill>
            </a:endParaRPr>
          </a:p>
          <a:p>
            <a:pPr marL="285750" indent="-285750" algn="l" eaLnBrk="1" hangingPunct="1">
              <a:lnSpc>
                <a:spcPct val="75000"/>
              </a:lnSpc>
              <a:buFontTx/>
              <a:buChar char="•"/>
              <a:defRPr/>
            </a:pPr>
            <a:r>
              <a:rPr lang="en-US" smtClean="0">
                <a:solidFill>
                  <a:srgbClr val="33A2FF"/>
                </a:solidFill>
                <a:effectLst/>
              </a:rPr>
              <a:t>The Personal Protective Equipment at Work Regulations 1992</a:t>
            </a:r>
          </a:p>
          <a:p>
            <a:pPr marL="285750" indent="-285750" algn="l" eaLnBrk="1" hangingPunct="1">
              <a:lnSpc>
                <a:spcPct val="75000"/>
              </a:lnSpc>
              <a:buFontTx/>
              <a:buChar char="•"/>
              <a:defRPr/>
            </a:pPr>
            <a:r>
              <a:rPr lang="en-US" smtClean="0">
                <a:solidFill>
                  <a:srgbClr val="33A2FF"/>
                </a:solidFill>
                <a:effectLst/>
              </a:rPr>
              <a:t>The Manual Handling Operations Regulations 1992</a:t>
            </a:r>
          </a:p>
          <a:p>
            <a:pPr marL="285750" indent="-285750" algn="l" eaLnBrk="1" hangingPunct="1">
              <a:lnSpc>
                <a:spcPct val="75000"/>
              </a:lnSpc>
              <a:buFontTx/>
              <a:buChar char="•"/>
              <a:defRPr/>
            </a:pPr>
            <a:r>
              <a:rPr lang="en-US" smtClean="0">
                <a:solidFill>
                  <a:srgbClr val="33A2FF"/>
                </a:solidFill>
                <a:effectLst/>
              </a:rPr>
              <a:t>Health &amp; Safety (Display Screen Equipment) Regulations 1992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28600" y="1371600"/>
            <a:ext cx="85471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7D2A01"/>
                </a:solidFill>
                <a:latin typeface="Tahoma" pitchFamily="34" charset="0"/>
              </a:rPr>
              <a:t>THE “SIX PACK” REGULATIONS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3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3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3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3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3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6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1913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371600" y="1143000"/>
            <a:ext cx="7162800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2636838"/>
            <a:ext cx="8067675" cy="3667125"/>
          </a:xfrm>
          <a:noFill/>
        </p:spPr>
        <p:txBody>
          <a:bodyPr lIns="90488" tIns="44450" rIns="90488" bIns="44450"/>
          <a:lstStyle/>
          <a:p>
            <a:pPr marL="285750" indent="-285750" algn="l" eaLnBrk="1" hangingPunct="1">
              <a:buFontTx/>
              <a:buChar char="•"/>
            </a:pPr>
            <a:r>
              <a:rPr lang="en-US" sz="4000" b="0" smtClean="0">
                <a:solidFill>
                  <a:schemeClr val="tx2"/>
                </a:solidFill>
                <a:effectLst/>
              </a:rPr>
              <a:t>S 69 amends section 47 of Health &amp; Safety at Work Act</a:t>
            </a:r>
          </a:p>
          <a:p>
            <a:pPr marL="285750" indent="-285750" algn="l" eaLnBrk="1" hangingPunct="1">
              <a:buFontTx/>
              <a:buChar char="•"/>
            </a:pPr>
            <a:r>
              <a:rPr lang="en-US" sz="4000" b="0" smtClean="0">
                <a:solidFill>
                  <a:schemeClr val="tx2"/>
                </a:solidFill>
                <a:effectLst/>
              </a:rPr>
              <a:t>Into force 1 October 2013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23850" y="981075"/>
            <a:ext cx="85471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7D2A01"/>
                </a:solidFill>
                <a:latin typeface="Tahoma" pitchFamily="34" charset="0"/>
              </a:rPr>
              <a:t>Enterprise and Regulatory Reform Act 2013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71913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371600" y="1143000"/>
            <a:ext cx="7162800" cy="642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2636838"/>
            <a:ext cx="8067675" cy="3667125"/>
          </a:xfrm>
          <a:noFill/>
        </p:spPr>
        <p:txBody>
          <a:bodyPr lIns="90488" tIns="44450" rIns="90488" bIns="44450"/>
          <a:lstStyle/>
          <a:p>
            <a:pPr marL="285750" indent="-285750" algn="l" eaLnBrk="1" hangingPunct="1">
              <a:buFontTx/>
              <a:buChar char="•"/>
            </a:pPr>
            <a:r>
              <a:rPr lang="en-US" sz="3600" b="0" smtClean="0">
                <a:solidFill>
                  <a:schemeClr val="tx2"/>
                </a:solidFill>
                <a:effectLst/>
              </a:rPr>
              <a:t>Limits right to claim for compensation to where negligence by employer can be proved</a:t>
            </a:r>
          </a:p>
          <a:p>
            <a:pPr marL="285750" indent="-285750" algn="l" eaLnBrk="1" hangingPunct="1">
              <a:buFontTx/>
              <a:buChar char="•"/>
            </a:pPr>
            <a:r>
              <a:rPr lang="en-US" sz="3600" b="0" smtClean="0">
                <a:solidFill>
                  <a:schemeClr val="tx2"/>
                </a:solidFill>
                <a:effectLst/>
              </a:rPr>
              <a:t>Reasonable steps relevant</a:t>
            </a:r>
          </a:p>
          <a:p>
            <a:pPr marL="285750" indent="-285750" algn="l" eaLnBrk="1" hangingPunct="1">
              <a:buFontTx/>
              <a:buChar char="•"/>
            </a:pPr>
            <a:r>
              <a:rPr lang="en-US" sz="3600" b="0" smtClean="0">
                <a:solidFill>
                  <a:schemeClr val="tx2"/>
                </a:solidFill>
                <a:effectLst/>
              </a:rPr>
              <a:t>Not retrospective</a:t>
            </a:r>
          </a:p>
          <a:p>
            <a:pPr marL="285750" indent="-285750" algn="l" eaLnBrk="1" hangingPunct="1">
              <a:buFontTx/>
              <a:buChar char="•"/>
            </a:pPr>
            <a:endParaRPr lang="en-US" sz="3600" b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23850" y="981075"/>
            <a:ext cx="85471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b="1">
                <a:solidFill>
                  <a:srgbClr val="7D2A01"/>
                </a:solidFill>
                <a:latin typeface="Tahoma" pitchFamily="34" charset="0"/>
              </a:rPr>
              <a:t>Enterprise and Regulatory Reform Act 2013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72475" cy="5029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endParaRPr lang="en-US" sz="4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Not to be confused –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smtClean="0"/>
              <a:t>An </a:t>
            </a:r>
            <a:r>
              <a:rPr lang="en-US" sz="4000" smtClean="0">
                <a:solidFill>
                  <a:schemeClr val="bg2"/>
                </a:solidFill>
              </a:rPr>
              <a:t>Expert Report</a:t>
            </a:r>
            <a:r>
              <a:rPr lang="en-US" sz="4000" smtClean="0"/>
              <a:t> And  A </a:t>
            </a:r>
            <a:r>
              <a:rPr lang="en-US" sz="4000" smtClean="0">
                <a:solidFill>
                  <a:schemeClr val="bg2"/>
                </a:solidFill>
              </a:rPr>
              <a:t>Report Of Treatment Given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66800"/>
            <a:ext cx="7772400" cy="6858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Giving evidence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5538" y="2286000"/>
            <a:ext cx="7772400" cy="4114800"/>
          </a:xfrm>
        </p:spPr>
        <p:txBody>
          <a:bodyPr/>
          <a:lstStyle/>
          <a:p>
            <a:pPr algn="l" eaLnBrk="1" hangingPunct="1">
              <a:buFontTx/>
              <a:buChar char="•"/>
              <a:defRPr/>
            </a:pPr>
            <a:r>
              <a:rPr lang="en-US" sz="4000" smtClean="0"/>
              <a:t>What did you do?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smtClean="0"/>
              <a:t>Can you remember?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smtClean="0"/>
              <a:t>Do your notes help?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4000" smtClean="0"/>
              <a:t>Does your usual practice help?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609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Normal practice evidence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343650" cy="4114800"/>
          </a:xfrm>
        </p:spPr>
        <p:txBody>
          <a:bodyPr/>
          <a:lstStyle/>
          <a:p>
            <a:pPr marL="0" indent="0" eaLnBrk="1" hangingPunct="1">
              <a:defRPr/>
            </a:pPr>
            <a:endParaRPr lang="en-US" sz="2800" smtClean="0"/>
          </a:p>
          <a:p>
            <a:pPr marL="0" indent="0" algn="l" eaLnBrk="1" hangingPunct="1">
              <a:buFontTx/>
              <a:buChar char="•"/>
              <a:defRPr/>
            </a:pPr>
            <a:r>
              <a:rPr lang="en-US" smtClean="0"/>
              <a:t>Did you buy your petrol on your way here today?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US" smtClean="0"/>
              <a:t>Where?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US" smtClean="0"/>
              <a:t>How much?</a:t>
            </a:r>
          </a:p>
          <a:p>
            <a:pPr marL="0" indent="0" algn="l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6858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Normal practice 5 years on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algn="l" eaLnBrk="1" hangingPunct="1">
              <a:buFontTx/>
              <a:buChar char="•"/>
              <a:defRPr/>
            </a:pPr>
            <a:r>
              <a:rPr lang="en-US" sz="2800" smtClean="0"/>
              <a:t>Where do you usually buy petrol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US" sz="2800" smtClean="0"/>
              <a:t>Have you any paperwork about it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US" sz="2800" smtClean="0"/>
              <a:t>Are you a creature of habit or not?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724400" y="2984500"/>
          <a:ext cx="3048000" cy="2482850"/>
        </p:xfrm>
        <a:graphic>
          <a:graphicData uri="http://schemas.openxmlformats.org/presentationml/2006/ole">
            <p:oleObj spid="_x0000_s6146" name="Clip" r:id="rId4" imgW="1113120" imgH="906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268413"/>
            <a:ext cx="7342187" cy="700087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smtClean="0"/>
              <a:t>Giving evidence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1828800"/>
            <a:ext cx="7839075" cy="4124325"/>
          </a:xfrm>
        </p:spPr>
        <p:txBody>
          <a:bodyPr/>
          <a:lstStyle/>
          <a:p>
            <a:pPr algn="l" eaLnBrk="1" hangingPunct="1">
              <a:buFontTx/>
              <a:buChar char="•"/>
              <a:defRPr/>
            </a:pPr>
            <a:endParaRPr lang="en-US" sz="1800" smtClean="0"/>
          </a:p>
          <a:p>
            <a:pPr algn="l" eaLnBrk="1" hangingPunct="1">
              <a:buFontTx/>
              <a:buChar char="•"/>
              <a:defRPr/>
            </a:pPr>
            <a:r>
              <a:rPr lang="en-US" sz="2400" smtClean="0"/>
              <a:t>Preparations – but no coaching!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400" smtClean="0"/>
              <a:t>Not allowed to run away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400" smtClean="0"/>
              <a:t>Attending court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400" smtClean="0"/>
              <a:t>Oath or affirmation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400" smtClean="0"/>
              <a:t>Examination in chief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400" smtClean="0"/>
              <a:t>Cross Examination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400" smtClean="0"/>
              <a:t>Re-examination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400" smtClean="0"/>
              <a:t>Re-calling witnesses </a:t>
            </a:r>
          </a:p>
        </p:txBody>
      </p:sp>
      <p:pic>
        <p:nvPicPr>
          <p:cNvPr id="40964" name="Picture 4" descr="MC90005621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3644900"/>
            <a:ext cx="18335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33813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smtClean="0"/>
              <a:t>Giving evidence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819400"/>
            <a:ext cx="8467725" cy="3581400"/>
          </a:xfrm>
        </p:spPr>
        <p:txBody>
          <a:bodyPr lIns="90488" tIns="44450" rIns="90488" bIns="44450"/>
          <a:lstStyle/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/>
              <a:t> Arrive in plenty of time and bring your citation 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/>
              <a:t>Practice stating your age, professional qualifications and details of your  experience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3600" smtClean="0"/>
              <a:t>Dress for the occasion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endParaRPr lang="en-US" sz="3600" smtClean="0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33400" y="1295400"/>
            <a:ext cx="77724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eaLnBrk="0" hangingPunct="0">
              <a:lnSpc>
                <a:spcPct val="87000"/>
              </a:lnSpc>
            </a:pPr>
            <a:endParaRPr lang="en-US" b="1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7000"/>
              </a:lnSpc>
            </a:pPr>
            <a:r>
              <a:rPr lang="en-US" b="1">
                <a:latin typeface="Times New Roman" pitchFamily="18" charset="0"/>
              </a:rPr>
              <a:t>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1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6643688" cy="3116263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0" dirty="0" smtClean="0">
                <a:solidFill>
                  <a:srgbClr val="33A2FF"/>
                </a:solidFill>
              </a:rPr>
              <a:t>Do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000" dirty="0" smtClean="0"/>
              <a:t>  Address your remarks to the Sheriff/Judge and call him “My Lord”</a:t>
            </a:r>
          </a:p>
          <a:p>
            <a:pPr algn="l"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000" dirty="0" smtClean="0"/>
              <a:t>When entering or leaving the court be conscious of the family and press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09600" y="914400"/>
            <a:ext cx="8305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eaLnBrk="0" hangingPunct="0">
              <a:lnSpc>
                <a:spcPct val="87000"/>
              </a:lnSpc>
            </a:pPr>
            <a:r>
              <a:rPr lang="en-US" sz="4400" b="1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800">
                <a:solidFill>
                  <a:schemeClr val="tx2"/>
                </a:solidFill>
                <a:latin typeface="Times New Roman" pitchFamily="18" charset="0"/>
              </a:rPr>
              <a:t>Giving evidence</a:t>
            </a:r>
          </a:p>
        </p:txBody>
      </p:sp>
      <p:pic>
        <p:nvPicPr>
          <p:cNvPr id="43012" name="Picture 5" descr="MC90037106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437063"/>
            <a:ext cx="18986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743200"/>
            <a:ext cx="5029200" cy="34290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mtClean="0">
                <a:latin typeface="Trebuchet MS" pitchFamily="34" charset="0"/>
              </a:rPr>
              <a:t>The Scheme was launched on 1 April 2000 </a:t>
            </a:r>
          </a:p>
          <a:p>
            <a:pPr marL="0" indent="0" eaLnBrk="1" hangingPunct="1">
              <a:defRPr/>
            </a:pPr>
            <a:r>
              <a:rPr lang="en-US" smtClean="0">
                <a:latin typeface="Trebuchet MS" pitchFamily="34" charset="0"/>
              </a:rPr>
              <a:t>Membership - mandatory for Boards </a:t>
            </a:r>
          </a:p>
          <a:p>
            <a:pPr marL="0" indent="0" eaLnBrk="1" hangingPunct="1">
              <a:defRPr/>
            </a:pPr>
            <a:r>
              <a:rPr lang="en-US" smtClean="0">
                <a:latin typeface="Trebuchet MS" pitchFamily="34" charset="0"/>
              </a:rPr>
              <a:t>Clinical and non-clinical claims and risks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24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33400" y="1143000"/>
            <a:ext cx="7467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Trebuchet MS" pitchFamily="34" charset="0"/>
              </a:rPr>
              <a:t>Clinical Negligence and Other Risks Scheme - CNORIS</a:t>
            </a:r>
            <a:endParaRPr lang="en-GB" sz="440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989138"/>
            <a:ext cx="5795963" cy="3822700"/>
          </a:xfrm>
        </p:spPr>
        <p:txBody>
          <a:bodyPr lIns="90488" tIns="44450" rIns="90488" bIns="44450"/>
          <a:lstStyle/>
          <a:p>
            <a:pPr algn="l" eaLnBrk="1" hangingPunct="1">
              <a:defRPr/>
            </a:pPr>
            <a:r>
              <a:rPr lang="en-US" smtClean="0">
                <a:solidFill>
                  <a:srgbClr val="33A2FF"/>
                </a:solidFill>
              </a:rPr>
              <a:t>Do</a:t>
            </a:r>
          </a:p>
          <a:p>
            <a:pPr algn="l" eaLnBrk="1" hangingPunct="1">
              <a:defRPr/>
            </a:pPr>
            <a:endParaRPr lang="en-US" smtClean="0"/>
          </a:p>
          <a:p>
            <a:pPr algn="l" eaLnBrk="1" hangingPunct="1">
              <a:buFontTx/>
              <a:buChar char="•"/>
              <a:defRPr/>
            </a:pPr>
            <a:r>
              <a:rPr lang="en-US" smtClean="0"/>
              <a:t> Be aware of the content of your report/statement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mtClean="0"/>
              <a:t>Provide only relevant information and ensure it is first hand</a:t>
            </a:r>
          </a:p>
          <a:p>
            <a:pPr algn="l" eaLnBrk="1" hangingPunct="1">
              <a:buFontTx/>
              <a:buChar char="•"/>
              <a:defRPr/>
            </a:pPr>
            <a:endParaRPr lang="en-US" smtClean="0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143000" y="228600"/>
            <a:ext cx="86106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eaLnBrk="0" hangingPunct="0">
              <a:lnSpc>
                <a:spcPct val="87000"/>
              </a:lnSpc>
            </a:pPr>
            <a:endParaRPr lang="en-US" b="1">
              <a:solidFill>
                <a:schemeClr val="tx2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7000"/>
              </a:lnSpc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Giving evidence</a:t>
            </a:r>
          </a:p>
        </p:txBody>
      </p:sp>
      <p:pic>
        <p:nvPicPr>
          <p:cNvPr id="44036" name="Picture 5" descr="MP90042245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2888" y="2781300"/>
            <a:ext cx="222567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8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8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8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5707063" cy="4343400"/>
          </a:xfrm>
        </p:spPr>
        <p:txBody>
          <a:bodyPr lIns="90488" tIns="44450" rIns="90488" bIns="44450"/>
          <a:lstStyle/>
          <a:p>
            <a:pPr algn="l" eaLnBrk="1" hangingPunct="1">
              <a:buFontTx/>
              <a:buChar char="•"/>
              <a:defRPr/>
            </a:pPr>
            <a:r>
              <a:rPr lang="en-US" sz="3600" smtClean="0"/>
              <a:t>  </a:t>
            </a:r>
            <a:r>
              <a:rPr lang="en-US" sz="3600" smtClean="0">
                <a:effectLst/>
              </a:rPr>
              <a:t>Keep your answers short and to the point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3600" smtClean="0">
                <a:effectLst/>
              </a:rPr>
              <a:t> Refer to the Medical records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3600" smtClean="0">
                <a:effectLst/>
              </a:rPr>
              <a:t>Be able to substantiate evidence from records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33400" y="16002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eaLnBrk="0" hangingPunct="0">
              <a:lnSpc>
                <a:spcPct val="87000"/>
              </a:lnSpc>
            </a:pPr>
            <a:r>
              <a:rPr lang="en-US" sz="4400" b="1">
                <a:solidFill>
                  <a:schemeClr val="tx2"/>
                </a:solidFill>
                <a:latin typeface="Times New Roman" pitchFamily="18" charset="0"/>
              </a:rPr>
              <a:t>Appearing in Court</a:t>
            </a:r>
          </a:p>
          <a:p>
            <a:pPr algn="l" eaLnBrk="0" hangingPunct="0">
              <a:lnSpc>
                <a:spcPct val="87000"/>
              </a:lnSpc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        </a:t>
            </a:r>
            <a:r>
              <a:rPr lang="en-US" b="1">
                <a:latin typeface="Times New Roman" pitchFamily="18" charset="0"/>
              </a:rPr>
              <a:t>Do</a:t>
            </a:r>
          </a:p>
        </p:txBody>
      </p:sp>
      <p:pic>
        <p:nvPicPr>
          <p:cNvPr id="45060" name="Picture 6" descr="MC90035395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573463"/>
            <a:ext cx="2247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3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3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3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3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5105400" cy="3276600"/>
          </a:xfrm>
        </p:spPr>
        <p:txBody>
          <a:bodyPr lIns="90488" tIns="44450" rIns="90488" bIns="44450"/>
          <a:lstStyle/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3600" smtClean="0"/>
              <a:t> </a:t>
            </a:r>
            <a:r>
              <a:rPr lang="en-US" smtClean="0"/>
              <a:t>Give an opinion on a matter on which you are not qualified to give an opinion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mtClean="0"/>
              <a:t> Guess if you do not know the answer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mtClean="0"/>
              <a:t> Pretend to remember the   patient if you do not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56673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7000"/>
              </a:lnSpc>
            </a:pPr>
            <a:r>
              <a:rPr lang="en-US" sz="4000" b="1" smtClean="0"/>
              <a:t>Giving evidence</a:t>
            </a:r>
            <a:br>
              <a:rPr lang="en-US" sz="4000" b="1" smtClean="0"/>
            </a:br>
            <a:r>
              <a:rPr lang="en-US" sz="4000" b="1" smtClean="0">
                <a:solidFill>
                  <a:srgbClr val="33A2FF"/>
                </a:solidFill>
              </a:rPr>
              <a:t>Do not</a:t>
            </a:r>
            <a:endParaRPr lang="en-US" sz="4000" b="1" smtClean="0"/>
          </a:p>
        </p:txBody>
      </p:sp>
      <p:pic>
        <p:nvPicPr>
          <p:cNvPr id="46084" name="Picture 5" descr="MC90044152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781300"/>
            <a:ext cx="29876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8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8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8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04800" y="1371600"/>
            <a:ext cx="78486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eaLnBrk="0" hangingPunct="0">
              <a:lnSpc>
                <a:spcPct val="87000"/>
              </a:lnSpc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Appearing in Court</a:t>
            </a:r>
          </a:p>
          <a:p>
            <a:pPr algn="l" eaLnBrk="0" hangingPunct="0">
              <a:lnSpc>
                <a:spcPct val="87000"/>
              </a:lnSpc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                 </a:t>
            </a:r>
            <a:r>
              <a:rPr lang="en-US" b="1">
                <a:latin typeface="Times New Roman" pitchFamily="18" charset="0"/>
              </a:rPr>
              <a:t>Do not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5943600" cy="2743200"/>
          </a:xfrm>
        </p:spPr>
        <p:txBody>
          <a:bodyPr lIns="90488" tIns="44450" rIns="90488" bIns="44450"/>
          <a:lstStyle/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3600" smtClean="0"/>
              <a:t> Consume any alcohol or fizzy drink before giving evidence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3600" smtClean="0"/>
              <a:t> Discuss your evidence with other witnesses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3600" smtClean="0"/>
              <a:t> Attribute fault to others unless you are an expert witness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>
            <a:lum bright="-4000"/>
          </a:blip>
          <a:srcRect/>
          <a:stretch>
            <a:fillRect/>
          </a:stretch>
        </p:blipFill>
        <p:spPr bwMode="auto">
          <a:xfrm>
            <a:off x="6248400" y="3352800"/>
            <a:ext cx="205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1066800"/>
            <a:ext cx="78486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eaLnBrk="0" hangingPunct="0">
              <a:lnSpc>
                <a:spcPct val="87000"/>
              </a:lnSpc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Appearing in Court</a:t>
            </a:r>
          </a:p>
          <a:p>
            <a:pPr algn="l" eaLnBrk="0" hangingPunct="0">
              <a:lnSpc>
                <a:spcPct val="87000"/>
              </a:lnSpc>
            </a:pP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              </a:t>
            </a:r>
            <a:r>
              <a:rPr lang="en-US" b="1">
                <a:latin typeface="Times New Roman" pitchFamily="18" charset="0"/>
              </a:rPr>
              <a:t>Do not</a:t>
            </a:r>
            <a:endParaRPr lang="en-US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5715000" cy="3429000"/>
          </a:xfrm>
          <a:noFill/>
        </p:spPr>
        <p:txBody>
          <a:bodyPr lIns="90488" tIns="44450" rIns="90488" bIns="44450"/>
          <a:lstStyle/>
          <a:p>
            <a:pPr algn="l" eaLnBrk="1" hangingPunct="1">
              <a:lnSpc>
                <a:spcPct val="88000"/>
              </a:lnSpc>
              <a:buFontTx/>
              <a:buChar char="•"/>
            </a:pPr>
            <a:r>
              <a:rPr lang="en-US" sz="4400" smtClean="0">
                <a:effectLst/>
              </a:rPr>
              <a:t>Try to be funny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</a:pPr>
            <a:r>
              <a:rPr lang="en-US" sz="4400" smtClean="0">
                <a:effectLst/>
              </a:rPr>
              <a:t>Use abbreviations or slang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</a:pPr>
            <a:r>
              <a:rPr lang="en-US" sz="4400" smtClean="0">
                <a:effectLst/>
              </a:rPr>
              <a:t>Lose your temper</a:t>
            </a:r>
            <a:r>
              <a:rPr lang="en-US" sz="4000" smtClean="0">
                <a:effectLst/>
              </a:rPr>
              <a:t>!</a:t>
            </a:r>
          </a:p>
        </p:txBody>
      </p:sp>
      <p:pic>
        <p:nvPicPr>
          <p:cNvPr id="432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5052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10953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b="1" smtClean="0"/>
              <a:t>Giving evidence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7772400" cy="3886200"/>
          </a:xfrm>
        </p:spPr>
        <p:txBody>
          <a:bodyPr lIns="90488" tIns="44450" rIns="90488" bIns="44450"/>
          <a:lstStyle/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5400" b="0" smtClean="0"/>
              <a:t>Do not refer to documents which have not been officially produced and lodged in court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7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371600"/>
            <a:ext cx="7772400" cy="18573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800" b="1" smtClean="0"/>
              <a:t>Giving evidence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38862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6000" b="0" smtClean="0"/>
              <a:t>Be as well prepared as possible</a:t>
            </a:r>
          </a:p>
        </p:txBody>
      </p:sp>
      <p:graphicFrame>
        <p:nvGraphicFramePr>
          <p:cNvPr id="7170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7170" name="Clip" r:id="rId4" imgW="0" imgH="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3048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33A2FF"/>
                </a:solidFill>
                <a:latin typeface="Trebuchet MS" pitchFamily="34" charset="0"/>
              </a:rPr>
              <a:t>Factors giving rise to risk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3413" y="2057400"/>
            <a:ext cx="7772400" cy="3810000"/>
          </a:xfrm>
        </p:spPr>
        <p:txBody>
          <a:bodyPr lIns="90488" tIns="44450" rIns="90488" bIns="44450"/>
          <a:lstStyle/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4000" smtClean="0">
                <a:solidFill>
                  <a:srgbClr val="993300"/>
                </a:solidFill>
                <a:latin typeface="Trebuchet MS" pitchFamily="34" charset="0"/>
              </a:rPr>
              <a:t>Intrinsic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4000" smtClean="0">
                <a:solidFill>
                  <a:srgbClr val="993300"/>
                </a:solidFill>
                <a:latin typeface="Trebuchet MS" pitchFamily="34" charset="0"/>
              </a:rPr>
              <a:t> Intervention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4000" smtClean="0">
                <a:solidFill>
                  <a:srgbClr val="993300"/>
                </a:solidFill>
                <a:latin typeface="Trebuchet MS" pitchFamily="34" charset="0"/>
              </a:rPr>
              <a:t> Inadequate training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4000" smtClean="0">
                <a:solidFill>
                  <a:srgbClr val="993300"/>
                </a:solidFill>
                <a:latin typeface="Trebuchet MS" pitchFamily="34" charset="0"/>
              </a:rPr>
              <a:t> Inappropriate delegation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4000" smtClean="0">
                <a:solidFill>
                  <a:srgbClr val="993300"/>
                </a:solidFill>
                <a:latin typeface="Trebuchet MS" pitchFamily="34" charset="0"/>
              </a:rPr>
              <a:t> Inadequate communications/  records</a:t>
            </a:r>
            <a:endParaRPr lang="en-US" sz="3600" smtClean="0">
              <a:solidFill>
                <a:srgbClr val="9933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19200"/>
            <a:ext cx="7772400" cy="185738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33A2FF"/>
                </a:solidFill>
                <a:latin typeface="Trebuchet MS" pitchFamily="34" charset="0"/>
              </a:rPr>
              <a:t>Personal risk factors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2057400"/>
            <a:ext cx="7772400" cy="3733800"/>
          </a:xfrm>
        </p:spPr>
        <p:txBody>
          <a:bodyPr lIns="90488" tIns="44450" rIns="90488" bIns="44450"/>
          <a:lstStyle/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3600" smtClean="0">
                <a:latin typeface="Trebuchet MS" pitchFamily="34" charset="0"/>
              </a:rPr>
              <a:t>Ignorance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3600" smtClean="0">
                <a:latin typeface="Trebuchet MS" pitchFamily="34" charset="0"/>
              </a:rPr>
              <a:t> Lack of insight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3600" smtClean="0">
                <a:latin typeface="Trebuchet MS" pitchFamily="34" charset="0"/>
              </a:rPr>
              <a:t> Inattention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3600" smtClean="0">
                <a:latin typeface="Trebuchet MS" pitchFamily="34" charset="0"/>
              </a:rPr>
              <a:t> Irritation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3600" smtClean="0">
                <a:latin typeface="Trebuchet MS" pitchFamily="34" charset="0"/>
              </a:rPr>
              <a:t> Interruption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r>
              <a:rPr lang="en-US" sz="3600" smtClean="0">
                <a:latin typeface="Trebuchet MS" pitchFamily="34" charset="0"/>
              </a:rPr>
              <a:t> Idleness/inertia</a:t>
            </a:r>
          </a:p>
          <a:p>
            <a:pPr algn="l" eaLnBrk="1" hangingPunct="1">
              <a:lnSpc>
                <a:spcPct val="88000"/>
              </a:lnSpc>
              <a:buFontTx/>
              <a:buChar char="•"/>
              <a:defRPr/>
            </a:pPr>
            <a:endParaRPr lang="en-US" sz="2800" smtClean="0">
              <a:latin typeface="Trebuchet M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awyer and washing h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524000"/>
            <a:ext cx="4535488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022725" cy="45354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>
                <a:latin typeface="Trebuchet MS" pitchFamily="34" charset="0"/>
              </a:rPr>
              <a:t>Clinical  - </a:t>
            </a:r>
          </a:p>
          <a:p>
            <a:pPr marL="0" indent="0" eaLnBrk="1" hangingPunct="1">
              <a:defRPr/>
            </a:pPr>
            <a:endParaRPr lang="en-US" sz="2800" dirty="0" smtClean="0">
              <a:latin typeface="Trebuchet MS" pitchFamily="34" charset="0"/>
            </a:endParaRPr>
          </a:p>
          <a:p>
            <a:pPr marL="0" indent="0" algn="l" eaLnBrk="1" hangingPunct="1">
              <a:buFontTx/>
              <a:buChar char="•"/>
              <a:defRPr/>
            </a:pPr>
            <a:r>
              <a:rPr lang="en-US" sz="2800" dirty="0" smtClean="0">
                <a:latin typeface="Trebuchet MS" pitchFamily="34" charset="0"/>
              </a:rPr>
              <a:t>Medical and Dental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US" sz="2800" dirty="0" smtClean="0">
                <a:latin typeface="Trebuchet MS" pitchFamily="34" charset="0"/>
              </a:rPr>
              <a:t>Nurses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US" sz="2800" dirty="0" smtClean="0">
                <a:latin typeface="Trebuchet MS" pitchFamily="34" charset="0"/>
              </a:rPr>
              <a:t>Midwives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US" sz="2800" dirty="0" smtClean="0">
                <a:latin typeface="Trebuchet MS" pitchFamily="34" charset="0"/>
              </a:rPr>
              <a:t>PAMs 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US" sz="2800" dirty="0" smtClean="0">
                <a:latin typeface="Trebuchet MS" pitchFamily="34" charset="0"/>
              </a:rPr>
              <a:t>Ambulance and Laboratory staff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565650" y="2763838"/>
          <a:ext cx="3516313" cy="2547937"/>
        </p:xfrm>
        <a:graphic>
          <a:graphicData uri="http://schemas.openxmlformats.org/presentationml/2006/ole">
            <p:oleObj spid="_x0000_s2050" name="Clip" r:id="rId4" imgW="2771280" imgH="2008440" progId="">
              <p:embed/>
            </p:oleObj>
          </a:graphicData>
        </a:graphic>
      </p:graphicFrame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066800"/>
            <a:ext cx="7772400" cy="1219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solidFill>
                  <a:srgbClr val="33A2FF"/>
                </a:solidFill>
                <a:latin typeface="Trebuchet MS" pitchFamily="34" charset="0"/>
              </a:rPr>
              <a:t>CNORIS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2057400"/>
            <a:ext cx="7772400" cy="3124200"/>
          </a:xfrm>
          <a:solidFill>
            <a:schemeClr val="accent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200" b="1" smtClean="0">
                <a:solidFill>
                  <a:srgbClr val="33A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en-GB" sz="3200" b="1" smtClean="0">
                <a:solidFill>
                  <a:srgbClr val="33A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en-GB" sz="3200" b="1" smtClean="0">
                <a:solidFill>
                  <a:srgbClr val="33A2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Questions?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762000" y="4038600"/>
            <a:ext cx="7772400" cy="76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514600" y="4267200"/>
            <a:ext cx="4495800" cy="396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tx1"/>
                </a:solidFill>
                <a:latin typeface="Tahoma" pitchFamily="34" charset="0"/>
              </a:rPr>
              <a:t>Norma Shippin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6400800" y="609600"/>
            <a:ext cx="198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7467600" y="457200"/>
          <a:ext cx="1104900" cy="1133475"/>
        </p:xfrm>
        <a:graphic>
          <a:graphicData uri="http://schemas.openxmlformats.org/presentationml/2006/ole">
            <p:oleObj spid="_x0000_s8194" r:id="rId4" imgW="1104900" imgH="1135380" progId="Word.Picture.8">
              <p:embed/>
            </p:oleObj>
          </a:graphicData>
        </a:graphic>
      </p:graphicFrame>
      <p:graphicFrame>
        <p:nvGraphicFramePr>
          <p:cNvPr id="8195" name="Object 8"/>
          <p:cNvGraphicFramePr>
            <a:graphicFrameLocks noChangeAspect="1"/>
          </p:cNvGraphicFramePr>
          <p:nvPr/>
        </p:nvGraphicFramePr>
        <p:xfrm>
          <a:off x="2819400" y="6019800"/>
          <a:ext cx="609600" cy="511175"/>
        </p:xfrm>
        <a:graphic>
          <a:graphicData uri="http://schemas.openxmlformats.org/presentationml/2006/ole">
            <p:oleObj spid="_x0000_s8195" name="Bitmap Image" r:id="rId5" imgW="3820058" imgH="3200000" progId="PBrush">
              <p:embed/>
            </p:oleObj>
          </a:graphicData>
        </a:graphic>
      </p:graphicFrame>
      <p:pic>
        <p:nvPicPr>
          <p:cNvPr id="8200" name="Picture 9" descr="NHS Scotland Central Legal Office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810000" y="6019800"/>
            <a:ext cx="39338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25538"/>
            <a:ext cx="82296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CNORIS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00213"/>
            <a:ext cx="6335713" cy="4256087"/>
          </a:xfrm>
        </p:spPr>
        <p:txBody>
          <a:bodyPr/>
          <a:lstStyle/>
          <a:p>
            <a:pPr marL="0" indent="0">
              <a:defRPr/>
            </a:pPr>
            <a:r>
              <a:rPr lang="en-US" sz="2800" dirty="0" smtClean="0"/>
              <a:t>Non-clinical  -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dirty="0" smtClean="0"/>
              <a:t>Employers’ liability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dirty="0" smtClean="0"/>
              <a:t>Public liability ( including directors)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dirty="0" smtClean="0"/>
              <a:t>Product liability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dirty="0" smtClean="0"/>
              <a:t>Professional indemnity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dirty="0" smtClean="0"/>
              <a:t>Income generation (but only in respect of NHS to NHS activity)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795963" y="2924175"/>
          <a:ext cx="2806700" cy="2089150"/>
        </p:xfrm>
        <a:graphic>
          <a:graphicData uri="http://schemas.openxmlformats.org/presentationml/2006/ole">
            <p:oleObj spid="_x0000_s3074" name="Clip" r:id="rId3" imgW="4663440" imgH="3153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25538"/>
            <a:ext cx="8229600" cy="790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CNORIS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sz="2800" smtClean="0"/>
              <a:t>Exclusions  -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smtClean="0"/>
              <a:t>Third party risks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smtClean="0"/>
              <a:t>Business interruption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smtClean="0"/>
              <a:t>PFI/PPP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smtClean="0"/>
              <a:t>Motor Vehicles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smtClean="0"/>
              <a:t>Engineering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smtClean="0"/>
              <a:t>Personal Accident</a:t>
            </a:r>
          </a:p>
          <a:p>
            <a:pPr marL="0" indent="0" algn="l">
              <a:buFontTx/>
              <a:buChar char="•"/>
              <a:defRPr/>
            </a:pPr>
            <a:r>
              <a:rPr lang="en-US" sz="2800" smtClean="0"/>
              <a:t>Property damage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4724400" y="2057400"/>
          <a:ext cx="3656013" cy="4114800"/>
        </p:xfrm>
        <a:graphic>
          <a:graphicData uri="http://schemas.openxmlformats.org/presentationml/2006/ole">
            <p:oleObj spid="_x0000_s4098" name="Clip" r:id="rId3" imgW="684000" imgH="770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427913" cy="4114800"/>
          </a:xfrm>
        </p:spPr>
        <p:txBody>
          <a:bodyPr/>
          <a:lstStyle/>
          <a:p>
            <a:pPr marL="0" indent="0" algn="l">
              <a:defRPr/>
            </a:pPr>
            <a:r>
              <a:rPr lang="en-US" sz="6000" dirty="0" smtClean="0"/>
              <a:t>CNORIS is </a:t>
            </a:r>
            <a:r>
              <a:rPr lang="en-US" sz="6000" dirty="0" smtClean="0">
                <a:solidFill>
                  <a:srgbClr val="C00000"/>
                </a:solidFill>
              </a:rPr>
              <a:t>not</a:t>
            </a:r>
            <a:r>
              <a:rPr lang="en-US" sz="6000" dirty="0" smtClean="0"/>
              <a:t> an insurance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89138"/>
            <a:ext cx="5562600" cy="4495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sz="2800" dirty="0" smtClean="0"/>
              <a:t>CURRENT TRENDS – SCOTLAND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GB" sz="2800" dirty="0" smtClean="0"/>
              <a:t>2010/11 £60.7m 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GB" sz="2800" dirty="0" smtClean="0"/>
              <a:t>2011/12 £27.2m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GB" sz="2800" dirty="0" smtClean="0"/>
              <a:t>2012/13 £35.0m 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GB" sz="2800" dirty="0" smtClean="0"/>
              <a:t>2013/14 £36.7m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GB" sz="2800" dirty="0" smtClean="0"/>
              <a:t>2014/15 £45m  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GB" sz="2800" dirty="0" smtClean="0"/>
              <a:t>2015/16 £52m</a:t>
            </a:r>
          </a:p>
          <a:p>
            <a:pPr marL="0" indent="0" algn="l" eaLnBrk="1" hangingPunct="1">
              <a:buFontTx/>
              <a:buChar char="•"/>
              <a:defRPr/>
            </a:pPr>
            <a:r>
              <a:rPr lang="en-GB" sz="2800" dirty="0" smtClean="0"/>
              <a:t>2016/17 £42m</a:t>
            </a:r>
            <a:endParaRPr lang="en-US" sz="2800" dirty="0" smtClean="0"/>
          </a:p>
          <a:p>
            <a:pPr marL="0" indent="0" eaLnBrk="1" hangingPunct="1">
              <a:defRPr/>
            </a:pPr>
            <a:endParaRPr lang="en-US" sz="2800" dirty="0" smtClean="0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ph type="clipArt" sz="half" idx="2"/>
          </p:nvPr>
        </p:nvGraphicFramePr>
        <p:xfrm>
          <a:off x="5334000" y="2057400"/>
          <a:ext cx="3292475" cy="3962400"/>
        </p:xfrm>
        <a:graphic>
          <a:graphicData uri="http://schemas.openxmlformats.org/presentationml/2006/ole">
            <p:oleObj spid="_x0000_s5122" name="Clip" r:id="rId4" imgW="3238095" imgH="4047619" progId="">
              <p:embed/>
            </p:oleObj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solidFill>
                  <a:srgbClr val="33A2FF"/>
                </a:solidFill>
                <a:latin typeface="Trebuchet MS" pitchFamily="34" charset="0"/>
              </a:rPr>
              <a:t>Payments under the scheme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18488" cy="1943100"/>
          </a:xfrm>
        </p:spPr>
        <p:txBody>
          <a:bodyPr/>
          <a:lstStyle/>
          <a:p>
            <a:pPr marL="609600" indent="-609600" algn="l" eaLnBrk="1" hangingPunct="1">
              <a:buFontTx/>
              <a:buChar char="•"/>
              <a:defRPr/>
            </a:pPr>
            <a:r>
              <a:rPr lang="en-GB" dirty="0" smtClean="0">
                <a:latin typeface="Trebuchet MS" pitchFamily="34" charset="0"/>
              </a:rPr>
              <a:t>Accident and Emergency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en-GB" dirty="0" smtClean="0">
                <a:latin typeface="Trebuchet MS" pitchFamily="34" charset="0"/>
              </a:rPr>
              <a:t>General Surgery </a:t>
            </a:r>
          </a:p>
          <a:p>
            <a:pPr marL="609600" indent="-609600" algn="l" eaLnBrk="1" hangingPunct="1">
              <a:buFontTx/>
              <a:buChar char="•"/>
              <a:defRPr/>
            </a:pPr>
            <a:r>
              <a:rPr lang="en-GB" dirty="0" smtClean="0">
                <a:latin typeface="Trebuchet MS" pitchFamily="34" charset="0"/>
              </a:rPr>
              <a:t>Obstetrics and Gynaecology</a:t>
            </a:r>
          </a:p>
        </p:txBody>
      </p:sp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533400" y="3352800"/>
            <a:ext cx="2670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7D2A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 </a:t>
            </a:r>
          </a:p>
          <a:p>
            <a:pPr>
              <a:spcBef>
                <a:spcPct val="50000"/>
              </a:spcBef>
              <a:defRPr/>
            </a:pPr>
            <a:r>
              <a:rPr lang="en-GB" sz="3200" b="1" dirty="0">
                <a:solidFill>
                  <a:srgbClr val="7D2A0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981075"/>
            <a:ext cx="77724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>
                <a:solidFill>
                  <a:srgbClr val="33A2FF"/>
                </a:solidFill>
                <a:latin typeface="Trebuchet MS" pitchFamily="34" charset="0"/>
              </a:rPr>
              <a:t>Claims</a:t>
            </a:r>
            <a:r>
              <a:rPr lang="en-GB" smtClean="0"/>
              <a:t>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84984"/>
            <a:ext cx="5065564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rgbClr val="33A2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000" b="0" i="0" u="none" strike="noStrike" cap="none" normalizeH="0" baseline="0" smtClean="0">
            <a:ln>
              <a:noFill/>
            </a:ln>
            <a:solidFill>
              <a:srgbClr val="33A2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3333CC"/>
    </a:accent2>
    <a:accent3>
      <a:srgbClr val="FFFFFF"/>
    </a:accent3>
    <a:accent4>
      <a:srgbClr val="000000"/>
    </a:accent4>
    <a:accent5>
      <a:srgbClr val="CAE2FF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3333CC"/>
    </a:accent2>
    <a:accent3>
      <a:srgbClr val="FFFFFF"/>
    </a:accent3>
    <a:accent4>
      <a:srgbClr val="000000"/>
    </a:accent4>
    <a:accent5>
      <a:srgbClr val="CAE2FF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895</Words>
  <Application>Microsoft Office PowerPoint</Application>
  <PresentationFormat>On-screen Show (4:3)</PresentationFormat>
  <Paragraphs>293</Paragraphs>
  <Slides>40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Default Design</vt:lpstr>
      <vt:lpstr>Microsoft Word Picture</vt:lpstr>
      <vt:lpstr>Bitmap Image</vt:lpstr>
      <vt:lpstr>Clip</vt:lpstr>
      <vt:lpstr>Employee accident claims – how are we doing?</vt:lpstr>
      <vt:lpstr>Slide 2</vt:lpstr>
      <vt:lpstr>Slide 3</vt:lpstr>
      <vt:lpstr>CNORIS</vt:lpstr>
      <vt:lpstr>CNORIS</vt:lpstr>
      <vt:lpstr>CNORIS</vt:lpstr>
      <vt:lpstr>Slide 7</vt:lpstr>
      <vt:lpstr>Payments under the scheme</vt:lpstr>
      <vt:lpstr>Claims </vt:lpstr>
      <vt:lpstr>Prescription of claims</vt:lpstr>
      <vt:lpstr>Slide 11</vt:lpstr>
      <vt:lpstr>Slide 12</vt:lpstr>
      <vt:lpstr>Slide 13</vt:lpstr>
      <vt:lpstr>Slide 14</vt:lpstr>
      <vt:lpstr>Slide 15</vt:lpstr>
      <vt:lpstr>Slide 16</vt:lpstr>
      <vt:lpstr>Anatomy of a claim</vt:lpstr>
      <vt:lpstr>Slide 18</vt:lpstr>
      <vt:lpstr> </vt:lpstr>
      <vt:lpstr> </vt:lpstr>
      <vt:lpstr> </vt:lpstr>
      <vt:lpstr> </vt:lpstr>
      <vt:lpstr>Slide 23</vt:lpstr>
      <vt:lpstr>Giving evidence</vt:lpstr>
      <vt:lpstr>Normal practice evidence</vt:lpstr>
      <vt:lpstr>Normal practice 5 years on</vt:lpstr>
      <vt:lpstr>Giving evidence</vt:lpstr>
      <vt:lpstr>Giving evidence</vt:lpstr>
      <vt:lpstr>Slide 29</vt:lpstr>
      <vt:lpstr>Slide 30</vt:lpstr>
      <vt:lpstr>Slide 31</vt:lpstr>
      <vt:lpstr>Giving evidence Do not</vt:lpstr>
      <vt:lpstr>Slide 33</vt:lpstr>
      <vt:lpstr>Slide 34</vt:lpstr>
      <vt:lpstr>Giving evidence</vt:lpstr>
      <vt:lpstr>Giving evidence</vt:lpstr>
      <vt:lpstr>Factors giving rise to risk</vt:lpstr>
      <vt:lpstr>Personal risk factors</vt:lpstr>
      <vt:lpstr>Slide 39</vt:lpstr>
      <vt:lpstr> Questions?</vt:lpstr>
    </vt:vector>
  </TitlesOfParts>
  <Company>CSA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Shearer</dc:creator>
  <cp:lastModifiedBy>normas01</cp:lastModifiedBy>
  <cp:revision>128</cp:revision>
  <dcterms:created xsi:type="dcterms:W3CDTF">2005-05-09T14:53:38Z</dcterms:created>
  <dcterms:modified xsi:type="dcterms:W3CDTF">2017-05-26T09:22:55Z</dcterms:modified>
</cp:coreProperties>
</file>