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2"/>
  </p:notesMasterIdLst>
  <p:sldIdLst>
    <p:sldId id="256" r:id="rId2"/>
    <p:sldId id="280" r:id="rId3"/>
    <p:sldId id="257" r:id="rId4"/>
    <p:sldId id="310" r:id="rId5"/>
    <p:sldId id="311" r:id="rId6"/>
    <p:sldId id="263" r:id="rId7"/>
    <p:sldId id="266" r:id="rId8"/>
    <p:sldId id="267" r:id="rId9"/>
    <p:sldId id="295" r:id="rId10"/>
    <p:sldId id="296" r:id="rId11"/>
    <p:sldId id="262" r:id="rId12"/>
    <p:sldId id="315" r:id="rId13"/>
    <p:sldId id="265" r:id="rId14"/>
    <p:sldId id="258" r:id="rId15"/>
    <p:sldId id="297" r:id="rId16"/>
    <p:sldId id="312" r:id="rId17"/>
    <p:sldId id="270" r:id="rId18"/>
    <p:sldId id="271" r:id="rId19"/>
    <p:sldId id="273" r:id="rId20"/>
    <p:sldId id="272" r:id="rId21"/>
    <p:sldId id="274" r:id="rId22"/>
    <p:sldId id="277" r:id="rId23"/>
    <p:sldId id="278" r:id="rId24"/>
    <p:sldId id="275" r:id="rId25"/>
    <p:sldId id="298" r:id="rId26"/>
    <p:sldId id="299" r:id="rId27"/>
    <p:sldId id="301" r:id="rId28"/>
    <p:sldId id="313" r:id="rId29"/>
    <p:sldId id="279" r:id="rId30"/>
    <p:sldId id="303" r:id="rId31"/>
    <p:sldId id="282" r:id="rId32"/>
    <p:sldId id="276" r:id="rId33"/>
    <p:sldId id="283" r:id="rId34"/>
    <p:sldId id="284" r:id="rId35"/>
    <p:sldId id="304" r:id="rId36"/>
    <p:sldId id="306" r:id="rId37"/>
    <p:sldId id="285" r:id="rId38"/>
    <p:sldId id="305" r:id="rId39"/>
    <p:sldId id="286" r:id="rId40"/>
    <p:sldId id="287" r:id="rId41"/>
    <p:sldId id="307" r:id="rId42"/>
    <p:sldId id="291" r:id="rId43"/>
    <p:sldId id="308" r:id="rId44"/>
    <p:sldId id="309" r:id="rId45"/>
    <p:sldId id="300" r:id="rId46"/>
    <p:sldId id="292" r:id="rId47"/>
    <p:sldId id="281" r:id="rId48"/>
    <p:sldId id="314" r:id="rId49"/>
    <p:sldId id="293" r:id="rId50"/>
    <p:sldId id="30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84913" autoAdjust="0"/>
  </p:normalViewPr>
  <p:slideViewPr>
    <p:cSldViewPr snapToGrid="0">
      <p:cViewPr varScale="1">
        <p:scale>
          <a:sx n="59" d="100"/>
          <a:sy n="59" d="100"/>
        </p:scale>
        <p:origin x="936" y="64"/>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3EB11D-5E1B-4213-8FFB-8D6EAEE71725}" type="datetimeFigureOut">
              <a:rPr lang="en-GB" smtClean="0"/>
              <a:t>02/06/2022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A248F-6ED2-4C84-A65E-3EE24EA38BD1}" type="slidenum">
              <a:rPr lang="en-GB" smtClean="0"/>
              <a:t>‹#›</a:t>
            </a:fld>
            <a:endParaRPr lang="en-GB"/>
          </a:p>
        </p:txBody>
      </p:sp>
    </p:spTree>
    <p:extLst>
      <p:ext uri="{BB962C8B-B14F-4D97-AF65-F5344CB8AC3E}">
        <p14:creationId xmlns:p14="http://schemas.microsoft.com/office/powerpoint/2010/main" val="525261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CA248F-6ED2-4C84-A65E-3EE24EA38BD1}" type="slidenum">
              <a:rPr lang="en-GB" smtClean="0"/>
              <a:t>1</a:t>
            </a:fld>
            <a:endParaRPr lang="en-GB"/>
          </a:p>
        </p:txBody>
      </p:sp>
    </p:spTree>
    <p:extLst>
      <p:ext uri="{BB962C8B-B14F-4D97-AF65-F5344CB8AC3E}">
        <p14:creationId xmlns:p14="http://schemas.microsoft.com/office/powerpoint/2010/main" val="1067223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CA248F-6ED2-4C84-A65E-3EE24EA38BD1}" type="slidenum">
              <a:rPr lang="en-GB" smtClean="0"/>
              <a:t>11</a:t>
            </a:fld>
            <a:endParaRPr lang="en-GB"/>
          </a:p>
        </p:txBody>
      </p:sp>
    </p:spTree>
    <p:extLst>
      <p:ext uri="{BB962C8B-B14F-4D97-AF65-F5344CB8AC3E}">
        <p14:creationId xmlns:p14="http://schemas.microsoft.com/office/powerpoint/2010/main" val="484082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CA248F-6ED2-4C84-A65E-3EE24EA38BD1}" type="slidenum">
              <a:rPr lang="en-GB" smtClean="0"/>
              <a:t>32</a:t>
            </a:fld>
            <a:endParaRPr lang="en-GB"/>
          </a:p>
        </p:txBody>
      </p:sp>
    </p:spTree>
    <p:extLst>
      <p:ext uri="{BB962C8B-B14F-4D97-AF65-F5344CB8AC3E}">
        <p14:creationId xmlns:p14="http://schemas.microsoft.com/office/powerpoint/2010/main" val="2561652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 - My name is Susan Simpson and I am lead for manual handling in NHS Grampian</a:t>
            </a:r>
            <a:r>
              <a:rPr lang="en-GB" baseline="0" dirty="0"/>
              <a:t> and Kerry kindly asked if I would input to this presentation as we try and integrate all the good work that she and her team have done so far along with the work that myself and my team and the City partnership are doing around RAC.</a:t>
            </a:r>
          </a:p>
          <a:p>
            <a:endParaRPr lang="en-GB" dirty="0"/>
          </a:p>
          <a:p>
            <a:r>
              <a:rPr lang="en-GB" dirty="0"/>
              <a:t>Always had a good relationship with the Partnerships</a:t>
            </a:r>
            <a:r>
              <a:rPr lang="en-GB" baseline="0" dirty="0"/>
              <a:t> (local Authorities) and NHSG have delivered most of the Key Handler training to both the OT service and L&amp;D Trainers.</a:t>
            </a:r>
          </a:p>
          <a:p>
            <a:r>
              <a:rPr lang="en-GB" baseline="0" dirty="0"/>
              <a:t>ACH&amp;SCP applied for funding last year to take forward RAC project within the City and recently funded another course for further staff to be trained. This will allow the City to move forward in introducing care packages that have been risk assessed and could be reduced due to a change in equipment.</a:t>
            </a:r>
          </a:p>
          <a:p>
            <a:endParaRPr lang="en-GB" baseline="0" dirty="0"/>
          </a:p>
          <a:p>
            <a:r>
              <a:rPr lang="en-GB" baseline="0" dirty="0"/>
              <a:t>Helping to drive risk assessed care forward throughout Grampian is a SLWG looking to address the gaps in how we deliver training, standardise paperwork, the assessment of service users for discharge, assessments of current care packages and equipment.</a:t>
            </a:r>
          </a:p>
          <a:p>
            <a:r>
              <a:rPr lang="en-GB" baseline="0" dirty="0"/>
              <a:t>The end goal is to achieve reducing discharge time from hospital to home, ensuring that all staff in the NHS and partnerships are confident and competent in prescribing and using the equipment and identifying when a home care package is no longer suitable or sufficient for the service user. This could either be an increase or decrease or change of equipment in the care package.</a:t>
            </a:r>
            <a:endParaRPr lang="en-GB" dirty="0"/>
          </a:p>
        </p:txBody>
      </p:sp>
      <p:sp>
        <p:nvSpPr>
          <p:cNvPr id="4" name="Slide Number Placeholder 3"/>
          <p:cNvSpPr>
            <a:spLocks noGrp="1"/>
          </p:cNvSpPr>
          <p:nvPr>
            <p:ph type="sldNum" sz="quarter" idx="10"/>
          </p:nvPr>
        </p:nvSpPr>
        <p:spPr/>
        <p:txBody>
          <a:bodyPr/>
          <a:lstStyle/>
          <a:p>
            <a:fld id="{CFCA248F-6ED2-4C84-A65E-3EE24EA38BD1}" type="slidenum">
              <a:rPr lang="en-GB" smtClean="0"/>
              <a:t>47</a:t>
            </a:fld>
            <a:endParaRPr lang="en-GB"/>
          </a:p>
        </p:txBody>
      </p:sp>
    </p:spTree>
    <p:extLst>
      <p:ext uri="{BB962C8B-B14F-4D97-AF65-F5344CB8AC3E}">
        <p14:creationId xmlns:p14="http://schemas.microsoft.com/office/powerpoint/2010/main" val="3854582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0CBA53-BF35-47C2-A21D-5B6AF3F3D8CE}" type="datetimeFigureOut">
              <a:rPr lang="en-GB" smtClean="0"/>
              <a:t>02/06/2022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DCBE1-5364-4D85-A9CC-BDC525117A21}" type="slidenum">
              <a:rPr lang="en-GB" smtClean="0"/>
              <a:t>‹#›</a:t>
            </a:fld>
            <a:endParaRPr lang="en-GB"/>
          </a:p>
        </p:txBody>
      </p:sp>
    </p:spTree>
    <p:extLst>
      <p:ext uri="{BB962C8B-B14F-4D97-AF65-F5344CB8AC3E}">
        <p14:creationId xmlns:p14="http://schemas.microsoft.com/office/powerpoint/2010/main" val="3804898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0CBA53-BF35-47C2-A21D-5B6AF3F3D8CE}" type="datetimeFigureOut">
              <a:rPr lang="en-GB" smtClean="0"/>
              <a:t>02/06/2022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DCBE1-5364-4D85-A9CC-BDC525117A21}" type="slidenum">
              <a:rPr lang="en-GB" smtClean="0"/>
              <a:t>‹#›</a:t>
            </a:fld>
            <a:endParaRPr lang="en-GB"/>
          </a:p>
        </p:txBody>
      </p:sp>
    </p:spTree>
    <p:extLst>
      <p:ext uri="{BB962C8B-B14F-4D97-AF65-F5344CB8AC3E}">
        <p14:creationId xmlns:p14="http://schemas.microsoft.com/office/powerpoint/2010/main" val="1362226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0CBA53-BF35-47C2-A21D-5B6AF3F3D8CE}" type="datetimeFigureOut">
              <a:rPr lang="en-GB" smtClean="0"/>
              <a:t>02/06/2022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DCBE1-5364-4D85-A9CC-BDC525117A21}"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06477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0CBA53-BF35-47C2-A21D-5B6AF3F3D8CE}" type="datetimeFigureOut">
              <a:rPr lang="en-GB" smtClean="0"/>
              <a:t>02/06/2022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DCBE1-5364-4D85-A9CC-BDC525117A21}" type="slidenum">
              <a:rPr lang="en-GB" smtClean="0"/>
              <a:t>‹#›</a:t>
            </a:fld>
            <a:endParaRPr lang="en-GB"/>
          </a:p>
        </p:txBody>
      </p:sp>
    </p:spTree>
    <p:extLst>
      <p:ext uri="{BB962C8B-B14F-4D97-AF65-F5344CB8AC3E}">
        <p14:creationId xmlns:p14="http://schemas.microsoft.com/office/powerpoint/2010/main" val="1389317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0CBA53-BF35-47C2-A21D-5B6AF3F3D8CE}" type="datetimeFigureOut">
              <a:rPr lang="en-GB" smtClean="0"/>
              <a:t>02/06/2022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DCBE1-5364-4D85-A9CC-BDC525117A21}"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55240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0CBA53-BF35-47C2-A21D-5B6AF3F3D8CE}" type="datetimeFigureOut">
              <a:rPr lang="en-GB" smtClean="0"/>
              <a:t>02/06/2022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DCBE1-5364-4D85-A9CC-BDC525117A21}" type="slidenum">
              <a:rPr lang="en-GB" smtClean="0"/>
              <a:t>‹#›</a:t>
            </a:fld>
            <a:endParaRPr lang="en-GB"/>
          </a:p>
        </p:txBody>
      </p:sp>
    </p:spTree>
    <p:extLst>
      <p:ext uri="{BB962C8B-B14F-4D97-AF65-F5344CB8AC3E}">
        <p14:creationId xmlns:p14="http://schemas.microsoft.com/office/powerpoint/2010/main" val="4081381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0CBA53-BF35-47C2-A21D-5B6AF3F3D8CE}" type="datetimeFigureOut">
              <a:rPr lang="en-GB" smtClean="0"/>
              <a:t>02/06/2022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DCBE1-5364-4D85-A9CC-BDC525117A21}" type="slidenum">
              <a:rPr lang="en-GB" smtClean="0"/>
              <a:t>‹#›</a:t>
            </a:fld>
            <a:endParaRPr lang="en-GB"/>
          </a:p>
        </p:txBody>
      </p:sp>
    </p:spTree>
    <p:extLst>
      <p:ext uri="{BB962C8B-B14F-4D97-AF65-F5344CB8AC3E}">
        <p14:creationId xmlns:p14="http://schemas.microsoft.com/office/powerpoint/2010/main" val="3813751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0CBA53-BF35-47C2-A21D-5B6AF3F3D8CE}" type="datetimeFigureOut">
              <a:rPr lang="en-GB" smtClean="0"/>
              <a:t>02/06/2022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DCBE1-5364-4D85-A9CC-BDC525117A21}" type="slidenum">
              <a:rPr lang="en-GB" smtClean="0"/>
              <a:t>‹#›</a:t>
            </a:fld>
            <a:endParaRPr lang="en-GB"/>
          </a:p>
        </p:txBody>
      </p:sp>
    </p:spTree>
    <p:extLst>
      <p:ext uri="{BB962C8B-B14F-4D97-AF65-F5344CB8AC3E}">
        <p14:creationId xmlns:p14="http://schemas.microsoft.com/office/powerpoint/2010/main" val="748763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0CBA53-BF35-47C2-A21D-5B6AF3F3D8CE}" type="datetimeFigureOut">
              <a:rPr lang="en-GB" smtClean="0"/>
              <a:t>02/06/2022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DCBE1-5364-4D85-A9CC-BDC525117A21}" type="slidenum">
              <a:rPr lang="en-GB" smtClean="0"/>
              <a:t>‹#›</a:t>
            </a:fld>
            <a:endParaRPr lang="en-GB"/>
          </a:p>
        </p:txBody>
      </p:sp>
    </p:spTree>
    <p:extLst>
      <p:ext uri="{BB962C8B-B14F-4D97-AF65-F5344CB8AC3E}">
        <p14:creationId xmlns:p14="http://schemas.microsoft.com/office/powerpoint/2010/main" val="357606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0CBA53-BF35-47C2-A21D-5B6AF3F3D8CE}" type="datetimeFigureOut">
              <a:rPr lang="en-GB" smtClean="0"/>
              <a:t>02/06/2022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DCBE1-5364-4D85-A9CC-BDC525117A21}" type="slidenum">
              <a:rPr lang="en-GB" smtClean="0"/>
              <a:t>‹#›</a:t>
            </a:fld>
            <a:endParaRPr lang="en-GB"/>
          </a:p>
        </p:txBody>
      </p:sp>
    </p:spTree>
    <p:extLst>
      <p:ext uri="{BB962C8B-B14F-4D97-AF65-F5344CB8AC3E}">
        <p14:creationId xmlns:p14="http://schemas.microsoft.com/office/powerpoint/2010/main" val="1131299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0CBA53-BF35-47C2-A21D-5B6AF3F3D8CE}" type="datetimeFigureOut">
              <a:rPr lang="en-GB" smtClean="0"/>
              <a:t>02/06/2022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ADCBE1-5364-4D85-A9CC-BDC525117A21}" type="slidenum">
              <a:rPr lang="en-GB" smtClean="0"/>
              <a:t>‹#›</a:t>
            </a:fld>
            <a:endParaRPr lang="en-GB"/>
          </a:p>
        </p:txBody>
      </p:sp>
    </p:spTree>
    <p:extLst>
      <p:ext uri="{BB962C8B-B14F-4D97-AF65-F5344CB8AC3E}">
        <p14:creationId xmlns:p14="http://schemas.microsoft.com/office/powerpoint/2010/main" val="3611395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0CBA53-BF35-47C2-A21D-5B6AF3F3D8CE}" type="datetimeFigureOut">
              <a:rPr lang="en-GB" smtClean="0"/>
              <a:t>02/06/2022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ADCBE1-5364-4D85-A9CC-BDC525117A21}" type="slidenum">
              <a:rPr lang="en-GB" smtClean="0"/>
              <a:t>‹#›</a:t>
            </a:fld>
            <a:endParaRPr lang="en-GB"/>
          </a:p>
        </p:txBody>
      </p:sp>
    </p:spTree>
    <p:extLst>
      <p:ext uri="{BB962C8B-B14F-4D97-AF65-F5344CB8AC3E}">
        <p14:creationId xmlns:p14="http://schemas.microsoft.com/office/powerpoint/2010/main" val="1178091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0CBA53-BF35-47C2-A21D-5B6AF3F3D8CE}" type="datetimeFigureOut">
              <a:rPr lang="en-GB" smtClean="0"/>
              <a:t>02/06/2022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ADCBE1-5364-4D85-A9CC-BDC525117A21}" type="slidenum">
              <a:rPr lang="en-GB" smtClean="0"/>
              <a:t>‹#›</a:t>
            </a:fld>
            <a:endParaRPr lang="en-GB"/>
          </a:p>
        </p:txBody>
      </p:sp>
    </p:spTree>
    <p:extLst>
      <p:ext uri="{BB962C8B-B14F-4D97-AF65-F5344CB8AC3E}">
        <p14:creationId xmlns:p14="http://schemas.microsoft.com/office/powerpoint/2010/main" val="3870825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0CBA53-BF35-47C2-A21D-5B6AF3F3D8CE}" type="datetimeFigureOut">
              <a:rPr lang="en-GB" smtClean="0"/>
              <a:t>02/06/2022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ADCBE1-5364-4D85-A9CC-BDC525117A21}" type="slidenum">
              <a:rPr lang="en-GB" smtClean="0"/>
              <a:t>‹#›</a:t>
            </a:fld>
            <a:endParaRPr lang="en-GB"/>
          </a:p>
        </p:txBody>
      </p:sp>
    </p:spTree>
    <p:extLst>
      <p:ext uri="{BB962C8B-B14F-4D97-AF65-F5344CB8AC3E}">
        <p14:creationId xmlns:p14="http://schemas.microsoft.com/office/powerpoint/2010/main" val="2131252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0CBA53-BF35-47C2-A21D-5B6AF3F3D8CE}" type="datetimeFigureOut">
              <a:rPr lang="en-GB" smtClean="0"/>
              <a:t>02/06/2022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ADCBE1-5364-4D85-A9CC-BDC525117A21}" type="slidenum">
              <a:rPr lang="en-GB" smtClean="0"/>
              <a:t>‹#›</a:t>
            </a:fld>
            <a:endParaRPr lang="en-GB"/>
          </a:p>
        </p:txBody>
      </p:sp>
    </p:spTree>
    <p:extLst>
      <p:ext uri="{BB962C8B-B14F-4D97-AF65-F5344CB8AC3E}">
        <p14:creationId xmlns:p14="http://schemas.microsoft.com/office/powerpoint/2010/main" val="2824933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ADCBE1-5364-4D85-A9CC-BDC525117A21}" type="slidenum">
              <a:rPr lang="en-GB" smtClean="0"/>
              <a:t>‹#›</a:t>
            </a:fld>
            <a:endParaRPr lang="en-GB"/>
          </a:p>
        </p:txBody>
      </p:sp>
      <p:sp>
        <p:nvSpPr>
          <p:cNvPr id="5" name="Date Placeholder 4"/>
          <p:cNvSpPr>
            <a:spLocks noGrp="1"/>
          </p:cNvSpPr>
          <p:nvPr>
            <p:ph type="dt" sz="half" idx="10"/>
          </p:nvPr>
        </p:nvSpPr>
        <p:spPr/>
        <p:txBody>
          <a:bodyPr/>
          <a:lstStyle/>
          <a:p>
            <a:fld id="{CA0CBA53-BF35-47C2-A21D-5B6AF3F3D8CE}" type="datetimeFigureOut">
              <a:rPr lang="en-GB" smtClean="0"/>
              <a:t>02/06/2022</a:t>
            </a:fld>
            <a:endParaRPr lang="en-GB"/>
          </a:p>
        </p:txBody>
      </p:sp>
    </p:spTree>
    <p:extLst>
      <p:ext uri="{BB962C8B-B14F-4D97-AF65-F5344CB8AC3E}">
        <p14:creationId xmlns:p14="http://schemas.microsoft.com/office/powerpoint/2010/main" val="1880793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0CBA53-BF35-47C2-A21D-5B6AF3F3D8CE}" type="datetimeFigureOut">
              <a:rPr lang="en-GB" smtClean="0"/>
              <a:t>02/06/2022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FADCBE1-5364-4D85-A9CC-BDC525117A21}" type="slidenum">
              <a:rPr lang="en-GB" smtClean="0"/>
              <a:t>‹#›</a:t>
            </a:fld>
            <a:endParaRPr lang="en-GB"/>
          </a:p>
        </p:txBody>
      </p:sp>
    </p:spTree>
    <p:extLst>
      <p:ext uri="{BB962C8B-B14F-4D97-AF65-F5344CB8AC3E}">
        <p14:creationId xmlns:p14="http://schemas.microsoft.com/office/powerpoint/2010/main" val="76290692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publicdomainpictures.net/view-image.php?image=71884"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9ABD2C-927C-44A1-94A4-021660FABBE0}"/>
              </a:ext>
            </a:extLst>
          </p:cNvPr>
          <p:cNvSpPr>
            <a:spLocks noGrp="1"/>
          </p:cNvSpPr>
          <p:nvPr>
            <p:ph type="ctrTitle"/>
          </p:nvPr>
        </p:nvSpPr>
        <p:spPr/>
        <p:txBody>
          <a:bodyPr>
            <a:normAutofit fontScale="90000"/>
          </a:bodyPr>
          <a:lstStyle/>
          <a:p>
            <a:r>
              <a:rPr lang="en-GB" dirty="0"/>
              <a:t/>
            </a:r>
            <a:br>
              <a:rPr lang="en-GB" dirty="0"/>
            </a:br>
            <a:r>
              <a:rPr lang="en-GB" dirty="0"/>
              <a:t>Aberdeenshire HS&amp;CP</a:t>
            </a:r>
            <a:br>
              <a:rPr lang="en-GB" dirty="0"/>
            </a:br>
            <a:r>
              <a:rPr lang="en-GB" dirty="0"/>
              <a:t>Risk Assessed Care</a:t>
            </a:r>
          </a:p>
        </p:txBody>
      </p:sp>
      <p:sp>
        <p:nvSpPr>
          <p:cNvPr id="3" name="Subtitle 2">
            <a:extLst>
              <a:ext uri="{FF2B5EF4-FFF2-40B4-BE49-F238E27FC236}">
                <a16:creationId xmlns:a16="http://schemas.microsoft.com/office/drawing/2014/main" xmlns="" id="{2972D5F2-07AB-40A8-B805-DE95982503D9}"/>
              </a:ext>
            </a:extLst>
          </p:cNvPr>
          <p:cNvSpPr>
            <a:spLocks noGrp="1"/>
          </p:cNvSpPr>
          <p:nvPr>
            <p:ph type="subTitle" idx="1"/>
          </p:nvPr>
        </p:nvSpPr>
        <p:spPr>
          <a:xfrm>
            <a:off x="1524000" y="3657600"/>
            <a:ext cx="9144000" cy="1600200"/>
          </a:xfrm>
        </p:spPr>
        <p:txBody>
          <a:bodyPr/>
          <a:lstStyle/>
          <a:p>
            <a:r>
              <a:rPr lang="en-GB" dirty="0"/>
              <a:t>	</a:t>
            </a:r>
          </a:p>
          <a:p>
            <a:endParaRPr lang="en-GB" dirty="0"/>
          </a:p>
          <a:p>
            <a:pPr algn="ctr"/>
            <a:r>
              <a:rPr lang="en-GB" sz="2400" dirty="0"/>
              <a:t>The Story so far….</a:t>
            </a:r>
          </a:p>
          <a:p>
            <a:endParaRPr lang="en-GB" dirty="0"/>
          </a:p>
          <a:p>
            <a:endParaRPr lang="en-GB" dirty="0"/>
          </a:p>
        </p:txBody>
      </p:sp>
      <p:pic>
        <p:nvPicPr>
          <p:cNvPr id="4" name="Picture 3"/>
          <p:cNvPicPr/>
          <p:nvPr/>
        </p:nvPicPr>
        <p:blipFill>
          <a:blip r:embed="rId3"/>
          <a:stretch>
            <a:fillRect/>
          </a:stretch>
        </p:blipFill>
        <p:spPr>
          <a:xfrm>
            <a:off x="220465" y="5838587"/>
            <a:ext cx="4902200" cy="838200"/>
          </a:xfrm>
          <a:prstGeom prst="rect">
            <a:avLst/>
          </a:prstGeom>
        </p:spPr>
      </p:pic>
    </p:spTree>
    <p:extLst>
      <p:ext uri="{BB962C8B-B14F-4D97-AF65-F5344CB8AC3E}">
        <p14:creationId xmlns:p14="http://schemas.microsoft.com/office/powerpoint/2010/main" val="1142557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grass, tree, water, river&#10;&#10;Description automatically generated">
            <a:extLst>
              <a:ext uri="{FF2B5EF4-FFF2-40B4-BE49-F238E27FC236}">
                <a16:creationId xmlns:a16="http://schemas.microsoft.com/office/drawing/2014/main" xmlns="" id="{ABFCFC7E-135F-4458-8F9A-AA845B96E4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5389" y="293298"/>
            <a:ext cx="8022566" cy="4779033"/>
          </a:xfrm>
        </p:spPr>
      </p:pic>
      <p:pic>
        <p:nvPicPr>
          <p:cNvPr id="3" name="Picture 2"/>
          <p:cNvPicPr/>
          <p:nvPr/>
        </p:nvPicPr>
        <p:blipFill>
          <a:blip r:embed="rId3"/>
          <a:stretch>
            <a:fillRect/>
          </a:stretch>
        </p:blipFill>
        <p:spPr>
          <a:xfrm>
            <a:off x="591401" y="5890345"/>
            <a:ext cx="4902200" cy="838200"/>
          </a:xfrm>
          <a:prstGeom prst="rect">
            <a:avLst/>
          </a:prstGeom>
        </p:spPr>
      </p:pic>
    </p:spTree>
    <p:extLst>
      <p:ext uri="{BB962C8B-B14F-4D97-AF65-F5344CB8AC3E}">
        <p14:creationId xmlns:p14="http://schemas.microsoft.com/office/powerpoint/2010/main" val="1438618060"/>
      </p:ext>
    </p:extLst>
  </p:cSld>
  <p:clrMapOvr>
    <a:masterClrMapping/>
  </p:clrMapOvr>
  <mc:AlternateContent xmlns:mc="http://schemas.openxmlformats.org/markup-compatibility/2006" xmlns:p14="http://schemas.microsoft.com/office/powerpoint/2010/main">
    <mc:Choice Requires="p14">
      <p:transition spd="slow" p14:dur="2000" advTm="873"/>
    </mc:Choice>
    <mc:Fallback xmlns="">
      <p:transition spd="slow" advTm="87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A67753-B085-4903-BAFE-344EC3EFD6F1}"/>
              </a:ext>
            </a:extLst>
          </p:cNvPr>
          <p:cNvSpPr>
            <a:spLocks noGrp="1"/>
          </p:cNvSpPr>
          <p:nvPr>
            <p:ph type="title"/>
          </p:nvPr>
        </p:nvSpPr>
        <p:spPr/>
        <p:txBody>
          <a:bodyPr/>
          <a:lstStyle/>
          <a:p>
            <a:r>
              <a:rPr lang="en-GB" dirty="0"/>
              <a:t>Grampian Demographics</a:t>
            </a:r>
          </a:p>
        </p:txBody>
      </p:sp>
      <p:pic>
        <p:nvPicPr>
          <p:cNvPr id="4" name="Picture 3"/>
          <p:cNvPicPr/>
          <p:nvPr/>
        </p:nvPicPr>
        <p:blipFill>
          <a:blip r:embed="rId3"/>
          <a:stretch>
            <a:fillRect/>
          </a:stretch>
        </p:blipFill>
        <p:spPr>
          <a:xfrm>
            <a:off x="677334" y="5795963"/>
            <a:ext cx="4902200" cy="8382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322599373"/>
              </p:ext>
            </p:extLst>
          </p:nvPr>
        </p:nvGraphicFramePr>
        <p:xfrm>
          <a:off x="1146002" y="2407729"/>
          <a:ext cx="8128000" cy="22860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20000"/>
                    </a:ext>
                  </a:extLst>
                </a:gridCol>
                <a:gridCol w="4064000">
                  <a:extLst>
                    <a:ext uri="{9D8B030D-6E8A-4147-A177-3AD203B41FA5}">
                      <a16:colId xmlns:a16="http://schemas.microsoft.com/office/drawing/2014/main" xmlns="" val="20001"/>
                    </a:ext>
                  </a:extLst>
                </a:gridCol>
              </a:tblGrid>
              <a:tr h="314129">
                <a:tc>
                  <a:txBody>
                    <a:bodyPr/>
                    <a:lstStyle/>
                    <a:p>
                      <a:r>
                        <a:rPr lang="en-GB" sz="2400" dirty="0"/>
                        <a:t>Area</a:t>
                      </a:r>
                    </a:p>
                  </a:txBody>
                  <a:tcPr/>
                </a:tc>
                <a:tc>
                  <a:txBody>
                    <a:bodyPr/>
                    <a:lstStyle/>
                    <a:p>
                      <a:r>
                        <a:rPr lang="en-GB" sz="2400" dirty="0"/>
                        <a:t>Population</a:t>
                      </a:r>
                    </a:p>
                  </a:txBody>
                  <a:tcPr/>
                </a:tc>
                <a:extLst>
                  <a:ext uri="{0D108BD9-81ED-4DB2-BD59-A6C34878D82A}">
                    <a16:rowId xmlns:a16="http://schemas.microsoft.com/office/drawing/2014/main" xmlns="" val="10000"/>
                  </a:ext>
                </a:extLst>
              </a:tr>
              <a:tr h="370840">
                <a:tc>
                  <a:txBody>
                    <a:bodyPr/>
                    <a:lstStyle/>
                    <a:p>
                      <a:r>
                        <a:rPr lang="en-GB" sz="2400" dirty="0"/>
                        <a:t>Grampian</a:t>
                      </a:r>
                    </a:p>
                  </a:txBody>
                  <a:tcPr/>
                </a:tc>
                <a:tc>
                  <a:txBody>
                    <a:bodyPr/>
                    <a:lstStyle/>
                    <a:p>
                      <a:r>
                        <a:rPr lang="en-GB" sz="2400" dirty="0"/>
                        <a:t>538034</a:t>
                      </a:r>
                    </a:p>
                  </a:txBody>
                  <a:tcPr/>
                </a:tc>
                <a:extLst>
                  <a:ext uri="{0D108BD9-81ED-4DB2-BD59-A6C34878D82A}">
                    <a16:rowId xmlns:a16="http://schemas.microsoft.com/office/drawing/2014/main" xmlns="" val="10001"/>
                  </a:ext>
                </a:extLst>
              </a:tr>
              <a:tr h="370840">
                <a:tc>
                  <a:txBody>
                    <a:bodyPr/>
                    <a:lstStyle/>
                    <a:p>
                      <a:r>
                        <a:rPr lang="en-GB" sz="2400" dirty="0"/>
                        <a:t>Aberdeen City</a:t>
                      </a:r>
                    </a:p>
                  </a:txBody>
                  <a:tcPr/>
                </a:tc>
                <a:tc>
                  <a:txBody>
                    <a:bodyPr/>
                    <a:lstStyle/>
                    <a:p>
                      <a:r>
                        <a:rPr lang="en-GB" sz="2400" dirty="0"/>
                        <a:t>229060</a:t>
                      </a:r>
                    </a:p>
                  </a:txBody>
                  <a:tcPr/>
                </a:tc>
                <a:extLst>
                  <a:ext uri="{0D108BD9-81ED-4DB2-BD59-A6C34878D82A}">
                    <a16:rowId xmlns:a16="http://schemas.microsoft.com/office/drawing/2014/main" xmlns="" val="10002"/>
                  </a:ext>
                </a:extLst>
              </a:tr>
              <a:tr h="370840">
                <a:tc>
                  <a:txBody>
                    <a:bodyPr/>
                    <a:lstStyle/>
                    <a:p>
                      <a:r>
                        <a:rPr lang="en-GB" sz="2400" dirty="0"/>
                        <a:t>Aberdeenshire</a:t>
                      </a:r>
                    </a:p>
                  </a:txBody>
                  <a:tcPr/>
                </a:tc>
                <a:tc>
                  <a:txBody>
                    <a:bodyPr/>
                    <a:lstStyle/>
                    <a:p>
                      <a:r>
                        <a:rPr lang="en-GB" sz="2400" dirty="0"/>
                        <a:t>213224</a:t>
                      </a:r>
                    </a:p>
                  </a:txBody>
                  <a:tcPr/>
                </a:tc>
                <a:extLst>
                  <a:ext uri="{0D108BD9-81ED-4DB2-BD59-A6C34878D82A}">
                    <a16:rowId xmlns:a16="http://schemas.microsoft.com/office/drawing/2014/main" xmlns="" val="10003"/>
                  </a:ext>
                </a:extLst>
              </a:tr>
              <a:tr h="370840">
                <a:tc>
                  <a:txBody>
                    <a:bodyPr/>
                    <a:lstStyle/>
                    <a:p>
                      <a:r>
                        <a:rPr lang="en-GB" sz="2400" dirty="0"/>
                        <a:t>Moray</a:t>
                      </a:r>
                    </a:p>
                  </a:txBody>
                  <a:tcPr/>
                </a:tc>
                <a:tc>
                  <a:txBody>
                    <a:bodyPr/>
                    <a:lstStyle/>
                    <a:p>
                      <a:r>
                        <a:rPr lang="en-GB" sz="2400" dirty="0"/>
                        <a:t>95750</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969255829"/>
      </p:ext>
    </p:extLst>
  </p:cSld>
  <p:clrMapOvr>
    <a:masterClrMapping/>
  </p:clrMapOvr>
  <mc:AlternateContent xmlns:mc="http://schemas.openxmlformats.org/markup-compatibility/2006" xmlns:p14="http://schemas.microsoft.com/office/powerpoint/2010/main">
    <mc:Choice Requires="p14">
      <p:transition spd="slow" p14:dur="2000" advTm="429"/>
    </mc:Choice>
    <mc:Fallback xmlns="">
      <p:transition spd="slow" advTm="42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50438"/>
            <a:ext cx="8596668" cy="1179961"/>
          </a:xfrm>
        </p:spPr>
        <p:txBody>
          <a:bodyPr/>
          <a:lstStyle/>
          <a:p>
            <a:r>
              <a:rPr lang="en-GB" dirty="0"/>
              <a:t>Grampian Demographics</a:t>
            </a:r>
          </a:p>
        </p:txBody>
      </p:sp>
      <p:pic>
        <p:nvPicPr>
          <p:cNvPr id="4" name="Content Placeholder 3"/>
          <p:cNvPicPr>
            <a:picLocks noGrp="1"/>
          </p:cNvPicPr>
          <p:nvPr>
            <p:ph idx="1"/>
          </p:nvPr>
        </p:nvPicPr>
        <p:blipFill>
          <a:blip r:embed="rId2"/>
          <a:stretch>
            <a:fillRect/>
          </a:stretch>
        </p:blipFill>
        <p:spPr>
          <a:xfrm>
            <a:off x="677334" y="5864133"/>
            <a:ext cx="4902452" cy="83824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968482925"/>
              </p:ext>
            </p:extLst>
          </p:nvPr>
        </p:nvGraphicFramePr>
        <p:xfrm>
          <a:off x="1024704" y="2469592"/>
          <a:ext cx="8128000" cy="22860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20000"/>
                    </a:ext>
                  </a:extLst>
                </a:gridCol>
                <a:gridCol w="4064000">
                  <a:extLst>
                    <a:ext uri="{9D8B030D-6E8A-4147-A177-3AD203B41FA5}">
                      <a16:colId xmlns:a16="http://schemas.microsoft.com/office/drawing/2014/main" xmlns="" val="20001"/>
                    </a:ext>
                  </a:extLst>
                </a:gridCol>
              </a:tblGrid>
              <a:tr h="314129">
                <a:tc>
                  <a:txBody>
                    <a:bodyPr/>
                    <a:lstStyle/>
                    <a:p>
                      <a:r>
                        <a:rPr lang="en-GB" sz="2400" dirty="0"/>
                        <a:t>Area</a:t>
                      </a:r>
                    </a:p>
                  </a:txBody>
                  <a:tcPr/>
                </a:tc>
                <a:tc>
                  <a:txBody>
                    <a:bodyPr/>
                    <a:lstStyle/>
                    <a:p>
                      <a:r>
                        <a:rPr lang="en-GB" sz="2400" dirty="0"/>
                        <a:t>Hospital Beds</a:t>
                      </a:r>
                    </a:p>
                  </a:txBody>
                  <a:tcPr/>
                </a:tc>
                <a:extLst>
                  <a:ext uri="{0D108BD9-81ED-4DB2-BD59-A6C34878D82A}">
                    <a16:rowId xmlns:a16="http://schemas.microsoft.com/office/drawing/2014/main" xmlns="" val="10000"/>
                  </a:ext>
                </a:extLst>
              </a:tr>
              <a:tr h="370840">
                <a:tc>
                  <a:txBody>
                    <a:bodyPr/>
                    <a:lstStyle/>
                    <a:p>
                      <a:r>
                        <a:rPr lang="en-GB" sz="2400" dirty="0"/>
                        <a:t>Acute</a:t>
                      </a:r>
                      <a:r>
                        <a:rPr lang="en-GB" sz="2400" baseline="0" dirty="0"/>
                        <a:t> (</a:t>
                      </a:r>
                      <a:r>
                        <a:rPr lang="en-GB" sz="2400" dirty="0"/>
                        <a:t>ARI)</a:t>
                      </a:r>
                    </a:p>
                  </a:txBody>
                  <a:tcPr/>
                </a:tc>
                <a:tc>
                  <a:txBody>
                    <a:bodyPr/>
                    <a:lstStyle/>
                    <a:p>
                      <a:r>
                        <a:rPr lang="en-GB" sz="2400" dirty="0"/>
                        <a:t>631</a:t>
                      </a:r>
                    </a:p>
                  </a:txBody>
                  <a:tcPr/>
                </a:tc>
                <a:extLst>
                  <a:ext uri="{0D108BD9-81ED-4DB2-BD59-A6C34878D82A}">
                    <a16:rowId xmlns:a16="http://schemas.microsoft.com/office/drawing/2014/main" xmlns="" val="10001"/>
                  </a:ext>
                </a:extLst>
              </a:tr>
              <a:tr h="370840">
                <a:tc>
                  <a:txBody>
                    <a:bodyPr/>
                    <a:lstStyle/>
                    <a:p>
                      <a:r>
                        <a:rPr lang="en-GB" sz="2400" dirty="0"/>
                        <a:t>Aberdeen City</a:t>
                      </a:r>
                    </a:p>
                  </a:txBody>
                  <a:tcPr/>
                </a:tc>
                <a:tc>
                  <a:txBody>
                    <a:bodyPr/>
                    <a:lstStyle/>
                    <a:p>
                      <a:r>
                        <a:rPr lang="en-GB" sz="2400" dirty="0"/>
                        <a:t>168</a:t>
                      </a:r>
                    </a:p>
                  </a:txBody>
                  <a:tcPr/>
                </a:tc>
                <a:extLst>
                  <a:ext uri="{0D108BD9-81ED-4DB2-BD59-A6C34878D82A}">
                    <a16:rowId xmlns:a16="http://schemas.microsoft.com/office/drawing/2014/main" xmlns="" val="10002"/>
                  </a:ext>
                </a:extLst>
              </a:tr>
              <a:tr h="370840">
                <a:tc>
                  <a:txBody>
                    <a:bodyPr/>
                    <a:lstStyle/>
                    <a:p>
                      <a:r>
                        <a:rPr lang="en-GB" sz="2400" dirty="0"/>
                        <a:t>Aberdeenshire</a:t>
                      </a:r>
                    </a:p>
                  </a:txBody>
                  <a:tcPr/>
                </a:tc>
                <a:tc>
                  <a:txBody>
                    <a:bodyPr/>
                    <a:lstStyle/>
                    <a:p>
                      <a:r>
                        <a:rPr lang="en-GB" sz="2400" dirty="0"/>
                        <a:t>171</a:t>
                      </a:r>
                    </a:p>
                  </a:txBody>
                  <a:tcPr/>
                </a:tc>
                <a:extLst>
                  <a:ext uri="{0D108BD9-81ED-4DB2-BD59-A6C34878D82A}">
                    <a16:rowId xmlns:a16="http://schemas.microsoft.com/office/drawing/2014/main" xmlns="" val="10003"/>
                  </a:ext>
                </a:extLst>
              </a:tr>
              <a:tr h="370840">
                <a:tc>
                  <a:txBody>
                    <a:bodyPr/>
                    <a:lstStyle/>
                    <a:p>
                      <a:r>
                        <a:rPr lang="en-GB" sz="2400" dirty="0"/>
                        <a:t>Moray</a:t>
                      </a:r>
                    </a:p>
                  </a:txBody>
                  <a:tcPr/>
                </a:tc>
                <a:tc>
                  <a:txBody>
                    <a:bodyPr/>
                    <a:lstStyle/>
                    <a:p>
                      <a:r>
                        <a:rPr lang="en-GB" sz="2400" dirty="0"/>
                        <a:t>62</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892880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EF5983-867A-4DB0-AB58-B0A627798D78}"/>
              </a:ext>
            </a:extLst>
          </p:cNvPr>
          <p:cNvSpPr>
            <a:spLocks noGrp="1"/>
          </p:cNvSpPr>
          <p:nvPr>
            <p:ph type="title"/>
          </p:nvPr>
        </p:nvSpPr>
        <p:spPr/>
        <p:txBody>
          <a:bodyPr/>
          <a:lstStyle/>
          <a:p>
            <a:r>
              <a:rPr lang="en-GB" dirty="0"/>
              <a:t>Aberdeenshire</a:t>
            </a:r>
          </a:p>
        </p:txBody>
      </p:sp>
      <p:pic>
        <p:nvPicPr>
          <p:cNvPr id="4" name="Picture 3"/>
          <p:cNvPicPr/>
          <p:nvPr/>
        </p:nvPicPr>
        <p:blipFill>
          <a:blip r:embed="rId2"/>
          <a:stretch>
            <a:fillRect/>
          </a:stretch>
        </p:blipFill>
        <p:spPr>
          <a:xfrm>
            <a:off x="677334" y="5852451"/>
            <a:ext cx="4902200" cy="8382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590403381"/>
              </p:ext>
            </p:extLst>
          </p:nvPr>
        </p:nvGraphicFramePr>
        <p:xfrm>
          <a:off x="1447926" y="2509999"/>
          <a:ext cx="8128000" cy="1828800"/>
        </p:xfrm>
        <a:graphic>
          <a:graphicData uri="http://schemas.openxmlformats.org/drawingml/2006/table">
            <a:tbl>
              <a:tblPr firstRow="1" bandRow="1">
                <a:tableStyleId>{5C22544A-7EE6-4342-B048-85BDC9FD1C3A}</a:tableStyleId>
              </a:tblPr>
              <a:tblGrid>
                <a:gridCol w="2615115">
                  <a:extLst>
                    <a:ext uri="{9D8B030D-6E8A-4147-A177-3AD203B41FA5}">
                      <a16:colId xmlns:a16="http://schemas.microsoft.com/office/drawing/2014/main" xmlns="" val="20000"/>
                    </a:ext>
                  </a:extLst>
                </a:gridCol>
                <a:gridCol w="5512885">
                  <a:extLst>
                    <a:ext uri="{9D8B030D-6E8A-4147-A177-3AD203B41FA5}">
                      <a16:colId xmlns:a16="http://schemas.microsoft.com/office/drawing/2014/main" xmlns="" val="20001"/>
                    </a:ext>
                  </a:extLst>
                </a:gridCol>
              </a:tblGrid>
              <a:tr h="314129">
                <a:tc>
                  <a:txBody>
                    <a:bodyPr/>
                    <a:lstStyle/>
                    <a:p>
                      <a:r>
                        <a:rPr lang="en-GB" sz="2400" dirty="0"/>
                        <a:t>Age bracket</a:t>
                      </a:r>
                    </a:p>
                  </a:txBody>
                  <a:tcPr/>
                </a:tc>
                <a:tc>
                  <a:txBody>
                    <a:bodyPr/>
                    <a:lstStyle/>
                    <a:p>
                      <a:r>
                        <a:rPr lang="en-GB" sz="2400" dirty="0"/>
                        <a:t>Population</a:t>
                      </a:r>
                    </a:p>
                  </a:txBody>
                  <a:tcPr/>
                </a:tc>
                <a:extLst>
                  <a:ext uri="{0D108BD9-81ED-4DB2-BD59-A6C34878D82A}">
                    <a16:rowId xmlns:a16="http://schemas.microsoft.com/office/drawing/2014/main" xmlns="" val="10000"/>
                  </a:ext>
                </a:extLst>
              </a:tr>
              <a:tr h="370840">
                <a:tc>
                  <a:txBody>
                    <a:bodyPr/>
                    <a:lstStyle/>
                    <a:p>
                      <a:r>
                        <a:rPr lang="en-GB" sz="2400" dirty="0"/>
                        <a:t>Under 65s</a:t>
                      </a:r>
                    </a:p>
                  </a:txBody>
                  <a:tcPr/>
                </a:tc>
                <a:tc>
                  <a:txBody>
                    <a:bodyPr/>
                    <a:lstStyle/>
                    <a:p>
                      <a:r>
                        <a:rPr lang="en-GB" sz="2400" dirty="0"/>
                        <a:t>210397</a:t>
                      </a:r>
                    </a:p>
                  </a:txBody>
                  <a:tcPr/>
                </a:tc>
                <a:extLst>
                  <a:ext uri="{0D108BD9-81ED-4DB2-BD59-A6C34878D82A}">
                    <a16:rowId xmlns:a16="http://schemas.microsoft.com/office/drawing/2014/main" xmlns="" val="10001"/>
                  </a:ext>
                </a:extLst>
              </a:tr>
              <a:tr h="370840">
                <a:tc>
                  <a:txBody>
                    <a:bodyPr/>
                    <a:lstStyle/>
                    <a:p>
                      <a:r>
                        <a:rPr lang="en-GB" sz="2400" dirty="0"/>
                        <a:t>65 – 79</a:t>
                      </a:r>
                    </a:p>
                  </a:txBody>
                  <a:tcPr/>
                </a:tc>
                <a:tc>
                  <a:txBody>
                    <a:bodyPr/>
                    <a:lstStyle/>
                    <a:p>
                      <a:r>
                        <a:rPr lang="en-GB" sz="2400" dirty="0"/>
                        <a:t>38853</a:t>
                      </a:r>
                      <a:r>
                        <a:rPr lang="en-GB" sz="2400" baseline="0" dirty="0"/>
                        <a:t> (approx.15% of population)</a:t>
                      </a:r>
                      <a:endParaRPr lang="en-GB" sz="2400" dirty="0"/>
                    </a:p>
                  </a:txBody>
                  <a:tcPr/>
                </a:tc>
                <a:extLst>
                  <a:ext uri="{0D108BD9-81ED-4DB2-BD59-A6C34878D82A}">
                    <a16:rowId xmlns:a16="http://schemas.microsoft.com/office/drawing/2014/main" xmlns="" val="10002"/>
                  </a:ext>
                </a:extLst>
              </a:tr>
              <a:tr h="370840">
                <a:tc>
                  <a:txBody>
                    <a:bodyPr/>
                    <a:lstStyle/>
                    <a:p>
                      <a:r>
                        <a:rPr lang="en-GB" sz="2400" dirty="0"/>
                        <a:t>80+</a:t>
                      </a:r>
                    </a:p>
                  </a:txBody>
                  <a:tcPr/>
                </a:tc>
                <a:tc>
                  <a:txBody>
                    <a:bodyPr/>
                    <a:lstStyle/>
                    <a:p>
                      <a:r>
                        <a:rPr lang="en-GB" sz="2400" dirty="0"/>
                        <a:t>12220(approx.</a:t>
                      </a:r>
                      <a:r>
                        <a:rPr lang="en-GB" sz="2400" baseline="0" dirty="0"/>
                        <a:t> 5% of population)</a:t>
                      </a:r>
                      <a:endParaRPr lang="en-GB" sz="24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86109197"/>
      </p:ext>
    </p:extLst>
  </p:cSld>
  <p:clrMapOvr>
    <a:masterClrMapping/>
  </p:clrMapOvr>
  <mc:AlternateContent xmlns:mc="http://schemas.openxmlformats.org/markup-compatibility/2006" xmlns:p14="http://schemas.microsoft.com/office/powerpoint/2010/main">
    <mc:Choice Requires="p14">
      <p:transition spd="slow" p14:dur="2000" advTm="451"/>
    </mc:Choice>
    <mc:Fallback xmlns="">
      <p:transition spd="slow" advTm="45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496E34-8B84-4361-A9BB-1E52C0D880B0}"/>
              </a:ext>
            </a:extLst>
          </p:cNvPr>
          <p:cNvSpPr>
            <a:spLocks noGrp="1"/>
          </p:cNvSpPr>
          <p:nvPr>
            <p:ph type="ctrTitle"/>
          </p:nvPr>
        </p:nvSpPr>
        <p:spPr>
          <a:xfrm>
            <a:off x="350808" y="915329"/>
            <a:ext cx="9144000" cy="1125887"/>
          </a:xfrm>
        </p:spPr>
        <p:txBody>
          <a:bodyPr/>
          <a:lstStyle/>
          <a:p>
            <a:r>
              <a:rPr lang="en-GB" dirty="0"/>
              <a:t>How did our journey begin?</a:t>
            </a:r>
          </a:p>
        </p:txBody>
      </p:sp>
      <p:sp>
        <p:nvSpPr>
          <p:cNvPr id="3" name="Subtitle 2">
            <a:extLst>
              <a:ext uri="{FF2B5EF4-FFF2-40B4-BE49-F238E27FC236}">
                <a16:creationId xmlns:a16="http://schemas.microsoft.com/office/drawing/2014/main" xmlns="" id="{09332A4E-766D-4693-8C39-69108F7C5FCC}"/>
              </a:ext>
            </a:extLst>
          </p:cNvPr>
          <p:cNvSpPr>
            <a:spLocks noGrp="1"/>
          </p:cNvSpPr>
          <p:nvPr>
            <p:ph type="subTitle" idx="1"/>
          </p:nvPr>
        </p:nvSpPr>
        <p:spPr>
          <a:xfrm>
            <a:off x="1308660" y="3032917"/>
            <a:ext cx="7766936" cy="2453483"/>
          </a:xfrm>
        </p:spPr>
        <p:txBody>
          <a:bodyPr>
            <a:noAutofit/>
          </a:bodyPr>
          <a:lstStyle/>
          <a:p>
            <a:pPr marL="342900" indent="-342900" algn="l">
              <a:buFont typeface="Arial" panose="020B0604020202020204" pitchFamily="34" charset="0"/>
              <a:buChar char="•"/>
            </a:pPr>
            <a:r>
              <a:rPr lang="en-GB" sz="2400" dirty="0">
                <a:solidFill>
                  <a:schemeClr val="tx1"/>
                </a:solidFill>
              </a:rPr>
              <a:t>The Scottish passport was introduced to Aberdeenshire Council in 2015</a:t>
            </a:r>
          </a:p>
          <a:p>
            <a:pPr marL="342900" indent="-342900" algn="l">
              <a:buFont typeface="Arial" panose="020B0604020202020204" pitchFamily="34" charset="0"/>
              <a:buChar char="•"/>
            </a:pPr>
            <a:r>
              <a:rPr lang="en-GB" sz="2400" dirty="0">
                <a:solidFill>
                  <a:schemeClr val="tx1"/>
                </a:solidFill>
              </a:rPr>
              <a:t>As previous training dates expired, all staff completed the induction and transfer to the Scottish Passport</a:t>
            </a:r>
          </a:p>
        </p:txBody>
      </p:sp>
      <p:pic>
        <p:nvPicPr>
          <p:cNvPr id="5" name="Picture 4"/>
          <p:cNvPicPr/>
          <p:nvPr/>
        </p:nvPicPr>
        <p:blipFill>
          <a:blip r:embed="rId2"/>
          <a:stretch>
            <a:fillRect/>
          </a:stretch>
        </p:blipFill>
        <p:spPr>
          <a:xfrm>
            <a:off x="729424" y="5778201"/>
            <a:ext cx="4902200" cy="838200"/>
          </a:xfrm>
          <a:prstGeom prst="rect">
            <a:avLst/>
          </a:prstGeom>
        </p:spPr>
      </p:pic>
    </p:spTree>
    <p:extLst>
      <p:ext uri="{BB962C8B-B14F-4D97-AF65-F5344CB8AC3E}">
        <p14:creationId xmlns:p14="http://schemas.microsoft.com/office/powerpoint/2010/main" val="3932052808"/>
      </p:ext>
    </p:extLst>
  </p:cSld>
  <p:clrMapOvr>
    <a:masterClrMapping/>
  </p:clrMapOvr>
  <mc:AlternateContent xmlns:mc="http://schemas.openxmlformats.org/markup-compatibility/2006" xmlns:p14="http://schemas.microsoft.com/office/powerpoint/2010/main">
    <mc:Choice Requires="p14">
      <p:transition spd="slow" p14:dur="2000" advTm="330"/>
    </mc:Choice>
    <mc:Fallback xmlns="">
      <p:transition spd="slow" advTm="33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E47A6C-E8A5-458F-A3FD-EAA03323CE56}"/>
              </a:ext>
            </a:extLst>
          </p:cNvPr>
          <p:cNvSpPr>
            <a:spLocks noGrp="1"/>
          </p:cNvSpPr>
          <p:nvPr>
            <p:ph type="title"/>
          </p:nvPr>
        </p:nvSpPr>
        <p:spPr>
          <a:xfrm>
            <a:off x="838200" y="614947"/>
            <a:ext cx="10515600" cy="1210677"/>
          </a:xfrm>
        </p:spPr>
        <p:txBody>
          <a:bodyPr/>
          <a:lstStyle/>
          <a:p>
            <a:r>
              <a:rPr lang="en-GB" dirty="0"/>
              <a:t>What did the passport look like?</a:t>
            </a:r>
          </a:p>
        </p:txBody>
      </p:sp>
      <p:sp>
        <p:nvSpPr>
          <p:cNvPr id="3" name="Content Placeholder 2">
            <a:extLst>
              <a:ext uri="{FF2B5EF4-FFF2-40B4-BE49-F238E27FC236}">
                <a16:creationId xmlns:a16="http://schemas.microsoft.com/office/drawing/2014/main" xmlns="" id="{1AEFFC68-0182-4842-83A3-C941D9B7C187}"/>
              </a:ext>
            </a:extLst>
          </p:cNvPr>
          <p:cNvSpPr>
            <a:spLocks noGrp="1"/>
          </p:cNvSpPr>
          <p:nvPr>
            <p:ph idx="1"/>
          </p:nvPr>
        </p:nvSpPr>
        <p:spPr/>
        <p:txBody>
          <a:bodyPr/>
          <a:lstStyle/>
          <a:p>
            <a:r>
              <a:rPr lang="en-GB" dirty="0"/>
              <a:t>Originally Induction training was a two day course (usually 6 people and one to  trainer</a:t>
            </a:r>
          </a:p>
          <a:p>
            <a:r>
              <a:rPr lang="en-GB" dirty="0"/>
              <a:t>Competency training completed 12 to 15 months after induction</a:t>
            </a:r>
          </a:p>
          <a:p>
            <a:r>
              <a:rPr lang="en-GB" dirty="0"/>
              <a:t>eLearning completed yearly on our training platform</a:t>
            </a:r>
          </a:p>
          <a:p>
            <a:r>
              <a:rPr lang="en-GB" dirty="0"/>
              <a:t>Certificate given and end of competency training and then yearly thereafter</a:t>
            </a:r>
          </a:p>
          <a:p>
            <a:r>
              <a:rPr lang="en-GB" dirty="0"/>
              <a:t>Moving and Handling assessors will work with carers in the service users own home to give more support if identified at the training</a:t>
            </a:r>
          </a:p>
          <a:p>
            <a:endParaRPr lang="en-GB" dirty="0"/>
          </a:p>
        </p:txBody>
      </p:sp>
      <p:pic>
        <p:nvPicPr>
          <p:cNvPr id="4" name="Picture 3"/>
          <p:cNvPicPr/>
          <p:nvPr/>
        </p:nvPicPr>
        <p:blipFill>
          <a:blip r:embed="rId2"/>
          <a:stretch>
            <a:fillRect/>
          </a:stretch>
        </p:blipFill>
        <p:spPr>
          <a:xfrm>
            <a:off x="677334" y="5749043"/>
            <a:ext cx="4902200" cy="838200"/>
          </a:xfrm>
          <a:prstGeom prst="rect">
            <a:avLst/>
          </a:prstGeom>
        </p:spPr>
      </p:pic>
    </p:spTree>
    <p:extLst>
      <p:ext uri="{BB962C8B-B14F-4D97-AF65-F5344CB8AC3E}">
        <p14:creationId xmlns:p14="http://schemas.microsoft.com/office/powerpoint/2010/main" val="1075391929"/>
      </p:ext>
    </p:extLst>
  </p:cSld>
  <p:clrMapOvr>
    <a:masterClrMapping/>
  </p:clrMapOvr>
  <mc:AlternateContent xmlns:mc="http://schemas.openxmlformats.org/markup-compatibility/2006" xmlns:p14="http://schemas.microsoft.com/office/powerpoint/2010/main">
    <mc:Choice Requires="p14">
      <p:transition spd="slow" p14:dur="2000" advTm="265"/>
    </mc:Choice>
    <mc:Fallback xmlns="">
      <p:transition spd="slow" advTm="26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BE3A94-75C6-4954-B237-6536B2F181CC}"/>
              </a:ext>
            </a:extLst>
          </p:cNvPr>
          <p:cNvSpPr>
            <a:spLocks noGrp="1"/>
          </p:cNvSpPr>
          <p:nvPr>
            <p:ph type="title"/>
          </p:nvPr>
        </p:nvSpPr>
        <p:spPr>
          <a:xfrm>
            <a:off x="838200" y="802257"/>
            <a:ext cx="10515600" cy="1023367"/>
          </a:xfrm>
        </p:spPr>
        <p:txBody>
          <a:bodyPr/>
          <a:lstStyle/>
          <a:p>
            <a:r>
              <a:rPr lang="en-GB" dirty="0"/>
              <a:t>Covid Scottish Manual Handling Passport</a:t>
            </a:r>
          </a:p>
        </p:txBody>
      </p:sp>
      <p:sp>
        <p:nvSpPr>
          <p:cNvPr id="3" name="Content Placeholder 2">
            <a:extLst>
              <a:ext uri="{FF2B5EF4-FFF2-40B4-BE49-F238E27FC236}">
                <a16:creationId xmlns:a16="http://schemas.microsoft.com/office/drawing/2014/main" xmlns="" id="{AC35ACA7-DA6A-4D1F-AFCE-B3085203FDA7}"/>
              </a:ext>
            </a:extLst>
          </p:cNvPr>
          <p:cNvSpPr>
            <a:spLocks noGrp="1"/>
          </p:cNvSpPr>
          <p:nvPr>
            <p:ph idx="1"/>
          </p:nvPr>
        </p:nvSpPr>
        <p:spPr/>
        <p:txBody>
          <a:bodyPr>
            <a:normAutofit/>
          </a:bodyPr>
          <a:lstStyle/>
          <a:p>
            <a:r>
              <a:rPr lang="en-GB" dirty="0"/>
              <a:t>Induction was reduced to three participants to one trainer</a:t>
            </a:r>
          </a:p>
          <a:p>
            <a:r>
              <a:rPr lang="en-GB" dirty="0"/>
              <a:t>Induction reduced to one day</a:t>
            </a:r>
          </a:p>
          <a:p>
            <a:r>
              <a:rPr lang="en-GB" dirty="0"/>
              <a:t>Competency reduced to three participants to one trainer</a:t>
            </a:r>
          </a:p>
          <a:p>
            <a:r>
              <a:rPr lang="en-GB" dirty="0"/>
              <a:t>From a Training perspective this worked well</a:t>
            </a:r>
          </a:p>
          <a:p>
            <a:r>
              <a:rPr lang="en-GB" dirty="0"/>
              <a:t>We reviewed this at the end of 2021. The home care team and Care Homes all really liked this model as it meant carers would only be out of their work for one day rather than two. </a:t>
            </a:r>
          </a:p>
          <a:p>
            <a:r>
              <a:rPr lang="en-GB" dirty="0"/>
              <a:t>We opened up the spaces on the course to four as we found it was very difficult to run a course with two and found there was always someone cancelling on us</a:t>
            </a:r>
          </a:p>
        </p:txBody>
      </p:sp>
      <p:pic>
        <p:nvPicPr>
          <p:cNvPr id="4" name="Picture 3"/>
          <p:cNvPicPr/>
          <p:nvPr/>
        </p:nvPicPr>
        <p:blipFill>
          <a:blip r:embed="rId2"/>
          <a:stretch>
            <a:fillRect/>
          </a:stretch>
        </p:blipFill>
        <p:spPr>
          <a:xfrm>
            <a:off x="746677" y="5622262"/>
            <a:ext cx="4902200" cy="838200"/>
          </a:xfrm>
          <a:prstGeom prst="rect">
            <a:avLst/>
          </a:prstGeom>
        </p:spPr>
      </p:pic>
    </p:spTree>
    <p:extLst>
      <p:ext uri="{BB962C8B-B14F-4D97-AF65-F5344CB8AC3E}">
        <p14:creationId xmlns:p14="http://schemas.microsoft.com/office/powerpoint/2010/main" val="2974422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B4C5E1-3CEA-4E52-9E37-A28372A18FB2}"/>
              </a:ext>
            </a:extLst>
          </p:cNvPr>
          <p:cNvSpPr>
            <a:spLocks noGrp="1"/>
          </p:cNvSpPr>
          <p:nvPr>
            <p:ph type="title"/>
          </p:nvPr>
        </p:nvSpPr>
        <p:spPr>
          <a:xfrm>
            <a:off x="838200" y="767751"/>
            <a:ext cx="10515600" cy="910047"/>
          </a:xfrm>
        </p:spPr>
        <p:txBody>
          <a:bodyPr/>
          <a:lstStyle/>
          <a:p>
            <a:r>
              <a:rPr lang="en-GB" dirty="0"/>
              <a:t>So Why Risk Assessed Care</a:t>
            </a:r>
          </a:p>
        </p:txBody>
      </p:sp>
      <p:sp>
        <p:nvSpPr>
          <p:cNvPr id="3" name="Content Placeholder 2">
            <a:extLst>
              <a:ext uri="{FF2B5EF4-FFF2-40B4-BE49-F238E27FC236}">
                <a16:creationId xmlns:a16="http://schemas.microsoft.com/office/drawing/2014/main" xmlns="" id="{DB3BB037-A7C2-4E16-AC79-8390EC6C4A12}"/>
              </a:ext>
            </a:extLst>
          </p:cNvPr>
          <p:cNvSpPr>
            <a:spLocks noGrp="1"/>
          </p:cNvSpPr>
          <p:nvPr>
            <p:ph idx="1"/>
          </p:nvPr>
        </p:nvSpPr>
        <p:spPr>
          <a:xfrm>
            <a:off x="677334" y="2160589"/>
            <a:ext cx="8440787" cy="3880773"/>
          </a:xfrm>
        </p:spPr>
        <p:txBody>
          <a:bodyPr/>
          <a:lstStyle/>
          <a:p>
            <a:endParaRPr lang="en-GB" dirty="0"/>
          </a:p>
          <a:p>
            <a:r>
              <a:rPr lang="en-GB" dirty="0"/>
              <a:t>In 2017 we had seen an article about Single Handed Care and how it had saved money by using equipment rather to make it easier for clients requiring Moving and Handling.</a:t>
            </a:r>
          </a:p>
          <a:p>
            <a:endParaRPr lang="en-GB" dirty="0"/>
          </a:p>
          <a:p>
            <a:r>
              <a:rPr lang="en-GB" dirty="0"/>
              <a:t>Further research and reviews of any articles we could get our hands on, led to us making contact with a company who offered training in Single Handed Care </a:t>
            </a:r>
          </a:p>
        </p:txBody>
      </p:sp>
      <p:pic>
        <p:nvPicPr>
          <p:cNvPr id="4" name="Picture 3"/>
          <p:cNvPicPr/>
          <p:nvPr/>
        </p:nvPicPr>
        <p:blipFill>
          <a:blip r:embed="rId2"/>
          <a:stretch>
            <a:fillRect/>
          </a:stretch>
        </p:blipFill>
        <p:spPr>
          <a:xfrm>
            <a:off x="838200" y="5847213"/>
            <a:ext cx="4902200" cy="838200"/>
          </a:xfrm>
          <a:prstGeom prst="rect">
            <a:avLst/>
          </a:prstGeom>
        </p:spPr>
      </p:pic>
    </p:spTree>
    <p:extLst>
      <p:ext uri="{BB962C8B-B14F-4D97-AF65-F5344CB8AC3E}">
        <p14:creationId xmlns:p14="http://schemas.microsoft.com/office/powerpoint/2010/main" val="1799767742"/>
      </p:ext>
    </p:extLst>
  </p:cSld>
  <p:clrMapOvr>
    <a:masterClrMapping/>
  </p:clrMapOvr>
  <mc:AlternateContent xmlns:mc="http://schemas.openxmlformats.org/markup-compatibility/2006" xmlns:p14="http://schemas.microsoft.com/office/powerpoint/2010/main">
    <mc:Choice Requires="p14">
      <p:transition spd="slow" p14:dur="2000" advTm="257"/>
    </mc:Choice>
    <mc:Fallback xmlns="">
      <p:transition spd="slow" advTm="25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E38EBD-4CB3-49F7-AABF-AA67B9068FDA}"/>
              </a:ext>
            </a:extLst>
          </p:cNvPr>
          <p:cNvSpPr>
            <a:spLocks noGrp="1"/>
          </p:cNvSpPr>
          <p:nvPr>
            <p:ph type="title"/>
          </p:nvPr>
        </p:nvSpPr>
        <p:spPr>
          <a:xfrm>
            <a:off x="2072082" y="998290"/>
            <a:ext cx="6295542" cy="1191237"/>
          </a:xfrm>
        </p:spPr>
        <p:txBody>
          <a:bodyPr>
            <a:normAutofit/>
          </a:bodyPr>
          <a:lstStyle/>
          <a:p>
            <a:pPr algn="ctr"/>
            <a:r>
              <a:rPr lang="en-GB" dirty="0"/>
              <a:t> A1 Risk Solutions ltd</a:t>
            </a:r>
          </a:p>
        </p:txBody>
      </p:sp>
      <p:pic>
        <p:nvPicPr>
          <p:cNvPr id="1026" name="Picture 1" descr="Registered Trademark for naidex">
            <a:extLst>
              <a:ext uri="{FF2B5EF4-FFF2-40B4-BE49-F238E27FC236}">
                <a16:creationId xmlns:a16="http://schemas.microsoft.com/office/drawing/2014/main" xmlns="" id="{39F213BC-AA86-4C95-9B4A-90C41ED9D3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819" y="1673746"/>
            <a:ext cx="2909713" cy="394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p:nvPr/>
        </p:nvPicPr>
        <p:blipFill>
          <a:blip r:embed="rId3"/>
          <a:stretch>
            <a:fillRect/>
          </a:stretch>
        </p:blipFill>
        <p:spPr>
          <a:xfrm>
            <a:off x="712170" y="5875475"/>
            <a:ext cx="4902200" cy="838200"/>
          </a:xfrm>
          <a:prstGeom prst="rect">
            <a:avLst/>
          </a:prstGeom>
        </p:spPr>
      </p:pic>
    </p:spTree>
    <p:extLst>
      <p:ext uri="{BB962C8B-B14F-4D97-AF65-F5344CB8AC3E}">
        <p14:creationId xmlns:p14="http://schemas.microsoft.com/office/powerpoint/2010/main" val="81015865"/>
      </p:ext>
    </p:extLst>
  </p:cSld>
  <p:clrMapOvr>
    <a:masterClrMapping/>
  </p:clrMapOvr>
  <mc:AlternateContent xmlns:mc="http://schemas.openxmlformats.org/markup-compatibility/2006" xmlns:p14="http://schemas.microsoft.com/office/powerpoint/2010/main">
    <mc:Choice Requires="p14">
      <p:transition spd="slow" p14:dur="2000" advTm="270"/>
    </mc:Choice>
    <mc:Fallback xmlns="">
      <p:transition spd="slow" advTm="27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A49861-7500-441B-A87A-99833AE59322}"/>
              </a:ext>
            </a:extLst>
          </p:cNvPr>
          <p:cNvSpPr>
            <a:spLocks noGrp="1"/>
          </p:cNvSpPr>
          <p:nvPr>
            <p:ph type="title"/>
          </p:nvPr>
        </p:nvSpPr>
        <p:spPr>
          <a:xfrm>
            <a:off x="838200" y="695158"/>
            <a:ext cx="10515600" cy="1203158"/>
          </a:xfrm>
        </p:spPr>
        <p:txBody>
          <a:bodyPr/>
          <a:lstStyle/>
          <a:p>
            <a:r>
              <a:rPr lang="en-GB" dirty="0"/>
              <a:t>How did we settle on Risk Assessed Care?</a:t>
            </a:r>
          </a:p>
        </p:txBody>
      </p:sp>
      <p:sp>
        <p:nvSpPr>
          <p:cNvPr id="3" name="Content Placeholder 2">
            <a:extLst>
              <a:ext uri="{FF2B5EF4-FFF2-40B4-BE49-F238E27FC236}">
                <a16:creationId xmlns:a16="http://schemas.microsoft.com/office/drawing/2014/main" xmlns="" id="{A0B6EDFA-1EA1-458D-855F-79562CE85F91}"/>
              </a:ext>
            </a:extLst>
          </p:cNvPr>
          <p:cNvSpPr>
            <a:spLocks noGrp="1"/>
          </p:cNvSpPr>
          <p:nvPr>
            <p:ph idx="1"/>
          </p:nvPr>
        </p:nvSpPr>
        <p:spPr>
          <a:xfrm>
            <a:off x="677334" y="1512277"/>
            <a:ext cx="8596668" cy="4529085"/>
          </a:xfrm>
        </p:spPr>
        <p:txBody>
          <a:bodyPr>
            <a:normAutofit/>
          </a:bodyPr>
          <a:lstStyle/>
          <a:p>
            <a:r>
              <a:rPr lang="en-GB" sz="2400" dirty="0"/>
              <a:t>After the course we found that our colleagues especially in a Care back ground heard the words single handed care and thought that all service users should have single handed care.  They were seeing it as a blanket approach and missing out what it really was</a:t>
            </a:r>
          </a:p>
          <a:p>
            <a:r>
              <a:rPr lang="en-GB" sz="2400" dirty="0"/>
              <a:t>Changed the name to Risk Assessed Care</a:t>
            </a:r>
          </a:p>
          <a:p>
            <a:r>
              <a:rPr lang="en-GB" sz="2400" dirty="0"/>
              <a:t>We were trying to convey the message that every person with moving and handling needs would be assessed in their own right as to what their needs and wants are. No more blanket policy</a:t>
            </a:r>
          </a:p>
        </p:txBody>
      </p:sp>
      <p:pic>
        <p:nvPicPr>
          <p:cNvPr id="4" name="Picture 3"/>
          <p:cNvPicPr/>
          <p:nvPr/>
        </p:nvPicPr>
        <p:blipFill>
          <a:blip r:embed="rId2"/>
          <a:stretch>
            <a:fillRect/>
          </a:stretch>
        </p:blipFill>
        <p:spPr>
          <a:xfrm>
            <a:off x="677334" y="5743696"/>
            <a:ext cx="4902200" cy="838200"/>
          </a:xfrm>
          <a:prstGeom prst="rect">
            <a:avLst/>
          </a:prstGeom>
        </p:spPr>
      </p:pic>
    </p:spTree>
    <p:extLst>
      <p:ext uri="{BB962C8B-B14F-4D97-AF65-F5344CB8AC3E}">
        <p14:creationId xmlns:p14="http://schemas.microsoft.com/office/powerpoint/2010/main" val="101223880"/>
      </p:ext>
    </p:extLst>
  </p:cSld>
  <p:clrMapOvr>
    <a:masterClrMapping/>
  </p:clrMapOvr>
  <mc:AlternateContent xmlns:mc="http://schemas.openxmlformats.org/markup-compatibility/2006" xmlns:p14="http://schemas.microsoft.com/office/powerpoint/2010/main">
    <mc:Choice Requires="p14">
      <p:transition spd="slow" p14:dur="2000" advTm="342"/>
    </mc:Choice>
    <mc:Fallback xmlns="">
      <p:transition spd="slow" advTm="34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FA8B97-6DD8-40F8-A213-9A371E6A2203}"/>
              </a:ext>
            </a:extLst>
          </p:cNvPr>
          <p:cNvSpPr>
            <a:spLocks noGrp="1"/>
          </p:cNvSpPr>
          <p:nvPr>
            <p:ph type="title"/>
          </p:nvPr>
        </p:nvSpPr>
        <p:spPr/>
        <p:txBody>
          <a:bodyPr/>
          <a:lstStyle/>
          <a:p>
            <a:pPr algn="ctr"/>
            <a:r>
              <a:rPr lang="en-GB" dirty="0"/>
              <a:t>Hello</a:t>
            </a:r>
          </a:p>
        </p:txBody>
      </p:sp>
      <p:sp>
        <p:nvSpPr>
          <p:cNvPr id="7" name="Content Placeholder 6">
            <a:extLst>
              <a:ext uri="{FF2B5EF4-FFF2-40B4-BE49-F238E27FC236}">
                <a16:creationId xmlns:a16="http://schemas.microsoft.com/office/drawing/2014/main" xmlns="" id="{0FC76F61-C76C-4DFE-B02C-0EC1C2BF62B3}"/>
              </a:ext>
            </a:extLst>
          </p:cNvPr>
          <p:cNvSpPr>
            <a:spLocks noGrp="1"/>
          </p:cNvSpPr>
          <p:nvPr>
            <p:ph idx="1"/>
          </p:nvPr>
        </p:nvSpPr>
        <p:spPr>
          <a:xfrm>
            <a:off x="1276350" y="2800416"/>
            <a:ext cx="8549137" cy="1995872"/>
          </a:xfrm>
        </p:spPr>
        <p:txBody>
          <a:bodyPr/>
          <a:lstStyle/>
          <a:p>
            <a:r>
              <a:rPr lang="en-GB" dirty="0"/>
              <a:t>My Name is Kerry Adam and I am lead for Moving and Handling for Aberdeenshire Health and Social Care Partnership and I am no longer scared of moving and handling</a:t>
            </a:r>
          </a:p>
        </p:txBody>
      </p:sp>
      <p:pic>
        <p:nvPicPr>
          <p:cNvPr id="8" name="Content Placeholder 4" descr="A picture containing clipart&#10;&#10;Description automatically generated">
            <a:extLst>
              <a:ext uri="{FF2B5EF4-FFF2-40B4-BE49-F238E27FC236}">
                <a16:creationId xmlns:a16="http://schemas.microsoft.com/office/drawing/2014/main" xmlns="" id="{E0AE399B-1EAB-4A6F-B046-ED95C9A3FB9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299794" y="215867"/>
            <a:ext cx="2974208" cy="2149541"/>
          </a:xfrm>
          <a:prstGeom prst="rect">
            <a:avLst/>
          </a:prstGeom>
        </p:spPr>
      </p:pic>
      <p:pic>
        <p:nvPicPr>
          <p:cNvPr id="5" name="Picture 4"/>
          <p:cNvPicPr/>
          <p:nvPr/>
        </p:nvPicPr>
        <p:blipFill>
          <a:blip r:embed="rId4"/>
          <a:stretch>
            <a:fillRect/>
          </a:stretch>
        </p:blipFill>
        <p:spPr>
          <a:xfrm>
            <a:off x="522390" y="5933478"/>
            <a:ext cx="4902200" cy="838200"/>
          </a:xfrm>
          <a:prstGeom prst="rect">
            <a:avLst/>
          </a:prstGeom>
        </p:spPr>
      </p:pic>
    </p:spTree>
    <p:extLst>
      <p:ext uri="{BB962C8B-B14F-4D97-AF65-F5344CB8AC3E}">
        <p14:creationId xmlns:p14="http://schemas.microsoft.com/office/powerpoint/2010/main" val="2833416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FDC9B5-77E8-4EFE-A632-F9721A2F580D}"/>
              </a:ext>
            </a:extLst>
          </p:cNvPr>
          <p:cNvSpPr>
            <a:spLocks noGrp="1"/>
          </p:cNvSpPr>
          <p:nvPr>
            <p:ph type="title"/>
          </p:nvPr>
        </p:nvSpPr>
        <p:spPr>
          <a:xfrm>
            <a:off x="838200" y="903705"/>
            <a:ext cx="10515600" cy="1384969"/>
          </a:xfrm>
        </p:spPr>
        <p:txBody>
          <a:bodyPr/>
          <a:lstStyle/>
          <a:p>
            <a:r>
              <a:rPr lang="en-GB" dirty="0"/>
              <a:t>Benefits of Risk Assessed Care:</a:t>
            </a:r>
          </a:p>
        </p:txBody>
      </p:sp>
      <p:sp>
        <p:nvSpPr>
          <p:cNvPr id="3" name="Content Placeholder 2">
            <a:extLst>
              <a:ext uri="{FF2B5EF4-FFF2-40B4-BE49-F238E27FC236}">
                <a16:creationId xmlns:a16="http://schemas.microsoft.com/office/drawing/2014/main" xmlns="" id="{E5146EC9-5641-4BF9-A0F8-116F5E274E06}"/>
              </a:ext>
            </a:extLst>
          </p:cNvPr>
          <p:cNvSpPr>
            <a:spLocks noGrp="1"/>
          </p:cNvSpPr>
          <p:nvPr>
            <p:ph idx="1"/>
          </p:nvPr>
        </p:nvSpPr>
        <p:spPr/>
        <p:txBody>
          <a:bodyPr>
            <a:normAutofit/>
          </a:bodyPr>
          <a:lstStyle/>
          <a:p>
            <a:pPr marL="342900" lvl="0" indent="-342900">
              <a:lnSpc>
                <a:spcPct val="107000"/>
              </a:lnSpc>
              <a:buFont typeface="Symbol" panose="05050102010706020507" pitchFamily="18" charset="2"/>
              <a:buChar char=""/>
            </a:pPr>
            <a:endParaRPr lang="en-GB" sz="3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buFont typeface="Wingdings" panose="05000000000000000000" pitchFamily="2" charset="2"/>
              <a:buChar char="§"/>
            </a:pPr>
            <a:r>
              <a:rPr lang="en-GB" sz="2800" dirty="0">
                <a:effectLst/>
                <a:ea typeface="Calibri" panose="020F0502020204030204" pitchFamily="34" charset="0"/>
                <a:cs typeface="Arial" panose="020B0604020202020204" pitchFamily="34" charset="0"/>
              </a:rPr>
              <a:t>Client centred: service users and their family are very  much part of the decision making and </a:t>
            </a:r>
            <a:r>
              <a:rPr lang="en-GB" sz="2800" dirty="0">
                <a:ea typeface="Calibri" panose="020F0502020204030204" pitchFamily="34" charset="0"/>
                <a:cs typeface="Arial" panose="020B0604020202020204" pitchFamily="34" charset="0"/>
              </a:rPr>
              <a:t>can be</a:t>
            </a:r>
            <a:r>
              <a:rPr lang="en-GB" sz="2800" dirty="0">
                <a:effectLst/>
                <a:ea typeface="Calibri" panose="020F0502020204030204" pitchFamily="34" charset="0"/>
                <a:cs typeface="Arial" panose="020B0604020202020204" pitchFamily="34" charset="0"/>
              </a:rPr>
              <a:t> </a:t>
            </a:r>
            <a:r>
              <a:rPr lang="en-GB" sz="2800" dirty="0">
                <a:ea typeface="Calibri" panose="020F0502020204030204" pitchFamily="34" charset="0"/>
                <a:cs typeface="Arial" panose="020B0604020202020204" pitchFamily="34" charset="0"/>
              </a:rPr>
              <a:t>involved in the hands on</a:t>
            </a:r>
            <a:r>
              <a:rPr lang="en-GB" sz="2800" dirty="0">
                <a:effectLst/>
                <a:ea typeface="Calibri" panose="020F0502020204030204" pitchFamily="34" charset="0"/>
                <a:cs typeface="Arial" panose="020B0604020202020204" pitchFamily="34" charset="0"/>
              </a:rPr>
              <a:t> moving and handling</a:t>
            </a:r>
          </a:p>
          <a:p>
            <a:pPr marL="0" indent="0">
              <a:buNone/>
            </a:pPr>
            <a:endParaRPr lang="en-GB" dirty="0"/>
          </a:p>
        </p:txBody>
      </p:sp>
      <p:pic>
        <p:nvPicPr>
          <p:cNvPr id="4" name="Picture 3"/>
          <p:cNvPicPr/>
          <p:nvPr/>
        </p:nvPicPr>
        <p:blipFill>
          <a:blip r:embed="rId2"/>
          <a:stretch>
            <a:fillRect/>
          </a:stretch>
        </p:blipFill>
        <p:spPr>
          <a:xfrm>
            <a:off x="838200" y="5847213"/>
            <a:ext cx="4902200" cy="838200"/>
          </a:xfrm>
          <a:prstGeom prst="rect">
            <a:avLst/>
          </a:prstGeom>
        </p:spPr>
      </p:pic>
    </p:spTree>
    <p:extLst>
      <p:ext uri="{BB962C8B-B14F-4D97-AF65-F5344CB8AC3E}">
        <p14:creationId xmlns:p14="http://schemas.microsoft.com/office/powerpoint/2010/main" val="3317263377"/>
      </p:ext>
    </p:extLst>
  </p:cSld>
  <p:clrMapOvr>
    <a:masterClrMapping/>
  </p:clrMapOvr>
  <mc:AlternateContent xmlns:mc="http://schemas.openxmlformats.org/markup-compatibility/2006" xmlns:p14="http://schemas.microsoft.com/office/powerpoint/2010/main">
    <mc:Choice Requires="p14">
      <p:transition spd="slow" p14:dur="2000" advTm="278"/>
    </mc:Choice>
    <mc:Fallback xmlns="">
      <p:transition spd="slow" advTm="27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22687A8-1450-418B-93B5-182AE8221280}"/>
              </a:ext>
            </a:extLst>
          </p:cNvPr>
          <p:cNvSpPr>
            <a:spLocks noGrp="1"/>
          </p:cNvSpPr>
          <p:nvPr>
            <p:ph idx="1"/>
          </p:nvPr>
        </p:nvSpPr>
        <p:spPr>
          <a:xfrm>
            <a:off x="677334" y="1552755"/>
            <a:ext cx="8596668" cy="4488607"/>
          </a:xfrm>
        </p:spPr>
        <p:txBody>
          <a:bodyPr/>
          <a:lstStyle/>
          <a:p>
            <a:pPr marL="342900" lvl="0" indent="-342900">
              <a:lnSpc>
                <a:spcPct val="107000"/>
              </a:lnSpc>
              <a:buFont typeface="Symbol" panose="05050102010706020507" pitchFamily="18" charset="2"/>
              <a:buChar char=""/>
            </a:pPr>
            <a:endParaRPr lang="en-GB" sz="2800" dirty="0">
              <a:effectLst/>
              <a:latin typeface="Arial" panose="020B0604020202020204" pitchFamily="34" charset="0"/>
              <a:ea typeface="Calibri" panose="020F0502020204030204" pitchFamily="34" charset="0"/>
              <a:cs typeface="Arial" panose="020B0604020202020204" pitchFamily="34" charset="0"/>
            </a:endParaRPr>
          </a:p>
          <a:p>
            <a:pPr lvl="0">
              <a:lnSpc>
                <a:spcPct val="107000"/>
              </a:lnSpc>
              <a:buFont typeface="Wingdings" panose="05000000000000000000" pitchFamily="2" charset="2"/>
              <a:buChar char="§"/>
            </a:pPr>
            <a:r>
              <a:rPr lang="en-GB" sz="2800" dirty="0">
                <a:effectLst/>
                <a:ea typeface="Calibri" panose="020F0502020204030204" pitchFamily="34" charset="0"/>
                <a:cs typeface="Arial" panose="020B0604020202020204" pitchFamily="34" charset="0"/>
              </a:rPr>
              <a:t>Carers will need to talk directly with the service user and their family (and not over the head of the service user which can happen when there are two or more carers)</a:t>
            </a:r>
          </a:p>
          <a:p>
            <a:pPr marL="0" lvl="0" indent="0">
              <a:lnSpc>
                <a:spcPct val="107000"/>
              </a:lnSpc>
              <a:buNone/>
            </a:pPr>
            <a:endParaRPr lang="en-GB" sz="28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pic>
        <p:nvPicPr>
          <p:cNvPr id="4" name="Picture 3"/>
          <p:cNvPicPr/>
          <p:nvPr/>
        </p:nvPicPr>
        <p:blipFill>
          <a:blip r:embed="rId2"/>
          <a:stretch>
            <a:fillRect/>
          </a:stretch>
        </p:blipFill>
        <p:spPr>
          <a:xfrm>
            <a:off x="677334" y="5864466"/>
            <a:ext cx="4902200" cy="838200"/>
          </a:xfrm>
          <a:prstGeom prst="rect">
            <a:avLst/>
          </a:prstGeom>
        </p:spPr>
      </p:pic>
    </p:spTree>
    <p:extLst>
      <p:ext uri="{BB962C8B-B14F-4D97-AF65-F5344CB8AC3E}">
        <p14:creationId xmlns:p14="http://schemas.microsoft.com/office/powerpoint/2010/main" val="1953121319"/>
      </p:ext>
    </p:extLst>
  </p:cSld>
  <p:clrMapOvr>
    <a:masterClrMapping/>
  </p:clrMapOvr>
  <mc:AlternateContent xmlns:mc="http://schemas.openxmlformats.org/markup-compatibility/2006" xmlns:p14="http://schemas.microsoft.com/office/powerpoint/2010/main">
    <mc:Choice Requires="p14">
      <p:transition spd="slow" p14:dur="2000" advTm="235"/>
    </mc:Choice>
    <mc:Fallback xmlns="">
      <p:transition spd="slow" advTm="23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C3469E-654B-439E-9B4C-B09B5016EA7C}"/>
              </a:ext>
            </a:extLst>
          </p:cNvPr>
          <p:cNvSpPr>
            <a:spLocks noGrp="1"/>
          </p:cNvSpPr>
          <p:nvPr>
            <p:ph idx="1"/>
          </p:nvPr>
        </p:nvSpPr>
        <p:spPr>
          <a:xfrm>
            <a:off x="677334" y="1621767"/>
            <a:ext cx="8596668" cy="4419596"/>
          </a:xfrm>
        </p:spPr>
        <p:txBody>
          <a:bodyPr/>
          <a:lstStyle/>
          <a:p>
            <a:endParaRPr lang="en-GB" dirty="0"/>
          </a:p>
          <a:p>
            <a:pPr>
              <a:buFont typeface="Wingdings" panose="05000000000000000000" pitchFamily="2" charset="2"/>
              <a:buChar char="§"/>
            </a:pPr>
            <a:r>
              <a:rPr lang="en-GB" sz="2800" dirty="0">
                <a:cs typeface="Arial" panose="020B0604020202020204" pitchFamily="34" charset="0"/>
              </a:rPr>
              <a:t>As equipment is used more, the  risk of harm to both the service user and their carers is reduced</a:t>
            </a:r>
          </a:p>
          <a:p>
            <a:pPr>
              <a:buFont typeface="Wingdings" panose="05000000000000000000" pitchFamily="2" charset="2"/>
              <a:buChar char="§"/>
            </a:pPr>
            <a:r>
              <a:rPr lang="en-GB" sz="2800" dirty="0">
                <a:cs typeface="Arial" panose="020B0604020202020204" pitchFamily="34" charset="0"/>
              </a:rPr>
              <a:t>Also to note: In some cases there will be three carers involved which also increases safety</a:t>
            </a:r>
          </a:p>
        </p:txBody>
      </p:sp>
      <p:pic>
        <p:nvPicPr>
          <p:cNvPr id="4" name="Picture 3"/>
          <p:cNvPicPr/>
          <p:nvPr/>
        </p:nvPicPr>
        <p:blipFill>
          <a:blip r:embed="rId2"/>
          <a:stretch>
            <a:fillRect/>
          </a:stretch>
        </p:blipFill>
        <p:spPr>
          <a:xfrm>
            <a:off x="582775" y="5821334"/>
            <a:ext cx="4902200" cy="838200"/>
          </a:xfrm>
          <a:prstGeom prst="rect">
            <a:avLst/>
          </a:prstGeom>
        </p:spPr>
      </p:pic>
    </p:spTree>
    <p:extLst>
      <p:ext uri="{BB962C8B-B14F-4D97-AF65-F5344CB8AC3E}">
        <p14:creationId xmlns:p14="http://schemas.microsoft.com/office/powerpoint/2010/main" val="800526299"/>
      </p:ext>
    </p:extLst>
  </p:cSld>
  <p:clrMapOvr>
    <a:masterClrMapping/>
  </p:clrMapOvr>
  <mc:AlternateContent xmlns:mc="http://schemas.openxmlformats.org/markup-compatibility/2006" xmlns:p14="http://schemas.microsoft.com/office/powerpoint/2010/main">
    <mc:Choice Requires="p14">
      <p:transition spd="slow" p14:dur="2000" advTm="265"/>
    </mc:Choice>
    <mc:Fallback xmlns="">
      <p:transition spd="slow" advTm="265"/>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46562E2-FECD-4AE4-A782-B958AB157EBC}"/>
              </a:ext>
            </a:extLst>
          </p:cNvPr>
          <p:cNvSpPr>
            <a:spLocks noGrp="1"/>
          </p:cNvSpPr>
          <p:nvPr>
            <p:ph idx="1"/>
          </p:nvPr>
        </p:nvSpPr>
        <p:spPr/>
        <p:txBody>
          <a:bodyPr/>
          <a:lstStyle/>
          <a:p>
            <a:endParaRPr lang="en-GB" dirty="0"/>
          </a:p>
          <a:p>
            <a:pPr>
              <a:buFont typeface="Wingdings" panose="05000000000000000000" pitchFamily="2" charset="2"/>
              <a:buChar char="§"/>
            </a:pPr>
            <a:r>
              <a:rPr lang="en-GB" sz="2800" dirty="0"/>
              <a:t>Increased number of discharges from hospital as require only one carer and not two </a:t>
            </a:r>
          </a:p>
        </p:txBody>
      </p:sp>
      <p:pic>
        <p:nvPicPr>
          <p:cNvPr id="4" name="Picture 3"/>
          <p:cNvPicPr/>
          <p:nvPr/>
        </p:nvPicPr>
        <p:blipFill>
          <a:blip r:embed="rId2"/>
          <a:stretch>
            <a:fillRect/>
          </a:stretch>
        </p:blipFill>
        <p:spPr>
          <a:xfrm>
            <a:off x="677334" y="5916224"/>
            <a:ext cx="4902200" cy="838200"/>
          </a:xfrm>
          <a:prstGeom prst="rect">
            <a:avLst/>
          </a:prstGeom>
        </p:spPr>
      </p:pic>
    </p:spTree>
    <p:extLst>
      <p:ext uri="{BB962C8B-B14F-4D97-AF65-F5344CB8AC3E}">
        <p14:creationId xmlns:p14="http://schemas.microsoft.com/office/powerpoint/2010/main" val="3360589110"/>
      </p:ext>
    </p:extLst>
  </p:cSld>
  <p:clrMapOvr>
    <a:masterClrMapping/>
  </p:clrMapOvr>
  <mc:AlternateContent xmlns:mc="http://schemas.openxmlformats.org/markup-compatibility/2006" xmlns:p14="http://schemas.microsoft.com/office/powerpoint/2010/main">
    <mc:Choice Requires="p14">
      <p:transition spd="slow" p14:dur="2000" advTm="221"/>
    </mc:Choice>
    <mc:Fallback xmlns="">
      <p:transition spd="slow" advTm="22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BB6251A-260F-4C19-A73F-E3C5DDF1F559}"/>
              </a:ext>
            </a:extLst>
          </p:cNvPr>
          <p:cNvSpPr>
            <a:spLocks noGrp="1"/>
          </p:cNvSpPr>
          <p:nvPr>
            <p:ph idx="1"/>
          </p:nvPr>
        </p:nvSpPr>
        <p:spPr>
          <a:xfrm>
            <a:off x="838200" y="1492371"/>
            <a:ext cx="8952781" cy="3916392"/>
          </a:xfrm>
        </p:spPr>
        <p:txBody>
          <a:bodyPr/>
          <a:lstStyle/>
          <a:p>
            <a:pPr>
              <a:buFont typeface="Wingdings" panose="05000000000000000000" pitchFamily="2" charset="2"/>
              <a:buChar char="§"/>
            </a:pPr>
            <a:r>
              <a:rPr lang="en-GB" sz="2800" dirty="0">
                <a:effectLst/>
                <a:ea typeface="Calibri" panose="020F0502020204030204" pitchFamily="34" charset="0"/>
                <a:cs typeface="Arial" panose="020B0604020202020204" pitchFamily="34" charset="0"/>
              </a:rPr>
              <a:t>Cost saving in the long run as using one carer instead of two in some cases.</a:t>
            </a:r>
          </a:p>
          <a:p>
            <a:pPr>
              <a:buFont typeface="Arial" panose="020B0604020202020204" pitchFamily="34" charset="0"/>
              <a:buChar char="•"/>
            </a:pPr>
            <a:endParaRPr lang="en-GB" sz="2800" dirty="0">
              <a:ea typeface="Calibri" panose="020F0502020204030204" pitchFamily="34" charset="0"/>
              <a:cs typeface="Arial" panose="020B0604020202020204" pitchFamily="34" charset="0"/>
            </a:endParaRPr>
          </a:p>
          <a:p>
            <a:pPr>
              <a:buFont typeface="Arial" panose="020B0604020202020204" pitchFamily="34" charset="0"/>
              <a:buChar char="•"/>
            </a:pPr>
            <a:r>
              <a:rPr lang="en-GB" sz="2800" dirty="0">
                <a:effectLst/>
                <a:ea typeface="Calibri" panose="020F0502020204030204" pitchFamily="34" charset="0"/>
                <a:cs typeface="Arial" panose="020B0604020202020204" pitchFamily="34" charset="0"/>
              </a:rPr>
              <a:t>Chronic recruitment issues in the area, so Risk Assessed Care allows carers to be released and directed to other areas of need</a:t>
            </a:r>
          </a:p>
          <a:p>
            <a:endParaRPr lang="en-GB" dirty="0"/>
          </a:p>
        </p:txBody>
      </p:sp>
      <p:pic>
        <p:nvPicPr>
          <p:cNvPr id="4" name="Picture 3"/>
          <p:cNvPicPr/>
          <p:nvPr/>
        </p:nvPicPr>
        <p:blipFill>
          <a:blip r:embed="rId2"/>
          <a:stretch>
            <a:fillRect/>
          </a:stretch>
        </p:blipFill>
        <p:spPr>
          <a:xfrm>
            <a:off x="838200" y="5536662"/>
            <a:ext cx="4902200" cy="838200"/>
          </a:xfrm>
          <a:prstGeom prst="rect">
            <a:avLst/>
          </a:prstGeom>
        </p:spPr>
      </p:pic>
    </p:spTree>
    <p:extLst>
      <p:ext uri="{BB962C8B-B14F-4D97-AF65-F5344CB8AC3E}">
        <p14:creationId xmlns:p14="http://schemas.microsoft.com/office/powerpoint/2010/main" val="676482667"/>
      </p:ext>
    </p:extLst>
  </p:cSld>
  <p:clrMapOvr>
    <a:masterClrMapping/>
  </p:clrMapOvr>
  <mc:AlternateContent xmlns:mc="http://schemas.openxmlformats.org/markup-compatibility/2006" xmlns:p14="http://schemas.microsoft.com/office/powerpoint/2010/main">
    <mc:Choice Requires="p14">
      <p:transition spd="slow" p14:dur="2000" advTm="245"/>
    </mc:Choice>
    <mc:Fallback xmlns="">
      <p:transition spd="slow" advTm="245"/>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9597AFF-D182-4825-9A6C-C671F0714D7C}"/>
              </a:ext>
            </a:extLst>
          </p:cNvPr>
          <p:cNvSpPr>
            <a:spLocks noGrp="1"/>
          </p:cNvSpPr>
          <p:nvPr>
            <p:ph idx="1"/>
          </p:nvPr>
        </p:nvSpPr>
        <p:spPr>
          <a:xfrm>
            <a:off x="677334" y="1802922"/>
            <a:ext cx="8596668" cy="3329796"/>
          </a:xfrm>
        </p:spPr>
        <p:txBody>
          <a:bodyPr/>
          <a:lstStyle/>
          <a:p>
            <a:endParaRPr lang="en-GB" dirty="0"/>
          </a:p>
          <a:p>
            <a:pPr>
              <a:buFont typeface="Wingdings" panose="05000000000000000000" pitchFamily="2" charset="2"/>
              <a:buChar char="§"/>
            </a:pPr>
            <a:r>
              <a:rPr lang="en-GB" sz="2800" dirty="0"/>
              <a:t>More job satisfaction on the person assessing using Risk Assessed Care – better outcomes for our Service Users and their families</a:t>
            </a:r>
          </a:p>
          <a:p>
            <a:pPr marL="0" indent="0">
              <a:buNone/>
            </a:pPr>
            <a:r>
              <a:rPr lang="en-GB" sz="2800" dirty="0"/>
              <a:t>            - feeling of job well done</a:t>
            </a:r>
          </a:p>
        </p:txBody>
      </p:sp>
      <p:pic>
        <p:nvPicPr>
          <p:cNvPr id="4" name="Picture 3"/>
          <p:cNvPicPr/>
          <p:nvPr/>
        </p:nvPicPr>
        <p:blipFill>
          <a:blip r:embed="rId2"/>
          <a:stretch>
            <a:fillRect/>
          </a:stretch>
        </p:blipFill>
        <p:spPr>
          <a:xfrm>
            <a:off x="893325" y="5812707"/>
            <a:ext cx="4902200" cy="838200"/>
          </a:xfrm>
          <a:prstGeom prst="rect">
            <a:avLst/>
          </a:prstGeom>
        </p:spPr>
      </p:pic>
    </p:spTree>
    <p:extLst>
      <p:ext uri="{BB962C8B-B14F-4D97-AF65-F5344CB8AC3E}">
        <p14:creationId xmlns:p14="http://schemas.microsoft.com/office/powerpoint/2010/main" val="2452222102"/>
      </p:ext>
    </p:extLst>
  </p:cSld>
  <p:clrMapOvr>
    <a:masterClrMapping/>
  </p:clrMapOvr>
  <mc:AlternateContent xmlns:mc="http://schemas.openxmlformats.org/markup-compatibility/2006" xmlns:p14="http://schemas.microsoft.com/office/powerpoint/2010/main">
    <mc:Choice Requires="p14">
      <p:transition spd="slow" p14:dur="2000" advTm="226"/>
    </mc:Choice>
    <mc:Fallback xmlns="">
      <p:transition spd="slow" advTm="226"/>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5BD47-F263-42BA-AA2C-8DA0F12D232C}"/>
              </a:ext>
            </a:extLst>
          </p:cNvPr>
          <p:cNvSpPr>
            <a:spLocks noGrp="1"/>
          </p:cNvSpPr>
          <p:nvPr>
            <p:ph type="title"/>
          </p:nvPr>
        </p:nvSpPr>
        <p:spPr/>
        <p:txBody>
          <a:bodyPr/>
          <a:lstStyle/>
          <a:p>
            <a:r>
              <a:rPr lang="en-GB" dirty="0"/>
              <a:t>Risks</a:t>
            </a:r>
          </a:p>
        </p:txBody>
      </p:sp>
      <p:sp>
        <p:nvSpPr>
          <p:cNvPr id="3" name="Content Placeholder 2">
            <a:extLst>
              <a:ext uri="{FF2B5EF4-FFF2-40B4-BE49-F238E27FC236}">
                <a16:creationId xmlns:a16="http://schemas.microsoft.com/office/drawing/2014/main" xmlns="" id="{D87ECDC0-138C-44D8-B3F1-CF87CB76DEB2}"/>
              </a:ext>
            </a:extLst>
          </p:cNvPr>
          <p:cNvSpPr>
            <a:spLocks noGrp="1"/>
          </p:cNvSpPr>
          <p:nvPr>
            <p:ph idx="1"/>
          </p:nvPr>
        </p:nvSpPr>
        <p:spPr>
          <a:xfrm>
            <a:off x="677334" y="2160589"/>
            <a:ext cx="8596668" cy="3161909"/>
          </a:xfrm>
        </p:spPr>
        <p:txBody>
          <a:bodyPr/>
          <a:lstStyle/>
          <a:p>
            <a:pPr>
              <a:buFont typeface="Wingdings" panose="05000000000000000000" pitchFamily="2" charset="2"/>
              <a:buChar char="§"/>
            </a:pPr>
            <a:r>
              <a:rPr lang="en-GB" sz="2000" dirty="0"/>
              <a:t>Requires a wider range of equipment to meet individual needs</a:t>
            </a:r>
          </a:p>
          <a:p>
            <a:pPr>
              <a:buFont typeface="Wingdings" panose="05000000000000000000" pitchFamily="2" charset="2"/>
              <a:buChar char="§"/>
            </a:pPr>
            <a:r>
              <a:rPr lang="en-GB" sz="2000" dirty="0"/>
              <a:t>Staff require more training on the wider range of equipment</a:t>
            </a:r>
          </a:p>
          <a:p>
            <a:pPr>
              <a:buFont typeface="Wingdings" panose="05000000000000000000" pitchFamily="2" charset="2"/>
              <a:buChar char="§"/>
            </a:pPr>
            <a:r>
              <a:rPr lang="en-GB" sz="2000" dirty="0"/>
              <a:t>Staff overload service user with equipment – order pieces for each move</a:t>
            </a:r>
          </a:p>
          <a:p>
            <a:pPr>
              <a:buFont typeface="Wingdings" panose="05000000000000000000" pitchFamily="2" charset="2"/>
              <a:buChar char="§"/>
            </a:pPr>
            <a:r>
              <a:rPr lang="en-GB" sz="2000" dirty="0"/>
              <a:t>Not everyone will have care reduced – sometimes we will prevent an increase in care and sometimes it might be a rise in care depending on the risk assessment</a:t>
            </a:r>
          </a:p>
          <a:p>
            <a:pPr marL="0" indent="0">
              <a:buNone/>
            </a:pPr>
            <a:endParaRPr lang="en-GB" dirty="0"/>
          </a:p>
        </p:txBody>
      </p:sp>
      <p:pic>
        <p:nvPicPr>
          <p:cNvPr id="4" name="Picture 3"/>
          <p:cNvPicPr/>
          <p:nvPr/>
        </p:nvPicPr>
        <p:blipFill>
          <a:blip r:embed="rId2"/>
          <a:stretch>
            <a:fillRect/>
          </a:stretch>
        </p:blipFill>
        <p:spPr>
          <a:xfrm>
            <a:off x="677334" y="5622262"/>
            <a:ext cx="4902200" cy="838200"/>
          </a:xfrm>
          <a:prstGeom prst="rect">
            <a:avLst/>
          </a:prstGeom>
        </p:spPr>
      </p:pic>
    </p:spTree>
    <p:extLst>
      <p:ext uri="{BB962C8B-B14F-4D97-AF65-F5344CB8AC3E}">
        <p14:creationId xmlns:p14="http://schemas.microsoft.com/office/powerpoint/2010/main" val="2441737747"/>
      </p:ext>
    </p:extLst>
  </p:cSld>
  <p:clrMapOvr>
    <a:masterClrMapping/>
  </p:clrMapOvr>
  <mc:AlternateContent xmlns:mc="http://schemas.openxmlformats.org/markup-compatibility/2006" xmlns:p14="http://schemas.microsoft.com/office/powerpoint/2010/main">
    <mc:Choice Requires="p14">
      <p:transition spd="slow" p14:dur="2000" advTm="265"/>
    </mc:Choice>
    <mc:Fallback xmlns="">
      <p:transition spd="slow" advTm="265"/>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2F1127-ECE2-4AD3-8C08-8CC20125E497}"/>
              </a:ext>
            </a:extLst>
          </p:cNvPr>
          <p:cNvSpPr>
            <a:spLocks noGrp="1"/>
          </p:cNvSpPr>
          <p:nvPr>
            <p:ph type="title"/>
          </p:nvPr>
        </p:nvSpPr>
        <p:spPr>
          <a:xfrm>
            <a:off x="370937" y="844531"/>
            <a:ext cx="9834114" cy="937962"/>
          </a:xfrm>
        </p:spPr>
        <p:txBody>
          <a:bodyPr/>
          <a:lstStyle/>
          <a:p>
            <a:r>
              <a:rPr lang="en-GB" dirty="0"/>
              <a:t>Does Risk Assessed Care fit in with the SMHP</a:t>
            </a:r>
          </a:p>
        </p:txBody>
      </p:sp>
      <p:sp>
        <p:nvSpPr>
          <p:cNvPr id="3" name="Content Placeholder 2">
            <a:extLst>
              <a:ext uri="{FF2B5EF4-FFF2-40B4-BE49-F238E27FC236}">
                <a16:creationId xmlns:a16="http://schemas.microsoft.com/office/drawing/2014/main" xmlns="" id="{9495D1EA-2873-407A-9DAF-6DB179FF920D}"/>
              </a:ext>
            </a:extLst>
          </p:cNvPr>
          <p:cNvSpPr>
            <a:spLocks noGrp="1"/>
          </p:cNvSpPr>
          <p:nvPr>
            <p:ph idx="1"/>
          </p:nvPr>
        </p:nvSpPr>
        <p:spPr/>
        <p:txBody>
          <a:bodyPr>
            <a:normAutofit/>
          </a:bodyPr>
          <a:lstStyle/>
          <a:p>
            <a:r>
              <a:rPr lang="en-GB" sz="2000" dirty="0"/>
              <a:t>Yes</a:t>
            </a:r>
          </a:p>
          <a:p>
            <a:r>
              <a:rPr lang="en-GB" sz="2000" dirty="0"/>
              <a:t>Various hoists are used when training</a:t>
            </a:r>
          </a:p>
          <a:p>
            <a:r>
              <a:rPr lang="en-GB" sz="2000" dirty="0"/>
              <a:t>Efficient movement still needed for all moving and handling</a:t>
            </a:r>
          </a:p>
          <a:p>
            <a:r>
              <a:rPr lang="en-GB" sz="2000" dirty="0"/>
              <a:t>Every individual will have a risk assessment and care plan</a:t>
            </a:r>
          </a:p>
          <a:p>
            <a:r>
              <a:rPr lang="en-GB" sz="2000" dirty="0"/>
              <a:t>If there is non standard equipment being used, as well as being documented into the Care Plan, the prescriber will demonstrate to the carers/family that will be using it and they will be issued with a demonstration record</a:t>
            </a:r>
          </a:p>
        </p:txBody>
      </p:sp>
      <p:pic>
        <p:nvPicPr>
          <p:cNvPr id="4" name="Picture 3"/>
          <p:cNvPicPr/>
          <p:nvPr/>
        </p:nvPicPr>
        <p:blipFill>
          <a:blip r:embed="rId2"/>
          <a:stretch>
            <a:fillRect/>
          </a:stretch>
        </p:blipFill>
        <p:spPr>
          <a:xfrm>
            <a:off x="838200" y="5700564"/>
            <a:ext cx="4902200" cy="838200"/>
          </a:xfrm>
          <a:prstGeom prst="rect">
            <a:avLst/>
          </a:prstGeom>
        </p:spPr>
      </p:pic>
    </p:spTree>
    <p:extLst>
      <p:ext uri="{BB962C8B-B14F-4D97-AF65-F5344CB8AC3E}">
        <p14:creationId xmlns:p14="http://schemas.microsoft.com/office/powerpoint/2010/main" val="341064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0BC8589-5001-4ACA-AB78-FB988E4576A8}"/>
              </a:ext>
            </a:extLst>
          </p:cNvPr>
          <p:cNvSpPr>
            <a:spLocks noGrp="1"/>
          </p:cNvSpPr>
          <p:nvPr>
            <p:ph idx="1"/>
          </p:nvPr>
        </p:nvSpPr>
        <p:spPr>
          <a:xfrm>
            <a:off x="677334" y="2160589"/>
            <a:ext cx="8596668" cy="2747841"/>
          </a:xfrm>
        </p:spPr>
        <p:txBody>
          <a:bodyPr/>
          <a:lstStyle/>
          <a:p>
            <a:endParaRPr lang="en-GB" dirty="0"/>
          </a:p>
          <a:p>
            <a:endParaRPr lang="en-GB" dirty="0"/>
          </a:p>
          <a:p>
            <a:pPr marL="0" indent="0" algn="ctr">
              <a:buNone/>
            </a:pPr>
            <a:r>
              <a:rPr lang="en-GB" sz="4800" dirty="0">
                <a:latin typeface="Arial" panose="020B0604020202020204" pitchFamily="34" charset="0"/>
                <a:cs typeface="Arial" panose="020B0604020202020204" pitchFamily="34" charset="0"/>
              </a:rPr>
              <a:t>Case Studies</a:t>
            </a:r>
          </a:p>
        </p:txBody>
      </p:sp>
      <p:pic>
        <p:nvPicPr>
          <p:cNvPr id="4" name="Picture 3"/>
          <p:cNvPicPr/>
          <p:nvPr/>
        </p:nvPicPr>
        <p:blipFill>
          <a:blip r:embed="rId2"/>
          <a:stretch>
            <a:fillRect/>
          </a:stretch>
        </p:blipFill>
        <p:spPr>
          <a:xfrm>
            <a:off x="677334" y="5735070"/>
            <a:ext cx="4902200" cy="838200"/>
          </a:xfrm>
          <a:prstGeom prst="rect">
            <a:avLst/>
          </a:prstGeom>
        </p:spPr>
      </p:pic>
    </p:spTree>
    <p:extLst>
      <p:ext uri="{BB962C8B-B14F-4D97-AF65-F5344CB8AC3E}">
        <p14:creationId xmlns:p14="http://schemas.microsoft.com/office/powerpoint/2010/main" val="2084010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CD8DBC-8AB2-4C10-A116-D6364E876235}"/>
              </a:ext>
            </a:extLst>
          </p:cNvPr>
          <p:cNvSpPr>
            <a:spLocks noGrp="1"/>
          </p:cNvSpPr>
          <p:nvPr>
            <p:ph type="title"/>
          </p:nvPr>
        </p:nvSpPr>
        <p:spPr/>
        <p:txBody>
          <a:bodyPr/>
          <a:lstStyle/>
          <a:p>
            <a:r>
              <a:rPr lang="en-GB" dirty="0"/>
              <a:t>Case Study 1</a:t>
            </a:r>
          </a:p>
        </p:txBody>
      </p:sp>
      <p:sp>
        <p:nvSpPr>
          <p:cNvPr id="3" name="Content Placeholder 2">
            <a:extLst>
              <a:ext uri="{FF2B5EF4-FFF2-40B4-BE49-F238E27FC236}">
                <a16:creationId xmlns:a16="http://schemas.microsoft.com/office/drawing/2014/main" xmlns="" id="{CB7C8CFE-9E81-4FD0-B1D6-4942B5EF29FB}"/>
              </a:ext>
            </a:extLst>
          </p:cNvPr>
          <p:cNvSpPr>
            <a:spLocks noGrp="1"/>
          </p:cNvSpPr>
          <p:nvPr>
            <p:ph idx="1"/>
          </p:nvPr>
        </p:nvSpPr>
        <p:spPr>
          <a:xfrm>
            <a:off x="677334" y="1837427"/>
            <a:ext cx="8596668" cy="3640347"/>
          </a:xfrm>
        </p:spPr>
        <p:txBody>
          <a:bodyPr>
            <a:normAutofit/>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latin typeface="Arial" panose="020B0604020202020204" pitchFamily="34" charset="0"/>
                <a:ea typeface="Calibri" panose="020F0502020204030204" pitchFamily="34" charset="0"/>
                <a:cs typeface="Arial" panose="020B0604020202020204" pitchFamily="34" charset="0"/>
              </a:rPr>
              <a:t>P</a:t>
            </a:r>
            <a:r>
              <a:rPr lang="en-GB" sz="2000" dirty="0">
                <a:effectLst/>
                <a:latin typeface="Arial" panose="020B0604020202020204" pitchFamily="34" charset="0"/>
                <a:ea typeface="Calibri" panose="020F0502020204030204" pitchFamily="34" charset="0"/>
                <a:cs typeface="Arial" panose="020B0604020202020204" pitchFamily="34" charset="0"/>
              </a:rPr>
              <a:t>lus size patient in an acute hospital that was taking between 3-4 staff for all moving and handling purposes. Was in a Nursing Home prior to admission but this closed during the hospital stay. Care Management team could not find a placement within the community that would support a client requiring this amount of care input. It was advised that he would also need three community nurses to visit to complete </a:t>
            </a:r>
            <a:r>
              <a:rPr lang="en-GB" sz="2000" dirty="0">
                <a:latin typeface="Arial" panose="020B0604020202020204" pitchFamily="34" charset="0"/>
                <a:ea typeface="Calibri" panose="020F0502020204030204" pitchFamily="34" charset="0"/>
                <a:cs typeface="Arial" panose="020B0604020202020204" pitchFamily="34" charset="0"/>
              </a:rPr>
              <a:t>his daily wound care</a:t>
            </a: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p:cNvPicPr/>
          <p:nvPr/>
        </p:nvPicPr>
        <p:blipFill>
          <a:blip r:embed="rId2"/>
          <a:stretch>
            <a:fillRect/>
          </a:stretch>
        </p:blipFill>
        <p:spPr>
          <a:xfrm>
            <a:off x="677334" y="5709190"/>
            <a:ext cx="4902200" cy="838200"/>
          </a:xfrm>
          <a:prstGeom prst="rect">
            <a:avLst/>
          </a:prstGeom>
        </p:spPr>
      </p:pic>
    </p:spTree>
    <p:extLst>
      <p:ext uri="{BB962C8B-B14F-4D97-AF65-F5344CB8AC3E}">
        <p14:creationId xmlns:p14="http://schemas.microsoft.com/office/powerpoint/2010/main" val="1190371837"/>
      </p:ext>
    </p:extLst>
  </p:cSld>
  <p:clrMapOvr>
    <a:masterClrMapping/>
  </p:clrMapOvr>
  <mc:AlternateContent xmlns:mc="http://schemas.openxmlformats.org/markup-compatibility/2006" xmlns:p14="http://schemas.microsoft.com/office/powerpoint/2010/main">
    <mc:Choice Requires="p14">
      <p:transition spd="slow" p14:dur="2000" advTm="279"/>
    </mc:Choice>
    <mc:Fallback xmlns="">
      <p:transition spd="slow" advTm="27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62F2A1-FBE4-4298-86B6-4276AEE3615E}"/>
              </a:ext>
            </a:extLst>
          </p:cNvPr>
          <p:cNvSpPr>
            <a:spLocks noGrp="1"/>
          </p:cNvSpPr>
          <p:nvPr>
            <p:ph type="title"/>
          </p:nvPr>
        </p:nvSpPr>
        <p:spPr>
          <a:xfrm>
            <a:off x="677334" y="878140"/>
            <a:ext cx="8596668" cy="1052259"/>
          </a:xfrm>
        </p:spPr>
        <p:txBody>
          <a:bodyPr/>
          <a:lstStyle/>
          <a:p>
            <a:r>
              <a:rPr lang="en-GB" dirty="0"/>
              <a:t>Who are we?</a:t>
            </a:r>
          </a:p>
        </p:txBody>
      </p:sp>
      <p:sp>
        <p:nvSpPr>
          <p:cNvPr id="3" name="Content Placeholder 2">
            <a:extLst>
              <a:ext uri="{FF2B5EF4-FFF2-40B4-BE49-F238E27FC236}">
                <a16:creationId xmlns:a16="http://schemas.microsoft.com/office/drawing/2014/main" xmlns="" id="{10EC7786-13F8-4FCE-AE82-2EDCB100B593}"/>
              </a:ext>
            </a:extLst>
          </p:cNvPr>
          <p:cNvSpPr>
            <a:spLocks noGrp="1"/>
          </p:cNvSpPr>
          <p:nvPr>
            <p:ph idx="1"/>
          </p:nvPr>
        </p:nvSpPr>
        <p:spPr/>
        <p:txBody>
          <a:bodyPr/>
          <a:lstStyle/>
          <a:p>
            <a:endParaRPr lang="en-GB" dirty="0"/>
          </a:p>
          <a:p>
            <a:endParaRPr lang="en-GB" dirty="0"/>
          </a:p>
          <a:p>
            <a:r>
              <a:rPr lang="en-GB" sz="2800" dirty="0"/>
              <a:t>Small team of 9 Moving Handling Assessors</a:t>
            </a:r>
          </a:p>
          <a:p>
            <a:r>
              <a:rPr lang="en-GB" sz="2800" dirty="0"/>
              <a:t>One Senior Practitioner OT</a:t>
            </a:r>
          </a:p>
          <a:p>
            <a:r>
              <a:rPr lang="en-GB" sz="2800" dirty="0"/>
              <a:t>One Team Manager/Location Manager</a:t>
            </a:r>
          </a:p>
          <a:p>
            <a:endParaRPr lang="en-GB" dirty="0"/>
          </a:p>
        </p:txBody>
      </p:sp>
      <p:pic>
        <p:nvPicPr>
          <p:cNvPr id="6" name="Picture 5"/>
          <p:cNvPicPr/>
          <p:nvPr/>
        </p:nvPicPr>
        <p:blipFill>
          <a:blip r:embed="rId2"/>
          <a:stretch>
            <a:fillRect/>
          </a:stretch>
        </p:blipFill>
        <p:spPr>
          <a:xfrm>
            <a:off x="857761" y="5852451"/>
            <a:ext cx="4902200" cy="838200"/>
          </a:xfrm>
          <a:prstGeom prst="rect">
            <a:avLst/>
          </a:prstGeom>
        </p:spPr>
      </p:pic>
    </p:spTree>
    <p:extLst>
      <p:ext uri="{BB962C8B-B14F-4D97-AF65-F5344CB8AC3E}">
        <p14:creationId xmlns:p14="http://schemas.microsoft.com/office/powerpoint/2010/main" val="2663216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E5514-0194-41E2-87DF-0838FFA3698A}"/>
              </a:ext>
            </a:extLst>
          </p:cNvPr>
          <p:cNvSpPr>
            <a:spLocks noGrp="1"/>
          </p:cNvSpPr>
          <p:nvPr>
            <p:ph type="title"/>
          </p:nvPr>
        </p:nvSpPr>
        <p:spPr/>
        <p:txBody>
          <a:bodyPr/>
          <a:lstStyle/>
          <a:p>
            <a:r>
              <a:rPr lang="en-GB" dirty="0"/>
              <a:t>Options	</a:t>
            </a:r>
          </a:p>
        </p:txBody>
      </p:sp>
      <p:sp>
        <p:nvSpPr>
          <p:cNvPr id="3" name="Content Placeholder 2">
            <a:extLst>
              <a:ext uri="{FF2B5EF4-FFF2-40B4-BE49-F238E27FC236}">
                <a16:creationId xmlns:a16="http://schemas.microsoft.com/office/drawing/2014/main" xmlns="" id="{C96DD7AF-778E-4062-A349-902E2489A29F}"/>
              </a:ext>
            </a:extLst>
          </p:cNvPr>
          <p:cNvSpPr>
            <a:spLocks noGrp="1"/>
          </p:cNvSpPr>
          <p:nvPr>
            <p:ph idx="1"/>
          </p:nvPr>
        </p:nvSpPr>
        <p:spPr/>
        <p:txBody>
          <a:bodyPr/>
          <a:lstStyle/>
          <a:p>
            <a:r>
              <a:rPr lang="en-GB" dirty="0"/>
              <a:t>Option 1: The service user would go to a Care Home and the partnership would provide an extra carer 4 times a day</a:t>
            </a:r>
          </a:p>
          <a:p>
            <a:endParaRPr lang="en-GB" dirty="0"/>
          </a:p>
          <a:p>
            <a:r>
              <a:rPr lang="en-GB" dirty="0"/>
              <a:t>Risk Assessed Care -  Aberdeenshire MH Assessor and NHSG MH team to go into Hospital to start process there </a:t>
            </a:r>
          </a:p>
        </p:txBody>
      </p:sp>
      <p:pic>
        <p:nvPicPr>
          <p:cNvPr id="4" name="Picture 3"/>
          <p:cNvPicPr/>
          <p:nvPr/>
        </p:nvPicPr>
        <p:blipFill>
          <a:blip r:embed="rId2"/>
          <a:stretch>
            <a:fillRect/>
          </a:stretch>
        </p:blipFill>
        <p:spPr>
          <a:xfrm>
            <a:off x="677334" y="5852451"/>
            <a:ext cx="4902200" cy="838200"/>
          </a:xfrm>
          <a:prstGeom prst="rect">
            <a:avLst/>
          </a:prstGeom>
        </p:spPr>
      </p:pic>
    </p:spTree>
    <p:extLst>
      <p:ext uri="{BB962C8B-B14F-4D97-AF65-F5344CB8AC3E}">
        <p14:creationId xmlns:p14="http://schemas.microsoft.com/office/powerpoint/2010/main" val="1449992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B908B-784A-4A9A-87CC-424C1E60554D}"/>
              </a:ext>
            </a:extLst>
          </p:cNvPr>
          <p:cNvSpPr>
            <a:spLocks noGrp="1"/>
          </p:cNvSpPr>
          <p:nvPr>
            <p:ph type="title"/>
          </p:nvPr>
        </p:nvSpPr>
        <p:spPr/>
        <p:txBody>
          <a:bodyPr/>
          <a:lstStyle/>
          <a:p>
            <a:r>
              <a:rPr lang="en-GB" dirty="0"/>
              <a:t>So what did we do?</a:t>
            </a:r>
          </a:p>
        </p:txBody>
      </p:sp>
      <p:sp>
        <p:nvSpPr>
          <p:cNvPr id="3" name="Content Placeholder 2">
            <a:extLst>
              <a:ext uri="{FF2B5EF4-FFF2-40B4-BE49-F238E27FC236}">
                <a16:creationId xmlns:a16="http://schemas.microsoft.com/office/drawing/2014/main" xmlns="" id="{A79F9FD1-D11B-4749-90F5-2A49D83D1B4E}"/>
              </a:ext>
            </a:extLst>
          </p:cNvPr>
          <p:cNvSpPr>
            <a:spLocks noGrp="1"/>
          </p:cNvSpPr>
          <p:nvPr>
            <p:ph idx="1"/>
          </p:nvPr>
        </p:nvSpPr>
        <p:spPr>
          <a:xfrm>
            <a:off x="677334" y="2160590"/>
            <a:ext cx="8596668" cy="2808226"/>
          </a:xfrm>
        </p:spPr>
        <p:txBody>
          <a:bodyPr>
            <a:normAutofit/>
          </a:bodyPr>
          <a:lstStyle/>
          <a:p>
            <a:pPr>
              <a:lnSpc>
                <a:spcPct val="107000"/>
              </a:lnSpc>
              <a:spcAft>
                <a:spcPts val="800"/>
              </a:spcAft>
            </a:pPr>
            <a:r>
              <a:rPr lang="en-GB" sz="2000" dirty="0">
                <a:effectLst/>
                <a:ea typeface="Calibri" panose="020F0502020204030204" pitchFamily="34" charset="0"/>
                <a:cs typeface="Arial" panose="020B0604020202020204" pitchFamily="34" charset="0"/>
              </a:rPr>
              <a:t>Joint working with Hospital OT, Ward Nurses, Health &amp; Safety Advisor (Manual Handling),Patient and our Senior Practitioner. </a:t>
            </a:r>
            <a:r>
              <a:rPr lang="en-GB" sz="2000" dirty="0">
                <a:ea typeface="Calibri" panose="020F0502020204030204" pitchFamily="34" charset="0"/>
                <a:cs typeface="Arial" panose="020B0604020202020204" pitchFamily="34" charset="0"/>
              </a:rPr>
              <a:t>The C</a:t>
            </a:r>
            <a:r>
              <a:rPr lang="en-GB" sz="2000" dirty="0">
                <a:effectLst/>
                <a:ea typeface="Calibri" panose="020F0502020204030204" pitchFamily="34" charset="0"/>
                <a:cs typeface="Arial" panose="020B0604020202020204" pitchFamily="34" charset="0"/>
              </a:rPr>
              <a:t>lient was assessed with </a:t>
            </a:r>
            <a:r>
              <a:rPr lang="en-GB" sz="2000" dirty="0" err="1">
                <a:effectLst/>
                <a:ea typeface="Calibri" panose="020F0502020204030204" pitchFamily="34" charset="0"/>
                <a:cs typeface="Arial" panose="020B0604020202020204" pitchFamily="34" charset="0"/>
              </a:rPr>
              <a:t>Etac</a:t>
            </a:r>
            <a:r>
              <a:rPr lang="en-GB" sz="2000" dirty="0">
                <a:effectLst/>
                <a:ea typeface="Calibri" panose="020F0502020204030204" pitchFamily="34" charset="0"/>
                <a:cs typeface="Arial" panose="020B0604020202020204" pitchFamily="34" charset="0"/>
              </a:rPr>
              <a:t> 4 way bed management system and a track hoist. From there Carer input was reduced to 2.</a:t>
            </a:r>
          </a:p>
          <a:p>
            <a:pPr>
              <a:lnSpc>
                <a:spcPct val="107000"/>
              </a:lnSpc>
              <a:spcAft>
                <a:spcPts val="800"/>
              </a:spcAft>
            </a:pPr>
            <a:r>
              <a:rPr lang="en-GB" sz="2000" dirty="0">
                <a:effectLst/>
                <a:ea typeface="Calibri" panose="020F0502020204030204" pitchFamily="34" charset="0"/>
                <a:cs typeface="Arial" panose="020B0604020202020204" pitchFamily="34" charset="0"/>
              </a:rPr>
              <a:t>Care Manager </a:t>
            </a:r>
            <a:r>
              <a:rPr lang="en-GB" sz="2000" dirty="0">
                <a:ea typeface="Calibri" panose="020F0502020204030204" pitchFamily="34" charset="0"/>
                <a:cs typeface="Arial" panose="020B0604020202020204" pitchFamily="34" charset="0"/>
              </a:rPr>
              <a:t>was able to rewrite</a:t>
            </a:r>
            <a:r>
              <a:rPr lang="en-GB" sz="2000" dirty="0">
                <a:effectLst/>
                <a:ea typeface="Calibri" panose="020F0502020204030204" pitchFamily="34" charset="0"/>
                <a:cs typeface="Arial" panose="020B0604020202020204" pitchFamily="34" charset="0"/>
              </a:rPr>
              <a:t> the </a:t>
            </a:r>
            <a:r>
              <a:rPr lang="en-GB" sz="2000" dirty="0">
                <a:ea typeface="Calibri" panose="020F0502020204030204" pitchFamily="34" charset="0"/>
                <a:cs typeface="Arial" panose="020B0604020202020204" pitchFamily="34" charset="0"/>
              </a:rPr>
              <a:t>Service User’s</a:t>
            </a:r>
            <a:r>
              <a:rPr lang="en-GB" sz="2000" dirty="0">
                <a:effectLst/>
                <a:ea typeface="Calibri" panose="020F0502020204030204" pitchFamily="34" charset="0"/>
                <a:cs typeface="Arial" panose="020B0604020202020204" pitchFamily="34" charset="0"/>
              </a:rPr>
              <a:t> care needs assessment and approach Care facilities that could now meet the clients care needs. </a:t>
            </a:r>
          </a:p>
          <a:p>
            <a:endParaRPr lang="en-GB" dirty="0"/>
          </a:p>
        </p:txBody>
      </p:sp>
      <p:pic>
        <p:nvPicPr>
          <p:cNvPr id="4" name="Picture 3"/>
          <p:cNvPicPr/>
          <p:nvPr/>
        </p:nvPicPr>
        <p:blipFill>
          <a:blip r:embed="rId2"/>
          <a:stretch>
            <a:fillRect/>
          </a:stretch>
        </p:blipFill>
        <p:spPr>
          <a:xfrm>
            <a:off x="677334" y="5881718"/>
            <a:ext cx="4902200" cy="838200"/>
          </a:xfrm>
          <a:prstGeom prst="rect">
            <a:avLst/>
          </a:prstGeom>
        </p:spPr>
      </p:pic>
    </p:spTree>
    <p:extLst>
      <p:ext uri="{BB962C8B-B14F-4D97-AF65-F5344CB8AC3E}">
        <p14:creationId xmlns:p14="http://schemas.microsoft.com/office/powerpoint/2010/main" val="3868460732"/>
      </p:ext>
    </p:extLst>
  </p:cSld>
  <p:clrMapOvr>
    <a:masterClrMapping/>
  </p:clrMapOvr>
  <mc:AlternateContent xmlns:mc="http://schemas.openxmlformats.org/markup-compatibility/2006" xmlns:p14="http://schemas.microsoft.com/office/powerpoint/2010/main">
    <mc:Choice Requires="p14">
      <p:transition spd="slow" p14:dur="2000" advTm="265"/>
    </mc:Choice>
    <mc:Fallback xmlns="">
      <p:transition spd="slow" advTm="265"/>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E01EC0-D2F3-4FAF-8772-115B87CB3840}"/>
              </a:ext>
            </a:extLst>
          </p:cNvPr>
          <p:cNvSpPr>
            <a:spLocks noGrp="1"/>
          </p:cNvSpPr>
          <p:nvPr>
            <p:ph type="title"/>
          </p:nvPr>
        </p:nvSpPr>
        <p:spPr/>
        <p:txBody>
          <a:bodyPr/>
          <a:lstStyle/>
          <a:p>
            <a:r>
              <a:rPr lang="en-GB" dirty="0"/>
              <a:t>Feedback from family</a:t>
            </a:r>
          </a:p>
        </p:txBody>
      </p:sp>
      <p:sp>
        <p:nvSpPr>
          <p:cNvPr id="3" name="Content Placeholder 2">
            <a:extLst>
              <a:ext uri="{FF2B5EF4-FFF2-40B4-BE49-F238E27FC236}">
                <a16:creationId xmlns:a16="http://schemas.microsoft.com/office/drawing/2014/main" xmlns="" id="{7E395A83-3293-4618-B539-E94A40A227B0}"/>
              </a:ext>
            </a:extLst>
          </p:cNvPr>
          <p:cNvSpPr>
            <a:spLocks noGrp="1"/>
          </p:cNvSpPr>
          <p:nvPr>
            <p:ph idx="1"/>
          </p:nvPr>
        </p:nvSpPr>
        <p:spPr>
          <a:xfrm>
            <a:off x="723900" y="1381124"/>
            <a:ext cx="9049828" cy="4338189"/>
          </a:xfrm>
        </p:spPr>
        <p:txBody>
          <a:bodyPr>
            <a:normAutofit/>
          </a:bodyPr>
          <a:lstStyle/>
          <a:p>
            <a:pPr>
              <a:lnSpc>
                <a:spcPct val="107000"/>
              </a:lnSpc>
              <a:spcAft>
                <a:spcPts val="800"/>
              </a:spcAft>
            </a:pPr>
            <a:r>
              <a:rPr lang="en-GB" sz="1900" dirty="0">
                <a:ea typeface="Calibri" panose="020F0502020204030204" pitchFamily="34" charset="0"/>
                <a:cs typeface="Arial" panose="020B0604020202020204" pitchFamily="34" charset="0"/>
              </a:rPr>
              <a:t>Service User</a:t>
            </a:r>
            <a:r>
              <a:rPr lang="en-GB" sz="1900" dirty="0">
                <a:effectLst/>
                <a:ea typeface="Calibri" panose="020F0502020204030204" pitchFamily="34" charset="0"/>
                <a:cs typeface="Arial" panose="020B0604020202020204" pitchFamily="34" charset="0"/>
              </a:rPr>
              <a:t> is now in a Private Care </a:t>
            </a:r>
            <a:r>
              <a:rPr lang="en-GB" sz="1900" dirty="0">
                <a:ea typeface="Calibri" panose="020F0502020204030204" pitchFamily="34" charset="0"/>
                <a:cs typeface="Arial" panose="020B0604020202020204" pitchFamily="34" charset="0"/>
              </a:rPr>
              <a:t>H</a:t>
            </a:r>
            <a:r>
              <a:rPr lang="en-GB" sz="1900" dirty="0">
                <a:effectLst/>
                <a:ea typeface="Calibri" panose="020F0502020204030204" pitchFamily="34" charset="0"/>
                <a:cs typeface="Arial" panose="020B0604020202020204" pitchFamily="34" charset="0"/>
              </a:rPr>
              <a:t>ome being cared for by 2 carers for moving and handling. </a:t>
            </a:r>
            <a:r>
              <a:rPr lang="en-GB" sz="1900" dirty="0">
                <a:ea typeface="Calibri" panose="020F0502020204030204" pitchFamily="34" charset="0"/>
                <a:cs typeface="Arial" panose="020B0604020202020204" pitchFamily="34" charset="0"/>
              </a:rPr>
              <a:t>Service User’s</a:t>
            </a:r>
            <a:r>
              <a:rPr lang="en-GB" sz="1900" dirty="0">
                <a:effectLst/>
                <a:ea typeface="Calibri" panose="020F0502020204030204" pitchFamily="34" charset="0"/>
                <a:cs typeface="Arial" panose="020B0604020202020204" pitchFamily="34" charset="0"/>
              </a:rPr>
              <a:t> sense of well being and dignity has been restored to the stage where he now feels he would like to get out of bed and socialise with others within the </a:t>
            </a:r>
            <a:r>
              <a:rPr lang="en-GB" sz="1900" dirty="0">
                <a:ea typeface="Calibri" panose="020F0502020204030204" pitchFamily="34" charset="0"/>
                <a:cs typeface="Arial" panose="020B0604020202020204" pitchFamily="34" charset="0"/>
              </a:rPr>
              <a:t>C</a:t>
            </a:r>
            <a:r>
              <a:rPr lang="en-GB" sz="1900" dirty="0">
                <a:effectLst/>
                <a:ea typeface="Calibri" panose="020F0502020204030204" pitchFamily="34" charset="0"/>
                <a:cs typeface="Arial" panose="020B0604020202020204" pitchFamily="34" charset="0"/>
              </a:rPr>
              <a:t>are Home. </a:t>
            </a:r>
          </a:p>
          <a:p>
            <a:pPr>
              <a:lnSpc>
                <a:spcPct val="107000"/>
              </a:lnSpc>
              <a:spcAft>
                <a:spcPts val="800"/>
              </a:spcAft>
            </a:pPr>
            <a:r>
              <a:rPr lang="en-GB" sz="1900" dirty="0">
                <a:effectLst/>
                <a:ea typeface="Calibri" panose="020F0502020204030204" pitchFamily="34" charset="0"/>
                <a:cs typeface="Arial" panose="020B0604020202020204" pitchFamily="34" charset="0"/>
              </a:rPr>
              <a:t>Family delighted </a:t>
            </a:r>
          </a:p>
          <a:p>
            <a:pPr>
              <a:lnSpc>
                <a:spcPct val="107000"/>
              </a:lnSpc>
              <a:spcAft>
                <a:spcPts val="800"/>
              </a:spcAft>
            </a:pPr>
            <a:r>
              <a:rPr lang="en-GB" sz="1900" dirty="0">
                <a:effectLst/>
                <a:ea typeface="Calibri" panose="020F0502020204030204" pitchFamily="34" charset="0"/>
                <a:cs typeface="Arial" panose="020B0604020202020204" pitchFamily="34" charset="0"/>
              </a:rPr>
              <a:t>Feedback from Daughter via text: </a:t>
            </a:r>
          </a:p>
          <a:p>
            <a:pPr>
              <a:lnSpc>
                <a:spcPct val="107000"/>
              </a:lnSpc>
              <a:spcAft>
                <a:spcPts val="800"/>
              </a:spcAft>
            </a:pPr>
            <a:r>
              <a:rPr lang="en-GB" sz="1900" dirty="0">
                <a:effectLst/>
                <a:ea typeface="Calibri" panose="020F0502020204030204" pitchFamily="34" charset="0"/>
                <a:cs typeface="Arial" panose="020B0604020202020204" pitchFamily="34" charset="0"/>
              </a:rPr>
              <a:t>“ I wanted to talk to you about electric wheelchairs and seeing if that would help dad…. Dad called upbeat saying he just got a call for an assessment on the 01/06. I just thought if anyone can help motivate him into trying, you will. Thank you so much for being there for him and being so upbeat. Please keep being your happy lovely self. You made a huge difference already.” </a:t>
            </a:r>
          </a:p>
          <a:p>
            <a:endParaRPr lang="en-GB" dirty="0"/>
          </a:p>
        </p:txBody>
      </p:sp>
      <p:pic>
        <p:nvPicPr>
          <p:cNvPr id="4" name="Picture 3"/>
          <p:cNvPicPr/>
          <p:nvPr/>
        </p:nvPicPr>
        <p:blipFill>
          <a:blip r:embed="rId3"/>
          <a:stretch>
            <a:fillRect/>
          </a:stretch>
        </p:blipFill>
        <p:spPr>
          <a:xfrm>
            <a:off x="539643" y="5795455"/>
            <a:ext cx="4902200" cy="838200"/>
          </a:xfrm>
          <a:prstGeom prst="rect">
            <a:avLst/>
          </a:prstGeom>
        </p:spPr>
      </p:pic>
    </p:spTree>
    <p:extLst>
      <p:ext uri="{BB962C8B-B14F-4D97-AF65-F5344CB8AC3E}">
        <p14:creationId xmlns:p14="http://schemas.microsoft.com/office/powerpoint/2010/main" val="3849680997"/>
      </p:ext>
    </p:extLst>
  </p:cSld>
  <p:clrMapOvr>
    <a:masterClrMapping/>
  </p:clrMapOvr>
  <mc:AlternateContent xmlns:mc="http://schemas.openxmlformats.org/markup-compatibility/2006" xmlns:p14="http://schemas.microsoft.com/office/powerpoint/2010/main">
    <mc:Choice Requires="p14">
      <p:transition spd="slow" p14:dur="2000" advTm="243"/>
    </mc:Choice>
    <mc:Fallback xmlns="">
      <p:transition spd="slow" advTm="243"/>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9B9939-A9D1-4D5E-881E-5852CA2AEC95}"/>
              </a:ext>
            </a:extLst>
          </p:cNvPr>
          <p:cNvSpPr>
            <a:spLocks noGrp="1"/>
          </p:cNvSpPr>
          <p:nvPr>
            <p:ph type="title"/>
          </p:nvPr>
        </p:nvSpPr>
        <p:spPr>
          <a:xfrm>
            <a:off x="838200" y="786063"/>
            <a:ext cx="10515600" cy="962526"/>
          </a:xfrm>
        </p:spPr>
        <p:txBody>
          <a:bodyPr/>
          <a:lstStyle/>
          <a:p>
            <a:r>
              <a:rPr lang="en-GB" dirty="0"/>
              <a:t>Equipment used and the cost of it</a:t>
            </a:r>
          </a:p>
        </p:txBody>
      </p:sp>
      <p:sp>
        <p:nvSpPr>
          <p:cNvPr id="3" name="Content Placeholder 2">
            <a:extLst>
              <a:ext uri="{FF2B5EF4-FFF2-40B4-BE49-F238E27FC236}">
                <a16:creationId xmlns:a16="http://schemas.microsoft.com/office/drawing/2014/main" xmlns="" id="{236AC5E8-5559-483D-B249-8CD2FD4E5CA5}"/>
              </a:ext>
            </a:extLst>
          </p:cNvPr>
          <p:cNvSpPr>
            <a:spLocks noGrp="1"/>
          </p:cNvSpPr>
          <p:nvPr>
            <p:ph idx="1"/>
          </p:nvPr>
        </p:nvSpPr>
        <p:spPr/>
        <p:txBody>
          <a:bodyPr>
            <a:normAutofit/>
          </a:bodyPr>
          <a:lstStyle/>
          <a:p>
            <a:pPr>
              <a:lnSpc>
                <a:spcPct val="1070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Bariatric Bed with Bed safety sides            £1401</a:t>
            </a:r>
          </a:p>
          <a:p>
            <a:pPr>
              <a:lnSpc>
                <a:spcPct val="1070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2 x </a:t>
            </a:r>
            <a:r>
              <a:rPr lang="en-GB" dirty="0" err="1">
                <a:effectLst/>
                <a:latin typeface="Arial" panose="020B0604020202020204" pitchFamily="34" charset="0"/>
                <a:ea typeface="Calibri" panose="020F0502020204030204" pitchFamily="34" charset="0"/>
                <a:cs typeface="Arial" panose="020B0604020202020204" pitchFamily="34" charset="0"/>
              </a:rPr>
              <a:t>Etac</a:t>
            </a:r>
            <a:r>
              <a:rPr lang="en-GB" dirty="0">
                <a:effectLst/>
                <a:latin typeface="Arial" panose="020B0604020202020204" pitchFamily="34" charset="0"/>
                <a:ea typeface="Calibri" panose="020F0502020204030204" pitchFamily="34" charset="0"/>
                <a:cs typeface="Arial" panose="020B0604020202020204" pitchFamily="34" charset="0"/>
              </a:rPr>
              <a:t> 4 way bed management system   £ 200</a:t>
            </a:r>
          </a:p>
          <a:p>
            <a:pPr>
              <a:lnSpc>
                <a:spcPct val="107000"/>
              </a:lnSpc>
              <a:spcAft>
                <a:spcPts val="800"/>
              </a:spcAft>
            </a:pPr>
            <a:r>
              <a:rPr lang="en-GB" dirty="0" err="1">
                <a:effectLst/>
                <a:latin typeface="Arial" panose="020B0604020202020204" pitchFamily="34" charset="0"/>
                <a:ea typeface="Calibri" panose="020F0502020204030204" pitchFamily="34" charset="0"/>
                <a:cs typeface="Arial" panose="020B0604020202020204" pitchFamily="34" charset="0"/>
              </a:rPr>
              <a:t>Etac</a:t>
            </a:r>
            <a:r>
              <a:rPr lang="en-GB" dirty="0">
                <a:effectLst/>
                <a:latin typeface="Arial" panose="020B0604020202020204" pitchFamily="34" charset="0"/>
                <a:ea typeface="Calibri" panose="020F0502020204030204" pitchFamily="34" charset="0"/>
                <a:cs typeface="Arial" panose="020B0604020202020204" pitchFamily="34" charset="0"/>
              </a:rPr>
              <a:t> Wedge                                                £  75</a:t>
            </a:r>
          </a:p>
          <a:p>
            <a:pPr>
              <a:lnSpc>
                <a:spcPct val="1070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Gantry Hoist                                               £1850</a:t>
            </a:r>
          </a:p>
          <a:p>
            <a:pPr>
              <a:lnSpc>
                <a:spcPct val="1070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Slings x2                                                     £ 302</a:t>
            </a:r>
            <a:r>
              <a:rPr lang="en-GB" dirty="0">
                <a:latin typeface="Arial" panose="020B0604020202020204" pitchFamily="34" charset="0"/>
                <a:ea typeface="Calibri" panose="020F0502020204030204" pitchFamily="34" charset="0"/>
                <a:cs typeface="Arial" panose="020B0604020202020204" pitchFamily="34" charset="0"/>
              </a:rPr>
              <a:t> </a:t>
            </a:r>
            <a:endParaRPr lang="en-GB" dirty="0">
              <a:effectLst/>
              <a:latin typeface="Arial" panose="020B0604020202020204" pitchFamily="34" charset="0"/>
              <a:ea typeface="Calibri" panose="020F0502020204030204" pitchFamily="34" charset="0"/>
              <a:cs typeface="Arial" panose="020B0604020202020204" pitchFamily="34" charset="0"/>
            </a:endParaRPr>
          </a:p>
          <a:p>
            <a:endParaRPr lang="en-GB" dirty="0"/>
          </a:p>
          <a:p>
            <a:r>
              <a:rPr lang="en-GB" dirty="0"/>
              <a:t>Total Cost:                                              </a:t>
            </a:r>
            <a:r>
              <a:rPr lang="en-GB" dirty="0">
                <a:solidFill>
                  <a:srgbClr val="FF0000"/>
                </a:solidFill>
              </a:rPr>
              <a:t>£3828</a:t>
            </a:r>
          </a:p>
        </p:txBody>
      </p:sp>
      <p:pic>
        <p:nvPicPr>
          <p:cNvPr id="4" name="Picture 3"/>
          <p:cNvPicPr/>
          <p:nvPr/>
        </p:nvPicPr>
        <p:blipFill>
          <a:blip r:embed="rId2"/>
          <a:stretch>
            <a:fillRect/>
          </a:stretch>
        </p:blipFill>
        <p:spPr>
          <a:xfrm>
            <a:off x="677334" y="5717817"/>
            <a:ext cx="4902200" cy="838200"/>
          </a:xfrm>
          <a:prstGeom prst="rect">
            <a:avLst/>
          </a:prstGeom>
        </p:spPr>
      </p:pic>
    </p:spTree>
    <p:extLst>
      <p:ext uri="{BB962C8B-B14F-4D97-AF65-F5344CB8AC3E}">
        <p14:creationId xmlns:p14="http://schemas.microsoft.com/office/powerpoint/2010/main" val="3604913952"/>
      </p:ext>
    </p:extLst>
  </p:cSld>
  <p:clrMapOvr>
    <a:masterClrMapping/>
  </p:clrMapOvr>
  <mc:AlternateContent xmlns:mc="http://schemas.openxmlformats.org/markup-compatibility/2006" xmlns:p14="http://schemas.microsoft.com/office/powerpoint/2010/main">
    <mc:Choice Requires="p14">
      <p:transition spd="slow" p14:dur="2000" advTm="251"/>
    </mc:Choice>
    <mc:Fallback xmlns="">
      <p:transition spd="slow" advTm="251"/>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B6A894-62AC-45CD-8D62-58D57D570967}"/>
              </a:ext>
            </a:extLst>
          </p:cNvPr>
          <p:cNvSpPr>
            <a:spLocks noGrp="1"/>
          </p:cNvSpPr>
          <p:nvPr>
            <p:ph type="title"/>
          </p:nvPr>
        </p:nvSpPr>
        <p:spPr>
          <a:xfrm>
            <a:off x="276045" y="753979"/>
            <a:ext cx="9868620" cy="1122947"/>
          </a:xfrm>
        </p:spPr>
        <p:txBody>
          <a:bodyPr/>
          <a:lstStyle/>
          <a:p>
            <a:r>
              <a:rPr lang="en-GB" dirty="0"/>
              <a:t>Cost of providing three Carers instead of two</a:t>
            </a:r>
          </a:p>
        </p:txBody>
      </p:sp>
      <p:sp>
        <p:nvSpPr>
          <p:cNvPr id="3" name="Content Placeholder 2">
            <a:extLst>
              <a:ext uri="{FF2B5EF4-FFF2-40B4-BE49-F238E27FC236}">
                <a16:creationId xmlns:a16="http://schemas.microsoft.com/office/drawing/2014/main" xmlns="" id="{755972B5-760C-4EC0-AEDF-E9B4E9FB6360}"/>
              </a:ext>
            </a:extLst>
          </p:cNvPr>
          <p:cNvSpPr>
            <a:spLocks noGrp="1"/>
          </p:cNvSpPr>
          <p:nvPr>
            <p:ph idx="1"/>
          </p:nvPr>
        </p:nvSpPr>
        <p:spPr>
          <a:xfrm>
            <a:off x="677334" y="2682815"/>
            <a:ext cx="8596668" cy="3358547"/>
          </a:xfrm>
        </p:spPr>
        <p:txBody>
          <a:bodyPr/>
          <a:lstStyle/>
          <a:p>
            <a:r>
              <a:rPr lang="en-GB" sz="2000" dirty="0"/>
              <a:t>Cost of one carer four times a day                              £   112</a:t>
            </a:r>
          </a:p>
          <a:p>
            <a:r>
              <a:rPr lang="en-GB" sz="2000" dirty="0"/>
              <a:t>Cost over one year						                   </a:t>
            </a:r>
            <a:r>
              <a:rPr lang="en-GB" sz="2000" dirty="0">
                <a:solidFill>
                  <a:srgbClr val="FF0000"/>
                </a:solidFill>
              </a:rPr>
              <a:t>£40880	</a:t>
            </a:r>
            <a:r>
              <a:rPr lang="en-GB" sz="2000" dirty="0"/>
              <a:t>				</a:t>
            </a:r>
          </a:p>
          <a:p>
            <a:r>
              <a:rPr lang="en-GB" sz="2000" dirty="0"/>
              <a:t>This would have been on top of the costs for Care Home Placement	</a:t>
            </a:r>
          </a:p>
          <a:p>
            <a:pPr marL="0" indent="0">
              <a:buNone/>
            </a:pPr>
            <a:r>
              <a:rPr lang="en-GB" dirty="0"/>
              <a:t>				</a:t>
            </a:r>
          </a:p>
        </p:txBody>
      </p:sp>
      <p:pic>
        <p:nvPicPr>
          <p:cNvPr id="4" name="Picture 3"/>
          <p:cNvPicPr/>
          <p:nvPr/>
        </p:nvPicPr>
        <p:blipFill>
          <a:blip r:embed="rId2"/>
          <a:stretch>
            <a:fillRect/>
          </a:stretch>
        </p:blipFill>
        <p:spPr>
          <a:xfrm>
            <a:off x="755303" y="5735069"/>
            <a:ext cx="4902200" cy="838200"/>
          </a:xfrm>
          <a:prstGeom prst="rect">
            <a:avLst/>
          </a:prstGeom>
        </p:spPr>
      </p:pic>
    </p:spTree>
    <p:extLst>
      <p:ext uri="{BB962C8B-B14F-4D97-AF65-F5344CB8AC3E}">
        <p14:creationId xmlns:p14="http://schemas.microsoft.com/office/powerpoint/2010/main" val="665213694"/>
      </p:ext>
    </p:extLst>
  </p:cSld>
  <p:clrMapOvr>
    <a:masterClrMapping/>
  </p:clrMapOvr>
  <mc:AlternateContent xmlns:mc="http://schemas.openxmlformats.org/markup-compatibility/2006" xmlns:p14="http://schemas.microsoft.com/office/powerpoint/2010/main">
    <mc:Choice Requires="p14">
      <p:transition spd="slow" p14:dur="2000" advTm="251"/>
    </mc:Choice>
    <mc:Fallback xmlns="">
      <p:transition spd="slow" advTm="251"/>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3C9A15-9009-4F55-8846-9AC3EE6CAB56}"/>
              </a:ext>
            </a:extLst>
          </p:cNvPr>
          <p:cNvSpPr>
            <a:spLocks noGrp="1"/>
          </p:cNvSpPr>
          <p:nvPr>
            <p:ph type="title"/>
          </p:nvPr>
        </p:nvSpPr>
        <p:spPr/>
        <p:txBody>
          <a:bodyPr/>
          <a:lstStyle/>
          <a:p>
            <a:r>
              <a:rPr lang="en-GB" dirty="0"/>
              <a:t>Year One savings</a:t>
            </a:r>
          </a:p>
        </p:txBody>
      </p:sp>
      <p:sp>
        <p:nvSpPr>
          <p:cNvPr id="3" name="Content Placeholder 2">
            <a:extLst>
              <a:ext uri="{FF2B5EF4-FFF2-40B4-BE49-F238E27FC236}">
                <a16:creationId xmlns:a16="http://schemas.microsoft.com/office/drawing/2014/main" xmlns="" id="{568E003B-E4EB-4F6F-9ECB-A974D5C3001A}"/>
              </a:ext>
            </a:extLst>
          </p:cNvPr>
          <p:cNvSpPr>
            <a:spLocks noGrp="1"/>
          </p:cNvSpPr>
          <p:nvPr>
            <p:ph idx="1"/>
          </p:nvPr>
        </p:nvSpPr>
        <p:spPr>
          <a:xfrm>
            <a:off x="561363" y="2234242"/>
            <a:ext cx="7978788" cy="3001992"/>
          </a:xfrm>
        </p:spPr>
        <p:txBody>
          <a:bodyPr>
            <a:normAutofit/>
          </a:bodyPr>
          <a:lstStyle/>
          <a:p>
            <a:r>
              <a:rPr lang="en-GB" sz="2000" dirty="0"/>
              <a:t>Cost of Carer						                   £40880</a:t>
            </a:r>
          </a:p>
          <a:p>
            <a:r>
              <a:rPr lang="en-GB" sz="2000" dirty="0"/>
              <a:t>Cost of equipment £3526 + £600 service costs)	 £  4428</a:t>
            </a:r>
          </a:p>
          <a:p>
            <a:endParaRPr lang="en-GB" sz="2000" dirty="0"/>
          </a:p>
          <a:p>
            <a:pPr marL="0" indent="0">
              <a:buNone/>
            </a:pPr>
            <a:r>
              <a:rPr lang="en-GB" sz="2000" dirty="0">
                <a:solidFill>
                  <a:srgbClr val="FF0000"/>
                </a:solidFill>
              </a:rPr>
              <a:t>TOTAL savings						                         £36452</a:t>
            </a:r>
          </a:p>
        </p:txBody>
      </p:sp>
      <p:pic>
        <p:nvPicPr>
          <p:cNvPr id="4" name="Picture 3"/>
          <p:cNvPicPr/>
          <p:nvPr/>
        </p:nvPicPr>
        <p:blipFill>
          <a:blip r:embed="rId2"/>
          <a:stretch>
            <a:fillRect/>
          </a:stretch>
        </p:blipFill>
        <p:spPr>
          <a:xfrm>
            <a:off x="677334" y="5735069"/>
            <a:ext cx="4902200" cy="838200"/>
          </a:xfrm>
          <a:prstGeom prst="rect">
            <a:avLst/>
          </a:prstGeom>
        </p:spPr>
      </p:pic>
    </p:spTree>
    <p:extLst>
      <p:ext uri="{BB962C8B-B14F-4D97-AF65-F5344CB8AC3E}">
        <p14:creationId xmlns:p14="http://schemas.microsoft.com/office/powerpoint/2010/main" val="2596690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36327B-5625-4D98-8785-FE383E4D9A74}"/>
              </a:ext>
            </a:extLst>
          </p:cNvPr>
          <p:cNvSpPr>
            <a:spLocks noGrp="1"/>
          </p:cNvSpPr>
          <p:nvPr>
            <p:ph type="title"/>
          </p:nvPr>
        </p:nvSpPr>
        <p:spPr/>
        <p:txBody>
          <a:bodyPr/>
          <a:lstStyle/>
          <a:p>
            <a:r>
              <a:rPr lang="en-GB" dirty="0"/>
              <a:t>Year 2 Savings</a:t>
            </a:r>
          </a:p>
        </p:txBody>
      </p:sp>
      <p:sp>
        <p:nvSpPr>
          <p:cNvPr id="3" name="Content Placeholder 2">
            <a:extLst>
              <a:ext uri="{FF2B5EF4-FFF2-40B4-BE49-F238E27FC236}">
                <a16:creationId xmlns:a16="http://schemas.microsoft.com/office/drawing/2014/main" xmlns="" id="{D3D03172-0B4A-432B-AECE-E28D37E837BA}"/>
              </a:ext>
            </a:extLst>
          </p:cNvPr>
          <p:cNvSpPr>
            <a:spLocks noGrp="1"/>
          </p:cNvSpPr>
          <p:nvPr>
            <p:ph idx="1"/>
          </p:nvPr>
        </p:nvSpPr>
        <p:spPr/>
        <p:txBody>
          <a:bodyPr>
            <a:normAutofit/>
          </a:bodyPr>
          <a:lstStyle/>
          <a:p>
            <a:r>
              <a:rPr lang="en-GB" sz="2000" dirty="0"/>
              <a:t>Cost of Carer						                  £40880</a:t>
            </a:r>
          </a:p>
          <a:p>
            <a:r>
              <a:rPr lang="en-GB" sz="2000" dirty="0"/>
              <a:t>Cost of equipment (servicing costs)		            £    600</a:t>
            </a:r>
          </a:p>
          <a:p>
            <a:r>
              <a:rPr lang="en-GB" sz="2000" dirty="0"/>
              <a:t>Sling replacement 					                  £    302</a:t>
            </a:r>
          </a:p>
          <a:p>
            <a:r>
              <a:rPr lang="en-GB" sz="2000" dirty="0">
                <a:solidFill>
                  <a:srgbClr val="FF0000"/>
                </a:solidFill>
              </a:rPr>
              <a:t>Total Savings						                        £39978</a:t>
            </a:r>
          </a:p>
        </p:txBody>
      </p:sp>
      <p:pic>
        <p:nvPicPr>
          <p:cNvPr id="4" name="Picture 3"/>
          <p:cNvPicPr/>
          <p:nvPr/>
        </p:nvPicPr>
        <p:blipFill>
          <a:blip r:embed="rId2"/>
          <a:stretch>
            <a:fillRect/>
          </a:stretch>
        </p:blipFill>
        <p:spPr>
          <a:xfrm>
            <a:off x="677334" y="5852451"/>
            <a:ext cx="4902200" cy="838200"/>
          </a:xfrm>
          <a:prstGeom prst="rect">
            <a:avLst/>
          </a:prstGeom>
        </p:spPr>
      </p:pic>
    </p:spTree>
    <p:extLst>
      <p:ext uri="{BB962C8B-B14F-4D97-AF65-F5344CB8AC3E}">
        <p14:creationId xmlns:p14="http://schemas.microsoft.com/office/powerpoint/2010/main" val="3609611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097423-8DCE-4487-A406-1FC05B8F5CE0}"/>
              </a:ext>
            </a:extLst>
          </p:cNvPr>
          <p:cNvSpPr>
            <a:spLocks noGrp="1"/>
          </p:cNvSpPr>
          <p:nvPr>
            <p:ph type="title"/>
          </p:nvPr>
        </p:nvSpPr>
        <p:spPr/>
        <p:txBody>
          <a:bodyPr/>
          <a:lstStyle/>
          <a:p>
            <a:r>
              <a:rPr lang="en-GB" dirty="0"/>
              <a:t>Case Study 2</a:t>
            </a:r>
          </a:p>
        </p:txBody>
      </p:sp>
      <p:sp>
        <p:nvSpPr>
          <p:cNvPr id="3" name="Content Placeholder 2">
            <a:extLst>
              <a:ext uri="{FF2B5EF4-FFF2-40B4-BE49-F238E27FC236}">
                <a16:creationId xmlns:a16="http://schemas.microsoft.com/office/drawing/2014/main" xmlns="" id="{4A927AB5-8D89-451B-930C-0843C0444605}"/>
              </a:ext>
            </a:extLst>
          </p:cNvPr>
          <p:cNvSpPr>
            <a:spLocks noGrp="1"/>
          </p:cNvSpPr>
          <p:nvPr>
            <p:ph idx="1"/>
          </p:nvPr>
        </p:nvSpPr>
        <p:spPr/>
        <p:txBody>
          <a:bodyPr>
            <a:normAutofit/>
          </a:bodyPr>
          <a:lstStyle/>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Service User was</a:t>
            </a:r>
            <a:r>
              <a:rPr lang="en-GB" dirty="0">
                <a:effectLst/>
                <a:latin typeface="Arial" panose="020B0604020202020204" pitchFamily="34" charset="0"/>
                <a:ea typeface="Calibri" panose="020F0502020204030204" pitchFamily="34" charset="0"/>
                <a:cs typeface="Arial" panose="020B0604020202020204" pitchFamily="34" charset="0"/>
              </a:rPr>
              <a:t> in hospital for 4 months </a:t>
            </a:r>
            <a:r>
              <a:rPr lang="en-GB" dirty="0">
                <a:latin typeface="Arial" panose="020B0604020202020204" pitchFamily="34" charset="0"/>
                <a:ea typeface="Calibri" panose="020F0502020204030204" pitchFamily="34" charset="0"/>
                <a:cs typeface="Arial" panose="020B0604020202020204" pitchFamily="34" charset="0"/>
              </a:rPr>
              <a:t>following </a:t>
            </a:r>
            <a:r>
              <a:rPr lang="en-GB" dirty="0">
                <a:effectLst/>
                <a:latin typeface="Arial" panose="020B0604020202020204" pitchFamily="34" charset="0"/>
                <a:ea typeface="Calibri" panose="020F0502020204030204" pitchFamily="34" charset="0"/>
                <a:cs typeface="Arial" panose="020B0604020202020204" pitchFamily="34" charset="0"/>
              </a:rPr>
              <a:t>a spinal operation. Client was not engaging with rehab as she </a:t>
            </a:r>
            <a:r>
              <a:rPr lang="en-GB" dirty="0">
                <a:latin typeface="Arial" panose="020B0604020202020204" pitchFamily="34" charset="0"/>
                <a:ea typeface="Calibri" panose="020F0502020204030204" pitchFamily="34" charset="0"/>
                <a:cs typeface="Arial" panose="020B0604020202020204" pitchFamily="34" charset="0"/>
              </a:rPr>
              <a:t>wanted </a:t>
            </a:r>
            <a:r>
              <a:rPr lang="en-GB" dirty="0">
                <a:effectLst/>
                <a:latin typeface="Arial" panose="020B0604020202020204" pitchFamily="34" charset="0"/>
                <a:ea typeface="Calibri" panose="020F0502020204030204" pitchFamily="34" charset="0"/>
                <a:cs typeface="Arial" panose="020B0604020202020204" pitchFamily="34" charset="0"/>
              </a:rPr>
              <a:t>double up care four times a day and was waiting for that. </a:t>
            </a:r>
          </a:p>
          <a:p>
            <a:pPr>
              <a:lnSpc>
                <a:spcPct val="1070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The area she lived in had no care available and the Moving on Policy was being </a:t>
            </a:r>
            <a:r>
              <a:rPr lang="en-GB" dirty="0">
                <a:latin typeface="Arial" panose="020B0604020202020204" pitchFamily="34" charset="0"/>
                <a:ea typeface="Calibri" panose="020F0502020204030204" pitchFamily="34" charset="0"/>
                <a:cs typeface="Arial" panose="020B0604020202020204" pitchFamily="34" charset="0"/>
              </a:rPr>
              <a:t>implemented</a:t>
            </a:r>
            <a:r>
              <a:rPr lang="en-GB" dirty="0">
                <a:effectLst/>
                <a:latin typeface="Arial" panose="020B0604020202020204" pitchFamily="34" charset="0"/>
                <a:ea typeface="Calibri" panose="020F0502020204030204" pitchFamily="34" charset="0"/>
                <a:cs typeface="Arial" panose="020B0604020202020204" pitchFamily="34" charset="0"/>
              </a:rPr>
              <a:t> to move </a:t>
            </a:r>
            <a:r>
              <a:rPr lang="en-GB" dirty="0">
                <a:latin typeface="Arial" panose="020B0604020202020204" pitchFamily="34" charset="0"/>
                <a:ea typeface="Calibri" panose="020F0502020204030204" pitchFamily="34" charset="0"/>
                <a:cs typeface="Arial" panose="020B0604020202020204" pitchFamily="34" charset="0"/>
              </a:rPr>
              <a:t>the Service User</a:t>
            </a:r>
            <a:r>
              <a:rPr lang="en-GB" dirty="0">
                <a:effectLst/>
                <a:latin typeface="Arial" panose="020B0604020202020204" pitchFamily="34" charset="0"/>
                <a:ea typeface="Calibri" panose="020F0502020204030204" pitchFamily="34" charset="0"/>
                <a:cs typeface="Arial" panose="020B0604020202020204" pitchFamily="34" charset="0"/>
              </a:rPr>
              <a:t> into a Care Home until care could be found. </a:t>
            </a:r>
            <a:r>
              <a:rPr lang="en-GB" dirty="0">
                <a:latin typeface="Arial" panose="020B0604020202020204" pitchFamily="34" charset="0"/>
                <a:ea typeface="Calibri" panose="020F0502020204030204" pitchFamily="34" charset="0"/>
                <a:cs typeface="Arial" panose="020B0604020202020204" pitchFamily="34" charset="0"/>
              </a:rPr>
              <a:t>Service User</a:t>
            </a:r>
            <a:r>
              <a:rPr lang="en-GB" dirty="0">
                <a:effectLst/>
                <a:latin typeface="Arial" panose="020B0604020202020204" pitchFamily="34" charset="0"/>
                <a:ea typeface="Calibri" panose="020F0502020204030204" pitchFamily="34" charset="0"/>
                <a:cs typeface="Arial" panose="020B0604020202020204" pitchFamily="34" charset="0"/>
              </a:rPr>
              <a:t> stated that </a:t>
            </a:r>
            <a:r>
              <a:rPr lang="en-GB" dirty="0">
                <a:latin typeface="Arial" panose="020B0604020202020204" pitchFamily="34" charset="0"/>
                <a:ea typeface="Calibri" panose="020F0502020204030204" pitchFamily="34" charset="0"/>
                <a:cs typeface="Arial" panose="020B0604020202020204" pitchFamily="34" charset="0"/>
              </a:rPr>
              <a:t>she </a:t>
            </a:r>
            <a:r>
              <a:rPr lang="en-GB" dirty="0">
                <a:effectLst/>
                <a:latin typeface="Arial" panose="020B0604020202020204" pitchFamily="34" charset="0"/>
                <a:ea typeface="Calibri" panose="020F0502020204030204" pitchFamily="34" charset="0"/>
                <a:cs typeface="Arial" panose="020B0604020202020204" pitchFamily="34" charset="0"/>
              </a:rPr>
              <a:t>would not go to the nursing home and that </a:t>
            </a:r>
            <a:r>
              <a:rPr lang="en-GB" dirty="0">
                <a:latin typeface="Arial" panose="020B0604020202020204" pitchFamily="34" charset="0"/>
                <a:ea typeface="Calibri" panose="020F0502020204030204" pitchFamily="34" charset="0"/>
                <a:cs typeface="Arial" panose="020B0604020202020204" pitchFamily="34" charset="0"/>
              </a:rPr>
              <a:t>she </a:t>
            </a:r>
            <a:r>
              <a:rPr lang="en-GB" dirty="0">
                <a:effectLst/>
                <a:latin typeface="Arial" panose="020B0604020202020204" pitchFamily="34" charset="0"/>
                <a:ea typeface="Calibri" panose="020F0502020204030204" pitchFamily="34" charset="0"/>
                <a:cs typeface="Arial" panose="020B0604020202020204" pitchFamily="34" charset="0"/>
              </a:rPr>
              <a:t>would go home discharging against medical advise. (</a:t>
            </a:r>
            <a:r>
              <a:rPr lang="en-GB" dirty="0">
                <a:latin typeface="Arial" panose="020B0604020202020204" pitchFamily="34" charset="0"/>
                <a:ea typeface="Calibri" panose="020F0502020204030204" pitchFamily="34" charset="0"/>
                <a:cs typeface="Arial" panose="020B0604020202020204" pitchFamily="34" charset="0"/>
              </a:rPr>
              <a:t>Service User </a:t>
            </a:r>
            <a:r>
              <a:rPr lang="en-GB" dirty="0">
                <a:effectLst/>
                <a:latin typeface="Arial" panose="020B0604020202020204" pitchFamily="34" charset="0"/>
                <a:ea typeface="Calibri" panose="020F0502020204030204" pitchFamily="34" charset="0"/>
                <a:cs typeface="Arial" panose="020B0604020202020204" pitchFamily="34" charset="0"/>
              </a:rPr>
              <a:t>wished to move to a Sue Ryder Establishment however she was </a:t>
            </a:r>
            <a:r>
              <a:rPr lang="en-GB" dirty="0">
                <a:latin typeface="Arial" panose="020B0604020202020204" pitchFamily="34" charset="0"/>
                <a:ea typeface="Calibri" panose="020F0502020204030204" pitchFamily="34" charset="0"/>
                <a:cs typeface="Arial" panose="020B0604020202020204" pitchFamily="34" charset="0"/>
              </a:rPr>
              <a:t>declined</a:t>
            </a:r>
            <a:r>
              <a:rPr lang="en-GB" dirty="0">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She was assessed in the ward using Risk Assessed Care by our Senior Practitioner</a:t>
            </a:r>
            <a:endParaRPr lang="en-GB" dirty="0"/>
          </a:p>
        </p:txBody>
      </p:sp>
      <p:pic>
        <p:nvPicPr>
          <p:cNvPr id="4" name="Picture 3"/>
          <p:cNvPicPr/>
          <p:nvPr/>
        </p:nvPicPr>
        <p:blipFill>
          <a:blip r:embed="rId2"/>
          <a:stretch>
            <a:fillRect/>
          </a:stretch>
        </p:blipFill>
        <p:spPr>
          <a:xfrm>
            <a:off x="677334" y="5852451"/>
            <a:ext cx="4902200" cy="838200"/>
          </a:xfrm>
          <a:prstGeom prst="rect">
            <a:avLst/>
          </a:prstGeom>
        </p:spPr>
      </p:pic>
    </p:spTree>
    <p:extLst>
      <p:ext uri="{BB962C8B-B14F-4D97-AF65-F5344CB8AC3E}">
        <p14:creationId xmlns:p14="http://schemas.microsoft.com/office/powerpoint/2010/main" val="237715414"/>
      </p:ext>
    </p:extLst>
  </p:cSld>
  <p:clrMapOvr>
    <a:masterClrMapping/>
  </p:clrMapOvr>
  <mc:AlternateContent xmlns:mc="http://schemas.openxmlformats.org/markup-compatibility/2006" xmlns:p14="http://schemas.microsoft.com/office/powerpoint/2010/main">
    <mc:Choice Requires="p14">
      <p:transition spd="slow" p14:dur="2000" advTm="357"/>
    </mc:Choice>
    <mc:Fallback xmlns="">
      <p:transition spd="slow" advTm="357"/>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D768DD-5905-47BE-A957-9C591F6FAE46}"/>
              </a:ext>
            </a:extLst>
          </p:cNvPr>
          <p:cNvSpPr>
            <a:spLocks noGrp="1"/>
          </p:cNvSpPr>
          <p:nvPr>
            <p:ph type="title"/>
          </p:nvPr>
        </p:nvSpPr>
        <p:spPr/>
        <p:txBody>
          <a:bodyPr/>
          <a:lstStyle/>
          <a:p>
            <a:r>
              <a:rPr lang="en-GB" dirty="0"/>
              <a:t>Outcome</a:t>
            </a:r>
          </a:p>
        </p:txBody>
      </p:sp>
      <p:sp>
        <p:nvSpPr>
          <p:cNvPr id="3" name="Content Placeholder 2">
            <a:extLst>
              <a:ext uri="{FF2B5EF4-FFF2-40B4-BE49-F238E27FC236}">
                <a16:creationId xmlns:a16="http://schemas.microsoft.com/office/drawing/2014/main" xmlns="" id="{4CF401FD-7F49-42BC-8160-825DB1CF8E32}"/>
              </a:ext>
            </a:extLst>
          </p:cNvPr>
          <p:cNvSpPr>
            <a:spLocks noGrp="1"/>
          </p:cNvSpPr>
          <p:nvPr>
            <p:ph idx="1"/>
          </p:nvPr>
        </p:nvSpPr>
        <p:spPr/>
        <p:txBody>
          <a:bodyPr>
            <a:normAutofit/>
          </a:bodyPr>
          <a:lstStyle/>
          <a:p>
            <a:r>
              <a:rPr lang="en-GB" sz="2000" dirty="0">
                <a:latin typeface="Arial" panose="020B0604020202020204" pitchFamily="34" charset="0"/>
                <a:cs typeface="Arial" panose="020B0604020202020204" pitchFamily="34" charset="0"/>
              </a:rPr>
              <a:t>Service User was found to have ability to roll and support self on her bed</a:t>
            </a:r>
          </a:p>
          <a:p>
            <a:r>
              <a:rPr lang="en-GB" sz="2000" dirty="0">
                <a:latin typeface="Arial" panose="020B0604020202020204" pitchFamily="34" charset="0"/>
                <a:cs typeface="Arial" panose="020B0604020202020204" pitchFamily="34" charset="0"/>
              </a:rPr>
              <a:t>Service User discharged home with 1 carer four times a day, </a:t>
            </a:r>
            <a:r>
              <a:rPr lang="en-GB" sz="2000" dirty="0" err="1">
                <a:latin typeface="Arial" panose="020B0604020202020204" pitchFamily="34" charset="0"/>
                <a:cs typeface="Arial" panose="020B0604020202020204" pitchFamily="34" charset="0"/>
              </a:rPr>
              <a:t>Wendylett</a:t>
            </a:r>
            <a:r>
              <a:rPr lang="en-GB" sz="2000" dirty="0">
                <a:latin typeface="Arial" panose="020B0604020202020204" pitchFamily="34" charset="0"/>
                <a:cs typeface="Arial" panose="020B0604020202020204" pitchFamily="34" charset="0"/>
              </a:rPr>
              <a:t> Sheets and a Gantry Hoist</a:t>
            </a:r>
          </a:p>
        </p:txBody>
      </p:sp>
      <p:pic>
        <p:nvPicPr>
          <p:cNvPr id="4" name="Picture 3"/>
          <p:cNvPicPr/>
          <p:nvPr/>
        </p:nvPicPr>
        <p:blipFill>
          <a:blip r:embed="rId2"/>
          <a:stretch>
            <a:fillRect/>
          </a:stretch>
        </p:blipFill>
        <p:spPr>
          <a:xfrm>
            <a:off x="738050" y="5700564"/>
            <a:ext cx="4902200" cy="838200"/>
          </a:xfrm>
          <a:prstGeom prst="rect">
            <a:avLst/>
          </a:prstGeom>
        </p:spPr>
      </p:pic>
    </p:spTree>
    <p:extLst>
      <p:ext uri="{BB962C8B-B14F-4D97-AF65-F5344CB8AC3E}">
        <p14:creationId xmlns:p14="http://schemas.microsoft.com/office/powerpoint/2010/main" val="2251441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43B3EE-CF97-435C-A812-CE39B610EA22}"/>
              </a:ext>
            </a:extLst>
          </p:cNvPr>
          <p:cNvSpPr>
            <a:spLocks noGrp="1"/>
          </p:cNvSpPr>
          <p:nvPr>
            <p:ph type="title"/>
          </p:nvPr>
        </p:nvSpPr>
        <p:spPr/>
        <p:txBody>
          <a:bodyPr/>
          <a:lstStyle/>
          <a:p>
            <a:r>
              <a:rPr lang="en-GB" dirty="0"/>
              <a:t>Costings</a:t>
            </a:r>
          </a:p>
        </p:txBody>
      </p:sp>
      <p:sp>
        <p:nvSpPr>
          <p:cNvPr id="3" name="Content Placeholder 2">
            <a:extLst>
              <a:ext uri="{FF2B5EF4-FFF2-40B4-BE49-F238E27FC236}">
                <a16:creationId xmlns:a16="http://schemas.microsoft.com/office/drawing/2014/main" xmlns="" id="{1D129EA3-87DF-48D8-BB77-EBD933745C16}"/>
              </a:ext>
            </a:extLst>
          </p:cNvPr>
          <p:cNvSpPr>
            <a:spLocks noGrp="1"/>
          </p:cNvSpPr>
          <p:nvPr>
            <p:ph idx="1"/>
          </p:nvPr>
        </p:nvSpPr>
        <p:spPr/>
        <p:txBody>
          <a:bodyPr/>
          <a:lstStyle/>
          <a:p>
            <a:r>
              <a:rPr lang="en-GB" dirty="0"/>
              <a:t>Equipment:</a:t>
            </a:r>
          </a:p>
          <a:p>
            <a:r>
              <a:rPr lang="en-GB" dirty="0"/>
              <a:t>Gantry Hoists                                        £1850</a:t>
            </a:r>
          </a:p>
          <a:p>
            <a:r>
              <a:rPr lang="en-GB" dirty="0"/>
              <a:t>Slings x2                                               £ 302</a:t>
            </a:r>
          </a:p>
          <a:p>
            <a:r>
              <a:rPr lang="en-GB" dirty="0" err="1"/>
              <a:t>Wendylett</a:t>
            </a:r>
            <a:r>
              <a:rPr lang="en-GB" dirty="0"/>
              <a:t> sheet set x2                         £ 300</a:t>
            </a:r>
          </a:p>
          <a:p>
            <a:r>
              <a:rPr lang="en-GB" dirty="0"/>
              <a:t>Servicing                                               £ 600</a:t>
            </a:r>
          </a:p>
          <a:p>
            <a:r>
              <a:rPr lang="en-GB" dirty="0"/>
              <a:t>Total cost of Equipment   			     £3052</a:t>
            </a:r>
          </a:p>
        </p:txBody>
      </p:sp>
      <p:pic>
        <p:nvPicPr>
          <p:cNvPr id="4" name="Picture 3"/>
          <p:cNvPicPr/>
          <p:nvPr/>
        </p:nvPicPr>
        <p:blipFill>
          <a:blip r:embed="rId2"/>
          <a:stretch>
            <a:fillRect/>
          </a:stretch>
        </p:blipFill>
        <p:spPr>
          <a:xfrm>
            <a:off x="677334" y="5852451"/>
            <a:ext cx="4902200" cy="838200"/>
          </a:xfrm>
          <a:prstGeom prst="rect">
            <a:avLst/>
          </a:prstGeom>
        </p:spPr>
      </p:pic>
    </p:spTree>
    <p:extLst>
      <p:ext uri="{BB962C8B-B14F-4D97-AF65-F5344CB8AC3E}">
        <p14:creationId xmlns:p14="http://schemas.microsoft.com/office/powerpoint/2010/main" val="2197778284"/>
      </p:ext>
    </p:extLst>
  </p:cSld>
  <p:clrMapOvr>
    <a:masterClrMapping/>
  </p:clrMapOvr>
  <mc:AlternateContent xmlns:mc="http://schemas.openxmlformats.org/markup-compatibility/2006" xmlns:p14="http://schemas.microsoft.com/office/powerpoint/2010/main">
    <mc:Choice Requires="p14">
      <p:transition spd="slow" p14:dur="2000" advTm="350"/>
    </mc:Choice>
    <mc:Fallback xmlns="">
      <p:transition spd="slow" advTm="35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88E432-74A4-4728-868F-C1853D567BD8}"/>
              </a:ext>
            </a:extLst>
          </p:cNvPr>
          <p:cNvSpPr>
            <a:spLocks noGrp="1"/>
          </p:cNvSpPr>
          <p:nvPr>
            <p:ph type="title"/>
          </p:nvPr>
        </p:nvSpPr>
        <p:spPr>
          <a:xfrm>
            <a:off x="838200" y="743283"/>
            <a:ext cx="10515600" cy="1310105"/>
          </a:xfrm>
        </p:spPr>
        <p:txBody>
          <a:bodyPr/>
          <a:lstStyle/>
          <a:p>
            <a:r>
              <a:rPr lang="en-GB" dirty="0"/>
              <a:t>Role of the Moving and Handling Assessors</a:t>
            </a:r>
          </a:p>
        </p:txBody>
      </p:sp>
      <p:sp>
        <p:nvSpPr>
          <p:cNvPr id="3" name="Content Placeholder 2">
            <a:extLst>
              <a:ext uri="{FF2B5EF4-FFF2-40B4-BE49-F238E27FC236}">
                <a16:creationId xmlns:a16="http://schemas.microsoft.com/office/drawing/2014/main" xmlns="" id="{1C3C4F26-9A29-486C-B1C1-18A796EF579C}"/>
              </a:ext>
            </a:extLst>
          </p:cNvPr>
          <p:cNvSpPr>
            <a:spLocks noGrp="1"/>
          </p:cNvSpPr>
          <p:nvPr>
            <p:ph idx="1"/>
          </p:nvPr>
        </p:nvSpPr>
        <p:spPr/>
        <p:txBody>
          <a:bodyPr/>
          <a:lstStyle/>
          <a:p>
            <a:endParaRPr lang="en-GB" dirty="0"/>
          </a:p>
          <a:p>
            <a:pPr>
              <a:buFont typeface="Wingdings 3" panose="05040102010807070707" pitchFamily="18" charset="2"/>
              <a:buChar char=""/>
            </a:pPr>
            <a:r>
              <a:rPr lang="en-GB" dirty="0"/>
              <a:t>We train Carers employed by the Partnership. Currently there are 1300+ carers in the community, Council owned Care Homes, Day Care, Very sheltered properties and ARCH Carers</a:t>
            </a:r>
          </a:p>
          <a:p>
            <a:r>
              <a:rPr lang="en-GB" dirty="0"/>
              <a:t>We provide support to our therapists and nurses with complex cases</a:t>
            </a:r>
          </a:p>
          <a:p>
            <a:r>
              <a:rPr lang="en-GB" dirty="0"/>
              <a:t>We review service users, their carers and family and equipment to ensure it is still meeting their needs</a:t>
            </a:r>
          </a:p>
          <a:p>
            <a:endParaRPr lang="en-GB" dirty="0"/>
          </a:p>
        </p:txBody>
      </p:sp>
      <p:pic>
        <p:nvPicPr>
          <p:cNvPr id="4" name="Picture 3"/>
          <p:cNvPicPr/>
          <p:nvPr/>
        </p:nvPicPr>
        <p:blipFill>
          <a:blip r:embed="rId2"/>
          <a:stretch>
            <a:fillRect/>
          </a:stretch>
        </p:blipFill>
        <p:spPr>
          <a:xfrm>
            <a:off x="609108" y="5901514"/>
            <a:ext cx="4902200" cy="838200"/>
          </a:xfrm>
          <a:prstGeom prst="rect">
            <a:avLst/>
          </a:prstGeom>
        </p:spPr>
      </p:pic>
    </p:spTree>
    <p:extLst>
      <p:ext uri="{BB962C8B-B14F-4D97-AF65-F5344CB8AC3E}">
        <p14:creationId xmlns:p14="http://schemas.microsoft.com/office/powerpoint/2010/main" val="3745337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C8AF78-D9F0-4F64-8A54-E14827A1B1DB}"/>
              </a:ext>
            </a:extLst>
          </p:cNvPr>
          <p:cNvSpPr>
            <a:spLocks noGrp="1"/>
          </p:cNvSpPr>
          <p:nvPr>
            <p:ph type="title"/>
          </p:nvPr>
        </p:nvSpPr>
        <p:spPr/>
        <p:txBody>
          <a:bodyPr/>
          <a:lstStyle/>
          <a:p>
            <a:r>
              <a:rPr lang="en-GB" dirty="0"/>
              <a:t>Carer costs</a:t>
            </a:r>
          </a:p>
        </p:txBody>
      </p:sp>
      <p:sp>
        <p:nvSpPr>
          <p:cNvPr id="3" name="Content Placeholder 2">
            <a:extLst>
              <a:ext uri="{FF2B5EF4-FFF2-40B4-BE49-F238E27FC236}">
                <a16:creationId xmlns:a16="http://schemas.microsoft.com/office/drawing/2014/main" xmlns="" id="{B47F2874-F3BA-421B-842F-6E883A17B628}"/>
              </a:ext>
            </a:extLst>
          </p:cNvPr>
          <p:cNvSpPr>
            <a:spLocks noGrp="1"/>
          </p:cNvSpPr>
          <p:nvPr>
            <p:ph idx="1"/>
          </p:nvPr>
        </p:nvSpPr>
        <p:spPr>
          <a:xfrm>
            <a:off x="677334" y="2488394"/>
            <a:ext cx="8596668" cy="1936958"/>
          </a:xfrm>
        </p:spPr>
        <p:txBody>
          <a:bodyPr/>
          <a:lstStyle/>
          <a:p>
            <a:r>
              <a:rPr lang="en-GB" sz="2000" dirty="0"/>
              <a:t>Double up Care four times a day 		    £   224</a:t>
            </a:r>
          </a:p>
          <a:p>
            <a:r>
              <a:rPr lang="en-GB" sz="2000" dirty="0"/>
              <a:t>Cost for one Year						    £81760</a:t>
            </a:r>
          </a:p>
          <a:p>
            <a:endParaRPr lang="en-GB" dirty="0"/>
          </a:p>
          <a:p>
            <a:endParaRPr lang="en-GB" dirty="0">
              <a:solidFill>
                <a:srgbClr val="FF0000"/>
              </a:solidFill>
            </a:endParaRPr>
          </a:p>
        </p:txBody>
      </p:sp>
      <p:pic>
        <p:nvPicPr>
          <p:cNvPr id="4" name="Picture 3"/>
          <p:cNvPicPr/>
          <p:nvPr/>
        </p:nvPicPr>
        <p:blipFill>
          <a:blip r:embed="rId2"/>
          <a:stretch>
            <a:fillRect/>
          </a:stretch>
        </p:blipFill>
        <p:spPr>
          <a:xfrm>
            <a:off x="677334" y="5852451"/>
            <a:ext cx="4902200" cy="838200"/>
          </a:xfrm>
          <a:prstGeom prst="rect">
            <a:avLst/>
          </a:prstGeom>
        </p:spPr>
      </p:pic>
    </p:spTree>
    <p:extLst>
      <p:ext uri="{BB962C8B-B14F-4D97-AF65-F5344CB8AC3E}">
        <p14:creationId xmlns:p14="http://schemas.microsoft.com/office/powerpoint/2010/main" val="3092574001"/>
      </p:ext>
    </p:extLst>
  </p:cSld>
  <p:clrMapOvr>
    <a:masterClrMapping/>
  </p:clrMapOvr>
  <mc:AlternateContent xmlns:mc="http://schemas.openxmlformats.org/markup-compatibility/2006" xmlns:p14="http://schemas.microsoft.com/office/powerpoint/2010/main">
    <mc:Choice Requires="p14">
      <p:transition spd="slow" p14:dur="2000" advTm="218"/>
    </mc:Choice>
    <mc:Fallback xmlns="">
      <p:transition spd="slow" advTm="218"/>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2F6953-B30F-4656-BB59-9846F410259F}"/>
              </a:ext>
            </a:extLst>
          </p:cNvPr>
          <p:cNvSpPr>
            <a:spLocks noGrp="1"/>
          </p:cNvSpPr>
          <p:nvPr>
            <p:ph type="title"/>
          </p:nvPr>
        </p:nvSpPr>
        <p:spPr/>
        <p:txBody>
          <a:bodyPr/>
          <a:lstStyle/>
          <a:p>
            <a:r>
              <a:rPr lang="en-GB" dirty="0"/>
              <a:t>Savings</a:t>
            </a:r>
          </a:p>
        </p:txBody>
      </p:sp>
      <p:sp>
        <p:nvSpPr>
          <p:cNvPr id="3" name="Content Placeholder 2">
            <a:extLst>
              <a:ext uri="{FF2B5EF4-FFF2-40B4-BE49-F238E27FC236}">
                <a16:creationId xmlns:a16="http://schemas.microsoft.com/office/drawing/2014/main" xmlns="" id="{900BF6D8-003C-409F-886B-12529BA2C062}"/>
              </a:ext>
            </a:extLst>
          </p:cNvPr>
          <p:cNvSpPr>
            <a:spLocks noGrp="1"/>
          </p:cNvSpPr>
          <p:nvPr>
            <p:ph idx="1"/>
          </p:nvPr>
        </p:nvSpPr>
        <p:spPr>
          <a:xfrm>
            <a:off x="677334" y="2160589"/>
            <a:ext cx="8596668" cy="3626239"/>
          </a:xfrm>
        </p:spPr>
        <p:txBody>
          <a:bodyPr/>
          <a:lstStyle/>
          <a:p>
            <a:r>
              <a:rPr lang="en-GB" dirty="0">
                <a:solidFill>
                  <a:srgbClr val="0070C0"/>
                </a:solidFill>
              </a:rPr>
              <a:t>Year One savings	</a:t>
            </a:r>
            <a:r>
              <a:rPr lang="en-GB" dirty="0"/>
              <a:t>					</a:t>
            </a:r>
          </a:p>
          <a:p>
            <a:r>
              <a:rPr lang="en-GB" dirty="0"/>
              <a:t>Cost of reducing to one carer and equipment	£43932</a:t>
            </a:r>
          </a:p>
          <a:p>
            <a:r>
              <a:rPr lang="en-GB" dirty="0">
                <a:solidFill>
                  <a:srgbClr val="FF0000"/>
                </a:solidFill>
              </a:rPr>
              <a:t>Savings							              £37828</a:t>
            </a:r>
          </a:p>
          <a:p>
            <a:endParaRPr lang="en-GB" dirty="0">
              <a:solidFill>
                <a:srgbClr val="FF0000"/>
              </a:solidFill>
            </a:endParaRPr>
          </a:p>
          <a:p>
            <a:r>
              <a:rPr lang="en-GB" dirty="0">
                <a:solidFill>
                  <a:srgbClr val="0070C0"/>
                </a:solidFill>
              </a:rPr>
              <a:t>Year Two savings</a:t>
            </a:r>
          </a:p>
          <a:p>
            <a:r>
              <a:rPr lang="en-GB" dirty="0"/>
              <a:t>Cost of one carer plus servicing of equipment 	£41480</a:t>
            </a:r>
          </a:p>
          <a:p>
            <a:r>
              <a:rPr lang="en-GB" dirty="0"/>
              <a:t>Cost for double up care one Year			       £81760</a:t>
            </a:r>
          </a:p>
          <a:p>
            <a:r>
              <a:rPr lang="en-GB" dirty="0">
                <a:solidFill>
                  <a:srgbClr val="FF0000"/>
                </a:solidFill>
              </a:rPr>
              <a:t>Savings							                    £40281</a:t>
            </a:r>
          </a:p>
          <a:p>
            <a:endParaRPr lang="en-GB" dirty="0"/>
          </a:p>
        </p:txBody>
      </p:sp>
      <p:pic>
        <p:nvPicPr>
          <p:cNvPr id="4" name="Picture 3"/>
          <p:cNvPicPr/>
          <p:nvPr/>
        </p:nvPicPr>
        <p:blipFill>
          <a:blip r:embed="rId2"/>
          <a:stretch>
            <a:fillRect/>
          </a:stretch>
        </p:blipFill>
        <p:spPr>
          <a:xfrm>
            <a:off x="677334" y="5786828"/>
            <a:ext cx="4902200" cy="838200"/>
          </a:xfrm>
          <a:prstGeom prst="rect">
            <a:avLst/>
          </a:prstGeom>
        </p:spPr>
      </p:pic>
    </p:spTree>
    <p:extLst>
      <p:ext uri="{BB962C8B-B14F-4D97-AF65-F5344CB8AC3E}">
        <p14:creationId xmlns:p14="http://schemas.microsoft.com/office/powerpoint/2010/main" val="42613770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C43D43-CF96-44C6-A33F-97737936A5CD}"/>
              </a:ext>
            </a:extLst>
          </p:cNvPr>
          <p:cNvSpPr>
            <a:spLocks noGrp="1"/>
          </p:cNvSpPr>
          <p:nvPr>
            <p:ph type="title"/>
          </p:nvPr>
        </p:nvSpPr>
        <p:spPr/>
        <p:txBody>
          <a:bodyPr/>
          <a:lstStyle/>
          <a:p>
            <a:r>
              <a:rPr lang="en-GB" dirty="0"/>
              <a:t>Case Study 3</a:t>
            </a:r>
          </a:p>
        </p:txBody>
      </p:sp>
      <p:sp>
        <p:nvSpPr>
          <p:cNvPr id="3" name="Content Placeholder 2">
            <a:extLst>
              <a:ext uri="{FF2B5EF4-FFF2-40B4-BE49-F238E27FC236}">
                <a16:creationId xmlns:a16="http://schemas.microsoft.com/office/drawing/2014/main" xmlns="" id="{F07261CE-1E79-4E3C-AE88-4FA3F3D8C841}"/>
              </a:ext>
            </a:extLst>
          </p:cNvPr>
          <p:cNvSpPr>
            <a:spLocks noGrp="1"/>
          </p:cNvSpPr>
          <p:nvPr>
            <p:ph idx="1"/>
          </p:nvPr>
        </p:nvSpPr>
        <p:spPr>
          <a:xfrm>
            <a:off x="677334" y="1561381"/>
            <a:ext cx="8596668" cy="4216821"/>
          </a:xfrm>
        </p:spPr>
        <p:txBody>
          <a:bodyPr>
            <a:normAutofit lnSpcReduction="10000"/>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Wife was main carer for her husband living with MS. Carers are present however they were </a:t>
            </a:r>
            <a:r>
              <a:rPr lang="en-GB" dirty="0">
                <a:latin typeface="Arial" panose="020B0604020202020204" pitchFamily="34" charset="0"/>
                <a:ea typeface="Calibri" panose="020F0502020204030204" pitchFamily="34" charset="0"/>
                <a:cs typeface="Arial" panose="020B0604020202020204" pitchFamily="34" charset="0"/>
              </a:rPr>
              <a:t>struggled</a:t>
            </a:r>
            <a:r>
              <a:rPr lang="en-GB" sz="1800" dirty="0">
                <a:effectLst/>
                <a:latin typeface="Arial" panose="020B0604020202020204" pitchFamily="34" charset="0"/>
                <a:ea typeface="Calibri" panose="020F0502020204030204" pitchFamily="34" charset="0"/>
                <a:cs typeface="Arial" panose="020B0604020202020204" pitchFamily="34" charset="0"/>
              </a:rPr>
              <a:t> to assist moving from supine to sit to allow </a:t>
            </a:r>
            <a:r>
              <a:rPr lang="en-GB" sz="1800" dirty="0">
                <a:latin typeface="Arial" panose="020B0604020202020204" pitchFamily="34" charset="0"/>
                <a:ea typeface="Calibri" panose="020F0502020204030204" pitchFamily="34" charset="0"/>
                <a:cs typeface="Arial" panose="020B0604020202020204" pitchFamily="34" charset="0"/>
              </a:rPr>
              <a:t>Service User</a:t>
            </a:r>
            <a:r>
              <a:rPr lang="en-GB" sz="1800" dirty="0">
                <a:effectLst/>
                <a:latin typeface="Arial" panose="020B0604020202020204" pitchFamily="34" charset="0"/>
                <a:ea typeface="Calibri" panose="020F0502020204030204" pitchFamily="34" charset="0"/>
                <a:cs typeface="Arial" panose="020B0604020202020204" pitchFamily="34" charset="0"/>
              </a:rPr>
              <a:t> to use a Sara 3000 Stand Aid. </a:t>
            </a:r>
            <a:r>
              <a:rPr lang="en-GB" sz="1800" dirty="0">
                <a:latin typeface="Arial" panose="020B0604020202020204" pitchFamily="34" charset="0"/>
                <a:ea typeface="Calibri" panose="020F0502020204030204" pitchFamily="34" charset="0"/>
                <a:cs typeface="Arial" panose="020B0604020202020204" pitchFamily="34" charset="0"/>
              </a:rPr>
              <a:t>Service User</a:t>
            </a:r>
            <a:r>
              <a:rPr lang="en-GB" sz="1800" dirty="0">
                <a:effectLst/>
                <a:latin typeface="Arial" panose="020B0604020202020204" pitchFamily="34" charset="0"/>
                <a:ea typeface="Calibri" panose="020F0502020204030204" pitchFamily="34" charset="0"/>
                <a:cs typeface="Arial" panose="020B0604020202020204" pitchFamily="34" charset="0"/>
              </a:rPr>
              <a:t> required a lot of assistance to get to this position. OT suggested a gantry hoist. Wife became upset as she felt that her role as carer was being taken away as she would require “2 Carers” to replace her. OT reassured wife and client that bed hoisting can be done with 1 person with the equipment we were suggesting. </a:t>
            </a:r>
            <a:r>
              <a:rPr lang="en-GB" sz="1800" dirty="0">
                <a:latin typeface="Arial" panose="020B0604020202020204" pitchFamily="34" charset="0"/>
                <a:ea typeface="Calibri" panose="020F0502020204030204" pitchFamily="34" charset="0"/>
                <a:cs typeface="Arial" panose="020B0604020202020204" pitchFamily="34" charset="0"/>
              </a:rPr>
              <a:t>Assessor would</a:t>
            </a:r>
            <a:r>
              <a:rPr lang="en-GB" sz="1800" dirty="0">
                <a:effectLst/>
                <a:latin typeface="Arial" panose="020B0604020202020204" pitchFamily="34" charset="0"/>
                <a:ea typeface="Calibri" panose="020F0502020204030204" pitchFamily="34" charset="0"/>
                <a:cs typeface="Arial" panose="020B0604020202020204" pitchFamily="34" charset="0"/>
              </a:rPr>
              <a:t> to demonstrate to wife how to use using Risk Assessed Care. The </a:t>
            </a:r>
            <a:r>
              <a:rPr lang="en-GB" sz="1800" dirty="0">
                <a:latin typeface="Arial" panose="020B0604020202020204" pitchFamily="34" charset="0"/>
                <a:ea typeface="Calibri" panose="020F0502020204030204" pitchFamily="34" charset="0"/>
                <a:cs typeface="Arial" panose="020B0604020202020204" pitchFamily="34" charset="0"/>
              </a:rPr>
              <a:t>Service User</a:t>
            </a:r>
            <a:r>
              <a:rPr lang="en-GB" sz="1800" dirty="0">
                <a:effectLst/>
                <a:latin typeface="Arial" panose="020B0604020202020204" pitchFamily="34" charset="0"/>
                <a:ea typeface="Calibri" panose="020F0502020204030204" pitchFamily="34" charset="0"/>
                <a:cs typeface="Arial" panose="020B0604020202020204" pitchFamily="34" charset="0"/>
              </a:rPr>
              <a:t> and his wife agreed. </a:t>
            </a:r>
            <a:r>
              <a:rPr lang="en-GB" sz="1800" dirty="0" err="1">
                <a:effectLst/>
                <a:latin typeface="Arial" panose="020B0604020202020204" pitchFamily="34" charset="0"/>
                <a:ea typeface="Calibri" panose="020F0502020204030204" pitchFamily="34" charset="0"/>
                <a:cs typeface="Arial" panose="020B0604020202020204" pitchFamily="34" charset="0"/>
              </a:rPr>
              <a:t>Wendylett</a:t>
            </a:r>
            <a:r>
              <a:rPr lang="en-GB" sz="1800" dirty="0">
                <a:effectLst/>
                <a:latin typeface="Arial" panose="020B0604020202020204" pitchFamily="34" charset="0"/>
                <a:ea typeface="Calibri" panose="020F0502020204030204" pitchFamily="34" charset="0"/>
                <a:cs typeface="Arial" panose="020B0604020202020204" pitchFamily="34" charset="0"/>
              </a:rPr>
              <a:t> Sheets and Gantry Hoist were ordered. </a:t>
            </a:r>
          </a:p>
          <a:p>
            <a:r>
              <a:rPr lang="en-GB" sz="1800" dirty="0">
                <a:effectLst/>
                <a:latin typeface="Arial" panose="020B0604020202020204" pitchFamily="34" charset="0"/>
                <a:ea typeface="Calibri" panose="020F0502020204030204" pitchFamily="34" charset="0"/>
                <a:cs typeface="Arial" panose="020B0604020202020204" pitchFamily="34" charset="0"/>
              </a:rPr>
              <a:t>OT demonstrated to wife how to position in bed using sheets and how to don sling with one person folding the sling in. The Gantry hoist meant wife was able to hoist husband to wheelchair independently rather than waiting for carers to attend</a:t>
            </a:r>
            <a:endParaRPr lang="en-GB" dirty="0">
              <a:latin typeface="Arial" panose="020B0604020202020204" pitchFamily="34" charset="0"/>
              <a:cs typeface="Arial" panose="020B0604020202020204" pitchFamily="34" charset="0"/>
            </a:endParaRPr>
          </a:p>
        </p:txBody>
      </p:sp>
      <p:pic>
        <p:nvPicPr>
          <p:cNvPr id="4" name="Picture 3"/>
          <p:cNvPicPr/>
          <p:nvPr/>
        </p:nvPicPr>
        <p:blipFill>
          <a:blip r:embed="rId2"/>
          <a:stretch>
            <a:fillRect/>
          </a:stretch>
        </p:blipFill>
        <p:spPr>
          <a:xfrm>
            <a:off x="677334" y="5778202"/>
            <a:ext cx="4902200" cy="838200"/>
          </a:xfrm>
          <a:prstGeom prst="rect">
            <a:avLst/>
          </a:prstGeom>
        </p:spPr>
      </p:pic>
    </p:spTree>
    <p:extLst>
      <p:ext uri="{BB962C8B-B14F-4D97-AF65-F5344CB8AC3E}">
        <p14:creationId xmlns:p14="http://schemas.microsoft.com/office/powerpoint/2010/main" val="1603642504"/>
      </p:ext>
    </p:extLst>
  </p:cSld>
  <p:clrMapOvr>
    <a:masterClrMapping/>
  </p:clrMapOvr>
  <mc:AlternateContent xmlns:mc="http://schemas.openxmlformats.org/markup-compatibility/2006" xmlns:p14="http://schemas.microsoft.com/office/powerpoint/2010/main">
    <mc:Choice Requires="p14">
      <p:transition spd="slow" p14:dur="2000" advTm="329"/>
    </mc:Choice>
    <mc:Fallback xmlns="">
      <p:transition spd="slow" advTm="329"/>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07A05C-367D-429B-90DB-30AAC2EDEAEB}"/>
              </a:ext>
            </a:extLst>
          </p:cNvPr>
          <p:cNvSpPr>
            <a:spLocks noGrp="1"/>
          </p:cNvSpPr>
          <p:nvPr>
            <p:ph type="title"/>
          </p:nvPr>
        </p:nvSpPr>
        <p:spPr/>
        <p:txBody>
          <a:bodyPr/>
          <a:lstStyle/>
          <a:p>
            <a:r>
              <a:rPr lang="en-GB" dirty="0"/>
              <a:t>Costings	</a:t>
            </a:r>
          </a:p>
        </p:txBody>
      </p:sp>
      <p:sp>
        <p:nvSpPr>
          <p:cNvPr id="3" name="Content Placeholder 2">
            <a:extLst>
              <a:ext uri="{FF2B5EF4-FFF2-40B4-BE49-F238E27FC236}">
                <a16:creationId xmlns:a16="http://schemas.microsoft.com/office/drawing/2014/main" xmlns="" id="{FC104608-CD07-43C8-ADD0-507D4FA63FA7}"/>
              </a:ext>
            </a:extLst>
          </p:cNvPr>
          <p:cNvSpPr>
            <a:spLocks noGrp="1"/>
          </p:cNvSpPr>
          <p:nvPr>
            <p:ph idx="1"/>
          </p:nvPr>
        </p:nvSpPr>
        <p:spPr/>
        <p:txBody>
          <a:bodyPr/>
          <a:lstStyle/>
          <a:p>
            <a:r>
              <a:rPr lang="en-GB" dirty="0"/>
              <a:t>Double up Care provision 4 times a day	£81760</a:t>
            </a:r>
          </a:p>
          <a:p>
            <a:r>
              <a:rPr lang="en-GB" dirty="0"/>
              <a:t>Cost of Equipment:</a:t>
            </a:r>
          </a:p>
          <a:p>
            <a:pPr lvl="1"/>
            <a:r>
              <a:rPr lang="en-GB" dirty="0"/>
              <a:t>Gantry hoist                                            £ 1850 + £600 servicing</a:t>
            </a:r>
          </a:p>
          <a:p>
            <a:pPr lvl="1"/>
            <a:r>
              <a:rPr lang="en-GB" dirty="0"/>
              <a:t>Slings x 2                                                £  302</a:t>
            </a:r>
          </a:p>
          <a:p>
            <a:pPr lvl="1"/>
            <a:r>
              <a:rPr lang="en-GB" dirty="0" err="1"/>
              <a:t>Wendyletts</a:t>
            </a:r>
            <a:r>
              <a:rPr lang="en-GB" dirty="0"/>
              <a:t>                                             £  300</a:t>
            </a:r>
          </a:p>
          <a:p>
            <a:r>
              <a:rPr lang="en-GB" dirty="0"/>
              <a:t>Total							             </a:t>
            </a:r>
            <a:r>
              <a:rPr lang="en-GB" dirty="0">
                <a:solidFill>
                  <a:srgbClr val="FF0000"/>
                </a:solidFill>
              </a:rPr>
              <a:t>£ 3052</a:t>
            </a:r>
            <a:r>
              <a:rPr lang="en-GB" dirty="0"/>
              <a:t>						</a:t>
            </a:r>
          </a:p>
        </p:txBody>
      </p:sp>
      <p:pic>
        <p:nvPicPr>
          <p:cNvPr id="4" name="Picture 3"/>
          <p:cNvPicPr/>
          <p:nvPr/>
        </p:nvPicPr>
        <p:blipFill>
          <a:blip r:embed="rId2"/>
          <a:stretch>
            <a:fillRect/>
          </a:stretch>
        </p:blipFill>
        <p:spPr>
          <a:xfrm>
            <a:off x="677334" y="5778202"/>
            <a:ext cx="4902200" cy="838200"/>
          </a:xfrm>
          <a:prstGeom prst="rect">
            <a:avLst/>
          </a:prstGeom>
        </p:spPr>
      </p:pic>
    </p:spTree>
    <p:extLst>
      <p:ext uri="{BB962C8B-B14F-4D97-AF65-F5344CB8AC3E}">
        <p14:creationId xmlns:p14="http://schemas.microsoft.com/office/powerpoint/2010/main" val="3401115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37048D-C3D9-4495-ADB3-06D1E95DBA1D}"/>
              </a:ext>
            </a:extLst>
          </p:cNvPr>
          <p:cNvSpPr>
            <a:spLocks noGrp="1"/>
          </p:cNvSpPr>
          <p:nvPr>
            <p:ph type="title"/>
          </p:nvPr>
        </p:nvSpPr>
        <p:spPr/>
        <p:txBody>
          <a:bodyPr/>
          <a:lstStyle/>
          <a:p>
            <a:r>
              <a:rPr lang="en-GB" dirty="0"/>
              <a:t>Savings		</a:t>
            </a:r>
          </a:p>
        </p:txBody>
      </p:sp>
      <p:sp>
        <p:nvSpPr>
          <p:cNvPr id="3" name="Content Placeholder 2">
            <a:extLst>
              <a:ext uri="{FF2B5EF4-FFF2-40B4-BE49-F238E27FC236}">
                <a16:creationId xmlns:a16="http://schemas.microsoft.com/office/drawing/2014/main" xmlns="" id="{23D879DD-44FF-4279-91A6-B33650EA3013}"/>
              </a:ext>
            </a:extLst>
          </p:cNvPr>
          <p:cNvSpPr>
            <a:spLocks noGrp="1"/>
          </p:cNvSpPr>
          <p:nvPr>
            <p:ph idx="1"/>
          </p:nvPr>
        </p:nvSpPr>
        <p:spPr>
          <a:xfrm>
            <a:off x="1733908" y="2587925"/>
            <a:ext cx="7540093" cy="3453437"/>
          </a:xfrm>
        </p:spPr>
        <p:txBody>
          <a:bodyPr>
            <a:normAutofit/>
          </a:bodyPr>
          <a:lstStyle/>
          <a:p>
            <a:r>
              <a:rPr lang="en-GB" sz="2800" dirty="0"/>
              <a:t>Year 1				£78708</a:t>
            </a:r>
          </a:p>
          <a:p>
            <a:r>
              <a:rPr lang="en-GB" sz="2800" dirty="0"/>
              <a:t>Year 2				£76256</a:t>
            </a:r>
          </a:p>
        </p:txBody>
      </p:sp>
      <p:pic>
        <p:nvPicPr>
          <p:cNvPr id="4" name="Picture 3"/>
          <p:cNvPicPr/>
          <p:nvPr/>
        </p:nvPicPr>
        <p:blipFill>
          <a:blip r:embed="rId2"/>
          <a:stretch>
            <a:fillRect/>
          </a:stretch>
        </p:blipFill>
        <p:spPr>
          <a:xfrm>
            <a:off x="677334" y="5545288"/>
            <a:ext cx="4902200" cy="838200"/>
          </a:xfrm>
          <a:prstGeom prst="rect">
            <a:avLst/>
          </a:prstGeom>
        </p:spPr>
      </p:pic>
    </p:spTree>
    <p:extLst>
      <p:ext uri="{BB962C8B-B14F-4D97-AF65-F5344CB8AC3E}">
        <p14:creationId xmlns:p14="http://schemas.microsoft.com/office/powerpoint/2010/main" val="33136399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BA961A-A79C-47F0-AA6A-5817A232A56C}"/>
              </a:ext>
            </a:extLst>
          </p:cNvPr>
          <p:cNvSpPr>
            <a:spLocks noGrp="1"/>
          </p:cNvSpPr>
          <p:nvPr>
            <p:ph type="title"/>
          </p:nvPr>
        </p:nvSpPr>
        <p:spPr/>
        <p:txBody>
          <a:bodyPr/>
          <a:lstStyle/>
          <a:p>
            <a:r>
              <a:rPr lang="en-GB" dirty="0"/>
              <a:t>Risk Assessment Refresh</a:t>
            </a:r>
          </a:p>
        </p:txBody>
      </p:sp>
      <p:sp>
        <p:nvSpPr>
          <p:cNvPr id="3" name="Content Placeholder 2">
            <a:extLst>
              <a:ext uri="{FF2B5EF4-FFF2-40B4-BE49-F238E27FC236}">
                <a16:creationId xmlns:a16="http://schemas.microsoft.com/office/drawing/2014/main" xmlns="" id="{AA7876F9-ACDA-42EA-B079-4B6F81986EFC}"/>
              </a:ext>
            </a:extLst>
          </p:cNvPr>
          <p:cNvSpPr>
            <a:spLocks noGrp="1"/>
          </p:cNvSpPr>
          <p:nvPr>
            <p:ph idx="1"/>
          </p:nvPr>
        </p:nvSpPr>
        <p:spPr/>
        <p:txBody>
          <a:bodyPr/>
          <a:lstStyle/>
          <a:p>
            <a:r>
              <a:rPr lang="en-GB" dirty="0"/>
              <a:t>We have just hosted A1 for another Risk Assessed Care Course. </a:t>
            </a:r>
          </a:p>
          <a:p>
            <a:r>
              <a:rPr lang="en-GB" dirty="0"/>
              <a:t>16 delegates from different areas – health representation (had declined when previously invited)</a:t>
            </a:r>
          </a:p>
          <a:p>
            <a:r>
              <a:rPr lang="en-GB" dirty="0"/>
              <a:t>Representation from Susan’s team (Manual Handling training team)</a:t>
            </a:r>
          </a:p>
          <a:p>
            <a:r>
              <a:rPr lang="en-GB" dirty="0"/>
              <a:t>Representation form a private training company who train many of the private care providers in the area</a:t>
            </a:r>
          </a:p>
          <a:p>
            <a:r>
              <a:rPr lang="en-GB" dirty="0"/>
              <a:t>We are now looking to train and pass on skills to as many of our colleagues as we can.</a:t>
            </a:r>
          </a:p>
        </p:txBody>
      </p:sp>
      <p:pic>
        <p:nvPicPr>
          <p:cNvPr id="4" name="Picture 3"/>
          <p:cNvPicPr/>
          <p:nvPr/>
        </p:nvPicPr>
        <p:blipFill>
          <a:blip r:embed="rId2"/>
          <a:stretch>
            <a:fillRect/>
          </a:stretch>
        </p:blipFill>
        <p:spPr>
          <a:xfrm>
            <a:off x="677334" y="5528035"/>
            <a:ext cx="4902200" cy="838200"/>
          </a:xfrm>
          <a:prstGeom prst="rect">
            <a:avLst/>
          </a:prstGeom>
        </p:spPr>
      </p:pic>
    </p:spTree>
    <p:extLst>
      <p:ext uri="{BB962C8B-B14F-4D97-AF65-F5344CB8AC3E}">
        <p14:creationId xmlns:p14="http://schemas.microsoft.com/office/powerpoint/2010/main" val="2960562423"/>
      </p:ext>
    </p:extLst>
  </p:cSld>
  <p:clrMapOvr>
    <a:masterClrMapping/>
  </p:clrMapOvr>
  <mc:AlternateContent xmlns:mc="http://schemas.openxmlformats.org/markup-compatibility/2006" xmlns:p14="http://schemas.microsoft.com/office/powerpoint/2010/main">
    <mc:Choice Requires="p14">
      <p:transition spd="slow" p14:dur="2000" advTm="265"/>
    </mc:Choice>
    <mc:Fallback xmlns="">
      <p:transition spd="slow" advTm="265"/>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D232F9-C6A5-434A-ACCD-BF8C76A3A5FC}"/>
              </a:ext>
            </a:extLst>
          </p:cNvPr>
          <p:cNvSpPr>
            <a:spLocks noGrp="1"/>
          </p:cNvSpPr>
          <p:nvPr>
            <p:ph type="title"/>
          </p:nvPr>
        </p:nvSpPr>
        <p:spPr/>
        <p:txBody>
          <a:bodyPr/>
          <a:lstStyle/>
          <a:p>
            <a:r>
              <a:rPr lang="en-GB" dirty="0"/>
              <a:t>Where to now?</a:t>
            </a:r>
          </a:p>
        </p:txBody>
      </p:sp>
      <p:sp>
        <p:nvSpPr>
          <p:cNvPr id="3" name="Content Placeholder 2">
            <a:extLst>
              <a:ext uri="{FF2B5EF4-FFF2-40B4-BE49-F238E27FC236}">
                <a16:creationId xmlns:a16="http://schemas.microsoft.com/office/drawing/2014/main" xmlns="" id="{AECFBB95-B95E-47E1-8486-C81851AF583A}"/>
              </a:ext>
            </a:extLst>
          </p:cNvPr>
          <p:cNvSpPr>
            <a:spLocks noGrp="1"/>
          </p:cNvSpPr>
          <p:nvPr>
            <p:ph idx="1"/>
          </p:nvPr>
        </p:nvSpPr>
        <p:spPr>
          <a:xfrm>
            <a:off x="677334" y="1494503"/>
            <a:ext cx="8596668" cy="4546859"/>
          </a:xfrm>
        </p:spPr>
        <p:txBody>
          <a:bodyPr/>
          <a:lstStyle/>
          <a:p>
            <a:r>
              <a:rPr lang="en-GB" dirty="0"/>
              <a:t>Locally we have welcomed a Senior Practitioner to the team. His role is to enlighten the wider teams about Risk Assessed care and to support them around integrating it into their day to day practice</a:t>
            </a:r>
          </a:p>
          <a:p>
            <a:r>
              <a:rPr lang="en-GB" dirty="0"/>
              <a:t>We are also looking to try to get up stream of discharges – so that these are slicker and quicker. It has worked very well with him going into the Hospitals to work along side the staff</a:t>
            </a:r>
          </a:p>
          <a:p>
            <a:r>
              <a:rPr lang="en-GB" dirty="0"/>
              <a:t>Scottish Passport accreditation</a:t>
            </a:r>
          </a:p>
          <a:p>
            <a:r>
              <a:rPr lang="en-GB" dirty="0"/>
              <a:t>We would like to be able to build on relationships with Private Providers and their trainers to promote both the Scottish Passport and Risk Assessed Case</a:t>
            </a:r>
          </a:p>
          <a:p>
            <a:r>
              <a:rPr lang="en-GB" dirty="0"/>
              <a:t>We are linking Risk Assessed Care in with enablement so that it is considered for every referral coming into the core teams</a:t>
            </a:r>
          </a:p>
          <a:p>
            <a:pPr marL="0" indent="0">
              <a:buNone/>
            </a:pPr>
            <a:endParaRPr lang="en-GB" dirty="0"/>
          </a:p>
        </p:txBody>
      </p:sp>
      <p:pic>
        <p:nvPicPr>
          <p:cNvPr id="4" name="Picture 3"/>
          <p:cNvPicPr/>
          <p:nvPr/>
        </p:nvPicPr>
        <p:blipFill>
          <a:blip r:embed="rId2"/>
          <a:stretch>
            <a:fillRect/>
          </a:stretch>
        </p:blipFill>
        <p:spPr>
          <a:xfrm>
            <a:off x="677334" y="5464981"/>
            <a:ext cx="4902200" cy="838200"/>
          </a:xfrm>
          <a:prstGeom prst="rect">
            <a:avLst/>
          </a:prstGeom>
        </p:spPr>
      </p:pic>
    </p:spTree>
    <p:extLst>
      <p:ext uri="{BB962C8B-B14F-4D97-AF65-F5344CB8AC3E}">
        <p14:creationId xmlns:p14="http://schemas.microsoft.com/office/powerpoint/2010/main" val="3173425899"/>
      </p:ext>
    </p:extLst>
  </p:cSld>
  <p:clrMapOvr>
    <a:masterClrMapping/>
  </p:clrMapOvr>
  <mc:AlternateContent xmlns:mc="http://schemas.openxmlformats.org/markup-compatibility/2006" xmlns:p14="http://schemas.microsoft.com/office/powerpoint/2010/main">
    <mc:Choice Requires="p14">
      <p:transition spd="slow" p14:dur="2000" advTm="218"/>
    </mc:Choice>
    <mc:Fallback xmlns="">
      <p:transition spd="slow" advTm="218"/>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092605-0A43-4384-8483-D642B9598B9C}"/>
              </a:ext>
            </a:extLst>
          </p:cNvPr>
          <p:cNvSpPr>
            <a:spLocks noGrp="1"/>
          </p:cNvSpPr>
          <p:nvPr>
            <p:ph type="title"/>
          </p:nvPr>
        </p:nvSpPr>
        <p:spPr>
          <a:xfrm>
            <a:off x="838200" y="646981"/>
            <a:ext cx="10515600" cy="1371600"/>
          </a:xfrm>
        </p:spPr>
        <p:txBody>
          <a:bodyPr/>
          <a:lstStyle/>
          <a:p>
            <a:r>
              <a:rPr lang="en-GB" dirty="0"/>
              <a:t>Working in Partnership </a:t>
            </a:r>
          </a:p>
        </p:txBody>
      </p:sp>
      <p:sp>
        <p:nvSpPr>
          <p:cNvPr id="3" name="Content Placeholder 2">
            <a:extLst>
              <a:ext uri="{FF2B5EF4-FFF2-40B4-BE49-F238E27FC236}">
                <a16:creationId xmlns:a16="http://schemas.microsoft.com/office/drawing/2014/main" xmlns="" id="{731AAAC5-9819-4CD0-AB18-E1820D717B9C}"/>
              </a:ext>
            </a:extLst>
          </p:cNvPr>
          <p:cNvSpPr>
            <a:spLocks noGrp="1"/>
          </p:cNvSpPr>
          <p:nvPr>
            <p:ph idx="1"/>
          </p:nvPr>
        </p:nvSpPr>
        <p:spPr>
          <a:xfrm>
            <a:off x="838200" y="2156603"/>
            <a:ext cx="10515600" cy="4020359"/>
          </a:xfrm>
        </p:spPr>
        <p:txBody>
          <a:bodyPr/>
          <a:lstStyle/>
          <a:p>
            <a:endParaRPr lang="en-GB" dirty="0"/>
          </a:p>
          <a:p>
            <a:r>
              <a:rPr lang="en-GB" sz="2400" dirty="0"/>
              <a:t>NHS Grampian MH Team involvement</a:t>
            </a:r>
          </a:p>
          <a:p>
            <a:r>
              <a:rPr lang="en-GB" sz="2400" dirty="0"/>
              <a:t>Aberdeen City H&amp;SCP</a:t>
            </a:r>
          </a:p>
          <a:p>
            <a:r>
              <a:rPr lang="en-GB" sz="2400" dirty="0"/>
              <a:t>GAP Analysis </a:t>
            </a:r>
            <a:r>
              <a:rPr lang="en-GB" sz="2400" dirty="0" err="1"/>
              <a:t>workstream</a:t>
            </a:r>
            <a:endParaRPr lang="en-GB" sz="2400" dirty="0"/>
          </a:p>
          <a:p>
            <a:endParaRPr lang="en-GB" dirty="0"/>
          </a:p>
        </p:txBody>
      </p:sp>
      <p:pic>
        <p:nvPicPr>
          <p:cNvPr id="4" name="Picture 3"/>
          <p:cNvPicPr/>
          <p:nvPr/>
        </p:nvPicPr>
        <p:blipFill>
          <a:blip r:embed="rId3"/>
          <a:stretch>
            <a:fillRect/>
          </a:stretch>
        </p:blipFill>
        <p:spPr>
          <a:xfrm>
            <a:off x="761861" y="5658853"/>
            <a:ext cx="4902200" cy="838200"/>
          </a:xfrm>
          <a:prstGeom prst="rect">
            <a:avLst/>
          </a:prstGeom>
        </p:spPr>
      </p:pic>
    </p:spTree>
    <p:extLst>
      <p:ext uri="{BB962C8B-B14F-4D97-AF65-F5344CB8AC3E}">
        <p14:creationId xmlns:p14="http://schemas.microsoft.com/office/powerpoint/2010/main" val="7039528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29A6EC-0CB6-4482-B67C-B55069411718}"/>
              </a:ext>
            </a:extLst>
          </p:cNvPr>
          <p:cNvSpPr>
            <a:spLocks noGrp="1"/>
          </p:cNvSpPr>
          <p:nvPr>
            <p:ph type="title"/>
          </p:nvPr>
        </p:nvSpPr>
        <p:spPr>
          <a:xfrm>
            <a:off x="838200" y="1080168"/>
            <a:ext cx="10515600" cy="610520"/>
          </a:xfrm>
        </p:spPr>
        <p:txBody>
          <a:bodyPr>
            <a:noAutofit/>
          </a:bodyPr>
          <a:lstStyle/>
          <a:p>
            <a:r>
              <a:rPr lang="en-GB" dirty="0"/>
              <a:t>Benefits of working together</a:t>
            </a:r>
          </a:p>
        </p:txBody>
      </p:sp>
      <p:sp>
        <p:nvSpPr>
          <p:cNvPr id="3" name="Content Placeholder 2">
            <a:extLst>
              <a:ext uri="{FF2B5EF4-FFF2-40B4-BE49-F238E27FC236}">
                <a16:creationId xmlns:a16="http://schemas.microsoft.com/office/drawing/2014/main" xmlns="" id="{8A2A4551-80DC-4471-8BF7-19441B370057}"/>
              </a:ext>
            </a:extLst>
          </p:cNvPr>
          <p:cNvSpPr>
            <a:spLocks noGrp="1"/>
          </p:cNvSpPr>
          <p:nvPr>
            <p:ph idx="1"/>
          </p:nvPr>
        </p:nvSpPr>
        <p:spPr/>
        <p:txBody>
          <a:bodyPr/>
          <a:lstStyle/>
          <a:p>
            <a:pPr marL="0" indent="0">
              <a:buNone/>
            </a:pPr>
            <a:endParaRPr lang="en-GB" dirty="0"/>
          </a:p>
          <a:p>
            <a:r>
              <a:rPr lang="en-GB" sz="2000" dirty="0"/>
              <a:t>Standard across Grampian</a:t>
            </a:r>
          </a:p>
          <a:p>
            <a:r>
              <a:rPr lang="en-GB" sz="2000" dirty="0"/>
              <a:t>Streamlined discharges</a:t>
            </a:r>
          </a:p>
          <a:p>
            <a:r>
              <a:rPr lang="en-GB" sz="2000" dirty="0"/>
              <a:t>Reduced bed blocking</a:t>
            </a:r>
          </a:p>
          <a:p>
            <a:r>
              <a:rPr lang="en-GB" sz="2000" dirty="0"/>
              <a:t>Cost saving to both NHS and Partnerships</a:t>
            </a:r>
          </a:p>
          <a:p>
            <a:r>
              <a:rPr lang="en-GB" sz="2000" dirty="0"/>
              <a:t>Working together for person centred care</a:t>
            </a:r>
          </a:p>
          <a:p>
            <a:endParaRPr lang="en-GB" dirty="0"/>
          </a:p>
          <a:p>
            <a:endParaRPr lang="en-GB" dirty="0"/>
          </a:p>
          <a:p>
            <a:endParaRPr lang="en-GB" dirty="0"/>
          </a:p>
        </p:txBody>
      </p:sp>
      <p:pic>
        <p:nvPicPr>
          <p:cNvPr id="4" name="Picture 3"/>
          <p:cNvPicPr/>
          <p:nvPr/>
        </p:nvPicPr>
        <p:blipFill>
          <a:blip r:embed="rId2"/>
          <a:stretch>
            <a:fillRect/>
          </a:stretch>
        </p:blipFill>
        <p:spPr>
          <a:xfrm>
            <a:off x="677334" y="5786828"/>
            <a:ext cx="4902200" cy="838200"/>
          </a:xfrm>
          <a:prstGeom prst="rect">
            <a:avLst/>
          </a:prstGeom>
        </p:spPr>
      </p:pic>
    </p:spTree>
    <p:extLst>
      <p:ext uri="{BB962C8B-B14F-4D97-AF65-F5344CB8AC3E}">
        <p14:creationId xmlns:p14="http://schemas.microsoft.com/office/powerpoint/2010/main" val="124048365"/>
      </p:ext>
    </p:extLst>
  </p:cSld>
  <p:clrMapOvr>
    <a:masterClrMapping/>
  </p:clrMapOvr>
  <mc:AlternateContent xmlns:mc="http://schemas.openxmlformats.org/markup-compatibility/2006" xmlns:p14="http://schemas.microsoft.com/office/powerpoint/2010/main">
    <mc:Choice Requires="p14">
      <p:transition spd="slow" p14:dur="2000" advTm="276"/>
    </mc:Choice>
    <mc:Fallback xmlns="">
      <p:transition spd="slow" advTm="276"/>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29A6EC-0CB6-4482-B67C-B55069411718}"/>
              </a:ext>
            </a:extLst>
          </p:cNvPr>
          <p:cNvSpPr>
            <a:spLocks noGrp="1"/>
          </p:cNvSpPr>
          <p:nvPr>
            <p:ph type="title"/>
          </p:nvPr>
        </p:nvSpPr>
        <p:spPr>
          <a:xfrm>
            <a:off x="838200" y="1080168"/>
            <a:ext cx="10515600" cy="610520"/>
          </a:xfrm>
        </p:spPr>
        <p:txBody>
          <a:bodyPr>
            <a:noAutofit/>
          </a:bodyPr>
          <a:lstStyle/>
          <a:p>
            <a:r>
              <a:rPr lang="en-GB" dirty="0"/>
              <a:t>Challenges</a:t>
            </a:r>
          </a:p>
        </p:txBody>
      </p:sp>
      <p:sp>
        <p:nvSpPr>
          <p:cNvPr id="3" name="Content Placeholder 2">
            <a:extLst>
              <a:ext uri="{FF2B5EF4-FFF2-40B4-BE49-F238E27FC236}">
                <a16:creationId xmlns:a16="http://schemas.microsoft.com/office/drawing/2014/main" xmlns="" id="{8A2A4551-80DC-4471-8BF7-19441B370057}"/>
              </a:ext>
            </a:extLst>
          </p:cNvPr>
          <p:cNvSpPr>
            <a:spLocks noGrp="1"/>
          </p:cNvSpPr>
          <p:nvPr>
            <p:ph idx="1"/>
          </p:nvPr>
        </p:nvSpPr>
        <p:spPr/>
        <p:txBody>
          <a:bodyPr/>
          <a:lstStyle/>
          <a:p>
            <a:r>
              <a:rPr lang="en-GB" dirty="0"/>
              <a:t>Acute to home</a:t>
            </a:r>
          </a:p>
          <a:p>
            <a:pPr lvl="1"/>
            <a:r>
              <a:rPr lang="en-GB" dirty="0"/>
              <a:t>Who does the assessment?</a:t>
            </a:r>
          </a:p>
          <a:p>
            <a:pPr lvl="1"/>
            <a:r>
              <a:rPr lang="en-GB" dirty="0"/>
              <a:t>Who prescribes the equipment?</a:t>
            </a:r>
          </a:p>
          <a:p>
            <a:r>
              <a:rPr lang="en-GB" dirty="0"/>
              <a:t>Getting management to understand the benefits</a:t>
            </a:r>
          </a:p>
          <a:p>
            <a:r>
              <a:rPr lang="en-GB" dirty="0"/>
              <a:t>Getting staff to understand the benefits</a:t>
            </a:r>
          </a:p>
          <a:p>
            <a:r>
              <a:rPr lang="en-GB" dirty="0"/>
              <a:t>Getting families to understand the benefits</a:t>
            </a:r>
          </a:p>
          <a:p>
            <a:r>
              <a:rPr lang="en-GB" dirty="0"/>
              <a:t>Myth busting</a:t>
            </a:r>
          </a:p>
          <a:p>
            <a:endParaRPr lang="en-GB" dirty="0"/>
          </a:p>
          <a:p>
            <a:endParaRPr lang="en-GB" dirty="0"/>
          </a:p>
          <a:p>
            <a:endParaRPr lang="en-GB" dirty="0"/>
          </a:p>
          <a:p>
            <a:endParaRPr lang="en-GB" dirty="0"/>
          </a:p>
          <a:p>
            <a:endParaRPr lang="en-GB" dirty="0"/>
          </a:p>
        </p:txBody>
      </p:sp>
      <p:pic>
        <p:nvPicPr>
          <p:cNvPr id="4" name="Picture 3"/>
          <p:cNvPicPr/>
          <p:nvPr/>
        </p:nvPicPr>
        <p:blipFill>
          <a:blip r:embed="rId2"/>
          <a:stretch>
            <a:fillRect/>
          </a:stretch>
        </p:blipFill>
        <p:spPr>
          <a:xfrm>
            <a:off x="677334" y="5622262"/>
            <a:ext cx="4902200" cy="838200"/>
          </a:xfrm>
          <a:prstGeom prst="rect">
            <a:avLst/>
          </a:prstGeom>
        </p:spPr>
      </p:pic>
    </p:spTree>
    <p:extLst>
      <p:ext uri="{BB962C8B-B14F-4D97-AF65-F5344CB8AC3E}">
        <p14:creationId xmlns:p14="http://schemas.microsoft.com/office/powerpoint/2010/main" val="352477611"/>
      </p:ext>
    </p:extLst>
  </p:cSld>
  <p:clrMapOvr>
    <a:masterClrMapping/>
  </p:clrMapOvr>
  <mc:AlternateContent xmlns:mc="http://schemas.openxmlformats.org/markup-compatibility/2006" xmlns:p14="http://schemas.microsoft.com/office/powerpoint/2010/main">
    <mc:Choice Requires="p14">
      <p:transition spd="slow" p14:dur="2000" advTm="276"/>
    </mc:Choice>
    <mc:Fallback xmlns="">
      <p:transition spd="slow" advTm="27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DB04C29-7C36-4B6C-982D-5C72525A3B24}"/>
              </a:ext>
            </a:extLst>
          </p:cNvPr>
          <p:cNvSpPr>
            <a:spLocks noGrp="1"/>
          </p:cNvSpPr>
          <p:nvPr>
            <p:ph idx="1"/>
          </p:nvPr>
        </p:nvSpPr>
        <p:spPr>
          <a:xfrm>
            <a:off x="677334" y="965869"/>
            <a:ext cx="8596668" cy="3959814"/>
          </a:xfrm>
        </p:spPr>
        <p:txBody>
          <a:bodyPr>
            <a:normAutofit/>
          </a:bodyPr>
          <a:lstStyle/>
          <a:p>
            <a:pPr marL="0" indent="0" algn="ctr">
              <a:buNone/>
            </a:pPr>
            <a:endParaRPr lang="en-GB" sz="4800" dirty="0">
              <a:latin typeface="Arial" panose="020B0604020202020204" pitchFamily="34" charset="0"/>
              <a:cs typeface="Arial" panose="020B0604020202020204" pitchFamily="34" charset="0"/>
            </a:endParaRPr>
          </a:p>
          <a:p>
            <a:pPr marL="0" indent="0" algn="ctr">
              <a:buNone/>
            </a:pPr>
            <a:r>
              <a:rPr lang="en-GB" sz="7200" dirty="0">
                <a:solidFill>
                  <a:schemeClr val="accent1"/>
                </a:solidFill>
                <a:latin typeface="+mj-lt"/>
                <a:cs typeface="Arial" panose="020B0604020202020204" pitchFamily="34" charset="0"/>
              </a:rPr>
              <a:t>Grampian</a:t>
            </a:r>
          </a:p>
          <a:p>
            <a:pPr marL="0" indent="0" algn="ctr">
              <a:buNone/>
            </a:pPr>
            <a:r>
              <a:rPr lang="en-GB" sz="3000" dirty="0"/>
              <a:t>Grampian consists of Aberdeenshire, Aberdeen City and Moray areas</a:t>
            </a:r>
          </a:p>
          <a:p>
            <a:pPr marL="0" indent="0" algn="ctr">
              <a:buNone/>
            </a:pPr>
            <a:endParaRPr lang="en-GB" sz="7200" dirty="0">
              <a:latin typeface="Arial" panose="020B0604020202020204" pitchFamily="34" charset="0"/>
              <a:cs typeface="Arial" panose="020B0604020202020204" pitchFamily="34" charset="0"/>
            </a:endParaRPr>
          </a:p>
        </p:txBody>
      </p:sp>
      <p:pic>
        <p:nvPicPr>
          <p:cNvPr id="4" name="Picture 3"/>
          <p:cNvPicPr/>
          <p:nvPr/>
        </p:nvPicPr>
        <p:blipFill>
          <a:blip r:embed="rId2"/>
          <a:stretch>
            <a:fillRect/>
          </a:stretch>
        </p:blipFill>
        <p:spPr>
          <a:xfrm>
            <a:off x="677334" y="5890113"/>
            <a:ext cx="4902200" cy="838200"/>
          </a:xfrm>
          <a:prstGeom prst="rect">
            <a:avLst/>
          </a:prstGeom>
        </p:spPr>
      </p:pic>
    </p:spTree>
    <p:extLst>
      <p:ext uri="{BB962C8B-B14F-4D97-AF65-F5344CB8AC3E}">
        <p14:creationId xmlns:p14="http://schemas.microsoft.com/office/powerpoint/2010/main" val="29999042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5675A3F-51A1-4B50-B999-C92402C39258}"/>
              </a:ext>
            </a:extLst>
          </p:cNvPr>
          <p:cNvSpPr>
            <a:spLocks noGrp="1"/>
          </p:cNvSpPr>
          <p:nvPr>
            <p:ph idx="1"/>
          </p:nvPr>
        </p:nvSpPr>
        <p:spPr>
          <a:xfrm>
            <a:off x="677334" y="2406770"/>
            <a:ext cx="8596668" cy="1647645"/>
          </a:xfrm>
        </p:spPr>
        <p:txBody>
          <a:bodyPr/>
          <a:lstStyle/>
          <a:p>
            <a:pPr marL="0" indent="0" algn="ctr">
              <a:buNone/>
            </a:pPr>
            <a:r>
              <a:rPr lang="en-GB" sz="6000" dirty="0">
                <a:latin typeface="Arial" panose="020B0604020202020204" pitchFamily="34" charset="0"/>
                <a:cs typeface="Arial" panose="020B0604020202020204" pitchFamily="34" charset="0"/>
              </a:rPr>
              <a:t>Any Questions?</a:t>
            </a:r>
          </a:p>
        </p:txBody>
      </p:sp>
      <p:pic>
        <p:nvPicPr>
          <p:cNvPr id="4" name="Picture 3"/>
          <p:cNvPicPr/>
          <p:nvPr/>
        </p:nvPicPr>
        <p:blipFill>
          <a:blip r:embed="rId2"/>
          <a:stretch>
            <a:fillRect/>
          </a:stretch>
        </p:blipFill>
        <p:spPr>
          <a:xfrm>
            <a:off x="677334" y="5864465"/>
            <a:ext cx="4902200" cy="838200"/>
          </a:xfrm>
          <a:prstGeom prst="rect">
            <a:avLst/>
          </a:prstGeom>
        </p:spPr>
      </p:pic>
    </p:spTree>
    <p:extLst>
      <p:ext uri="{BB962C8B-B14F-4D97-AF65-F5344CB8AC3E}">
        <p14:creationId xmlns:p14="http://schemas.microsoft.com/office/powerpoint/2010/main" val="714608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ee the source image">
            <a:extLst>
              <a:ext uri="{FF2B5EF4-FFF2-40B4-BE49-F238E27FC236}">
                <a16:creationId xmlns:a16="http://schemas.microsoft.com/office/drawing/2014/main" xmlns="" id="{53D31DB4-32EA-4C0A-80DC-D6E5BBA532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2127" y="253885"/>
            <a:ext cx="7842745" cy="6014702"/>
          </a:xfrm>
          <a:prstGeom prst="rect">
            <a:avLst/>
          </a:prstGeom>
          <a:noFill/>
          <a:ln>
            <a:noFill/>
          </a:ln>
        </p:spPr>
      </p:pic>
      <p:pic>
        <p:nvPicPr>
          <p:cNvPr id="3" name="Picture 2"/>
          <p:cNvPicPr/>
          <p:nvPr/>
        </p:nvPicPr>
        <p:blipFill>
          <a:blip r:embed="rId3"/>
          <a:stretch>
            <a:fillRect/>
          </a:stretch>
        </p:blipFill>
        <p:spPr>
          <a:xfrm>
            <a:off x="479258" y="5942104"/>
            <a:ext cx="4902200" cy="838200"/>
          </a:xfrm>
          <a:prstGeom prst="rect">
            <a:avLst/>
          </a:prstGeom>
        </p:spPr>
      </p:pic>
    </p:spTree>
    <p:extLst>
      <p:ext uri="{BB962C8B-B14F-4D97-AF65-F5344CB8AC3E}">
        <p14:creationId xmlns:p14="http://schemas.microsoft.com/office/powerpoint/2010/main" val="2812885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10;Photo by KAdam&#10;">
            <a:extLst>
              <a:ext uri="{FF2B5EF4-FFF2-40B4-BE49-F238E27FC236}">
                <a16:creationId xmlns:a16="http://schemas.microsoft.com/office/drawing/2014/main" xmlns="" id="{DA363B1F-5118-4435-87E6-763488189F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078" y="364516"/>
            <a:ext cx="9091594" cy="5121884"/>
          </a:xfrm>
        </p:spPr>
      </p:pic>
      <p:pic>
        <p:nvPicPr>
          <p:cNvPr id="3" name="Picture 2"/>
          <p:cNvPicPr/>
          <p:nvPr/>
        </p:nvPicPr>
        <p:blipFill>
          <a:blip r:embed="rId3"/>
          <a:stretch>
            <a:fillRect/>
          </a:stretch>
        </p:blipFill>
        <p:spPr>
          <a:xfrm>
            <a:off x="565521" y="5916224"/>
            <a:ext cx="4902200" cy="838200"/>
          </a:xfrm>
          <a:prstGeom prst="rect">
            <a:avLst/>
          </a:prstGeom>
        </p:spPr>
      </p:pic>
    </p:spTree>
    <p:extLst>
      <p:ext uri="{BB962C8B-B14F-4D97-AF65-F5344CB8AC3E}">
        <p14:creationId xmlns:p14="http://schemas.microsoft.com/office/powerpoint/2010/main" val="4265771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0C61BF67-BA32-4204-816C-B6F00D2153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251" y="187012"/>
            <a:ext cx="8956321" cy="4851502"/>
          </a:xfrm>
        </p:spPr>
      </p:pic>
      <p:pic>
        <p:nvPicPr>
          <p:cNvPr id="3" name="Picture 2"/>
          <p:cNvPicPr/>
          <p:nvPr/>
        </p:nvPicPr>
        <p:blipFill>
          <a:blip r:embed="rId3"/>
          <a:stretch>
            <a:fillRect/>
          </a:stretch>
        </p:blipFill>
        <p:spPr>
          <a:xfrm>
            <a:off x="556895" y="5873093"/>
            <a:ext cx="4902200" cy="838200"/>
          </a:xfrm>
          <a:prstGeom prst="rect">
            <a:avLst/>
          </a:prstGeom>
        </p:spPr>
      </p:pic>
    </p:spTree>
    <p:extLst>
      <p:ext uri="{BB962C8B-B14F-4D97-AF65-F5344CB8AC3E}">
        <p14:creationId xmlns:p14="http://schemas.microsoft.com/office/powerpoint/2010/main" val="1245682917"/>
      </p:ext>
    </p:extLst>
  </p:cSld>
  <p:clrMapOvr>
    <a:masterClrMapping/>
  </p:clrMapOvr>
  <mc:AlternateContent xmlns:mc="http://schemas.openxmlformats.org/markup-compatibility/2006" xmlns:p14="http://schemas.microsoft.com/office/powerpoint/2010/main">
    <mc:Choice Requires="p14">
      <p:transition spd="slow" p14:dur="2000" advTm="1156"/>
    </mc:Choice>
    <mc:Fallback xmlns="">
      <p:transition spd="slow" advTm="115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CAF3BE-CC1A-4810-A7FA-02E6E8137CE8}"/>
              </a:ext>
            </a:extLst>
          </p:cNvPr>
          <p:cNvSpPr>
            <a:spLocks noGrp="1"/>
          </p:cNvSpPr>
          <p:nvPr>
            <p:ph type="title"/>
          </p:nvPr>
        </p:nvSpPr>
        <p:spPr/>
        <p:txBody>
          <a:bodyPr/>
          <a:lstStyle/>
          <a:p>
            <a:endParaRPr lang="en-GB"/>
          </a:p>
        </p:txBody>
      </p:sp>
      <p:pic>
        <p:nvPicPr>
          <p:cNvPr id="5" name="Content Placeholder 4" descr="A picture containing sky, outdoor, grass, nature&#10;&#10;Description automatically generated">
            <a:extLst>
              <a:ext uri="{FF2B5EF4-FFF2-40B4-BE49-F238E27FC236}">
                <a16:creationId xmlns:a16="http://schemas.microsoft.com/office/drawing/2014/main" xmlns="" id="{5E9E409C-76E6-49FF-A83D-DF0DB7D467E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7334" y="396815"/>
            <a:ext cx="8596668" cy="4779033"/>
          </a:xfrm>
        </p:spPr>
      </p:pic>
      <p:pic>
        <p:nvPicPr>
          <p:cNvPr id="4" name="Picture 3"/>
          <p:cNvPicPr/>
          <p:nvPr/>
        </p:nvPicPr>
        <p:blipFill>
          <a:blip r:embed="rId3"/>
          <a:stretch>
            <a:fillRect/>
          </a:stretch>
        </p:blipFill>
        <p:spPr>
          <a:xfrm>
            <a:off x="591401" y="5769576"/>
            <a:ext cx="4902200" cy="838200"/>
          </a:xfrm>
          <a:prstGeom prst="rect">
            <a:avLst/>
          </a:prstGeom>
        </p:spPr>
      </p:pic>
    </p:spTree>
    <p:extLst>
      <p:ext uri="{BB962C8B-B14F-4D97-AF65-F5344CB8AC3E}">
        <p14:creationId xmlns:p14="http://schemas.microsoft.com/office/powerpoint/2010/main" val="1456651125"/>
      </p:ext>
    </p:extLst>
  </p:cSld>
  <p:clrMapOvr>
    <a:masterClrMapping/>
  </p:clrMapOvr>
  <mc:AlternateContent xmlns:mc="http://schemas.openxmlformats.org/markup-compatibility/2006" xmlns:p14="http://schemas.microsoft.com/office/powerpoint/2010/main">
    <mc:Choice Requires="p14">
      <p:transition spd="slow" p14:dur="2000" advTm="856"/>
    </mc:Choice>
    <mc:Fallback xmlns="">
      <p:transition spd="slow" advTm="856"/>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1502</TotalTime>
  <Words>2247</Words>
  <Application>Microsoft Office PowerPoint</Application>
  <PresentationFormat>Widescreen</PresentationFormat>
  <Paragraphs>232</Paragraphs>
  <Slides>50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Symbol</vt:lpstr>
      <vt:lpstr>Times New Roman</vt:lpstr>
      <vt:lpstr>Trebuchet MS</vt:lpstr>
      <vt:lpstr>Wingdings</vt:lpstr>
      <vt:lpstr>Wingdings 3</vt:lpstr>
      <vt:lpstr>Facet</vt:lpstr>
      <vt:lpstr> Aberdeenshire HS&amp;CP Risk Assessed Care</vt:lpstr>
      <vt:lpstr>Hello</vt:lpstr>
      <vt:lpstr>Who are we?</vt:lpstr>
      <vt:lpstr>Role of the Moving and Handling Assessors</vt:lpstr>
      <vt:lpstr>PowerPoint Presentation</vt:lpstr>
      <vt:lpstr>PowerPoint Presentation</vt:lpstr>
      <vt:lpstr>PowerPoint Presentation</vt:lpstr>
      <vt:lpstr>PowerPoint Presentation</vt:lpstr>
      <vt:lpstr>PowerPoint Presentation</vt:lpstr>
      <vt:lpstr>PowerPoint Presentation</vt:lpstr>
      <vt:lpstr>Grampian Demographics</vt:lpstr>
      <vt:lpstr>Grampian Demographics</vt:lpstr>
      <vt:lpstr>Aberdeenshire</vt:lpstr>
      <vt:lpstr>How did our journey begin?</vt:lpstr>
      <vt:lpstr>What did the passport look like?</vt:lpstr>
      <vt:lpstr>Covid Scottish Manual Handling Passport</vt:lpstr>
      <vt:lpstr>So Why Risk Assessed Care</vt:lpstr>
      <vt:lpstr> A1 Risk Solutions ltd</vt:lpstr>
      <vt:lpstr>How did we settle on Risk Assessed Care?</vt:lpstr>
      <vt:lpstr>Benefits of Risk Assessed Care:</vt:lpstr>
      <vt:lpstr>PowerPoint Presentation</vt:lpstr>
      <vt:lpstr>PowerPoint Presentation</vt:lpstr>
      <vt:lpstr>PowerPoint Presentation</vt:lpstr>
      <vt:lpstr>PowerPoint Presentation</vt:lpstr>
      <vt:lpstr>PowerPoint Presentation</vt:lpstr>
      <vt:lpstr>Risks</vt:lpstr>
      <vt:lpstr>Does Risk Assessed Care fit in with the SMHP</vt:lpstr>
      <vt:lpstr>PowerPoint Presentation</vt:lpstr>
      <vt:lpstr>Case Study 1</vt:lpstr>
      <vt:lpstr>Options </vt:lpstr>
      <vt:lpstr>So what did we do?</vt:lpstr>
      <vt:lpstr>Feedback from family</vt:lpstr>
      <vt:lpstr>Equipment used and the cost of it</vt:lpstr>
      <vt:lpstr>Cost of providing three Carers instead of two</vt:lpstr>
      <vt:lpstr>Year One savings</vt:lpstr>
      <vt:lpstr>Year 2 Savings</vt:lpstr>
      <vt:lpstr>Case Study 2</vt:lpstr>
      <vt:lpstr>Outcome</vt:lpstr>
      <vt:lpstr>Costings</vt:lpstr>
      <vt:lpstr>Carer costs</vt:lpstr>
      <vt:lpstr>Savings</vt:lpstr>
      <vt:lpstr>Case Study 3</vt:lpstr>
      <vt:lpstr>Costings </vt:lpstr>
      <vt:lpstr>Savings  </vt:lpstr>
      <vt:lpstr>Risk Assessment Refresh</vt:lpstr>
      <vt:lpstr>Where to now?</vt:lpstr>
      <vt:lpstr>Working in Partnership </vt:lpstr>
      <vt:lpstr>Benefits of working together</vt:lpstr>
      <vt:lpstr>Challenges</vt:lpstr>
      <vt:lpstr>PowerPoint Presentation</vt:lpstr>
    </vt:vector>
  </TitlesOfParts>
  <Company>Aberdeenshire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Aberdeenshire HS&amp;CP Risk Assessed Care</dc:title>
  <dc:creator>Kerry Adam</dc:creator>
  <cp:lastModifiedBy>Fraser Kinsella</cp:lastModifiedBy>
  <cp:revision>47</cp:revision>
  <dcterms:created xsi:type="dcterms:W3CDTF">2022-05-02T10:52:47Z</dcterms:created>
  <dcterms:modified xsi:type="dcterms:W3CDTF">2022-06-02T08:00:13Z</dcterms:modified>
</cp:coreProperties>
</file>