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5"/>
  </p:notesMasterIdLst>
  <p:sldIdLst>
    <p:sldId id="411" r:id="rId2"/>
    <p:sldId id="458" r:id="rId3"/>
    <p:sldId id="338" r:id="rId4"/>
    <p:sldId id="629" r:id="rId5"/>
    <p:sldId id="503" r:id="rId6"/>
    <p:sldId id="631" r:id="rId7"/>
    <p:sldId id="472" r:id="rId8"/>
    <p:sldId id="561" r:id="rId9"/>
    <p:sldId id="498" r:id="rId10"/>
    <p:sldId id="574" r:id="rId11"/>
    <p:sldId id="575" r:id="rId12"/>
    <p:sldId id="583" r:id="rId13"/>
    <p:sldId id="579" r:id="rId14"/>
    <p:sldId id="584" r:id="rId15"/>
    <p:sldId id="581" r:id="rId16"/>
    <p:sldId id="596" r:id="rId17"/>
    <p:sldId id="556" r:id="rId18"/>
    <p:sldId id="624" r:id="rId19"/>
    <p:sldId id="453" r:id="rId20"/>
    <p:sldId id="454" r:id="rId21"/>
    <p:sldId id="634" r:id="rId22"/>
    <p:sldId id="630" r:id="rId23"/>
    <p:sldId id="635" r:id="rId24"/>
    <p:sldId id="632" r:id="rId25"/>
    <p:sldId id="642" r:id="rId26"/>
    <p:sldId id="643" r:id="rId27"/>
    <p:sldId id="644" r:id="rId28"/>
    <p:sldId id="645" r:id="rId29"/>
    <p:sldId id="646" r:id="rId30"/>
    <p:sldId id="647" r:id="rId31"/>
    <p:sldId id="648" r:id="rId32"/>
    <p:sldId id="649" r:id="rId33"/>
    <p:sldId id="650" r:id="rId3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orah harrison" initials="dh" lastIdx="0" clrIdx="0"/>
  <p:cmAuthor id="2" name="IT Services" initials="ITS"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5BA3"/>
    <a:srgbClr val="1D6D27"/>
    <a:srgbClr val="D84016"/>
    <a:srgbClr val="AC4120"/>
    <a:srgbClr val="BB35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69950" autoAdjust="0"/>
  </p:normalViewPr>
  <p:slideViewPr>
    <p:cSldViewPr snapToGrid="0">
      <p:cViewPr varScale="1">
        <p:scale>
          <a:sx n="49" d="100"/>
          <a:sy n="49" d="100"/>
        </p:scale>
        <p:origin x="1372" y="24"/>
      </p:cViewPr>
      <p:guideLst>
        <p:guide orient="horz" pos="2160"/>
        <p:guide pos="3840"/>
      </p:guideLst>
    </p:cSldViewPr>
  </p:slideViewPr>
  <p:outlineViewPr>
    <p:cViewPr>
      <p:scale>
        <a:sx n="33" d="100"/>
        <a:sy n="33" d="100"/>
      </p:scale>
      <p:origin x="0" y="-6822"/>
    </p:cViewPr>
  </p:outlineViewPr>
  <p:notesTextViewPr>
    <p:cViewPr>
      <p:scale>
        <a:sx n="1" d="1"/>
        <a:sy n="1" d="1"/>
      </p:scale>
      <p:origin x="0" y="0"/>
    </p:cViewPr>
  </p:notesTextViewPr>
  <p:notesViewPr>
    <p:cSldViewPr snapToGrid="0">
      <p:cViewPr varScale="1">
        <p:scale>
          <a:sx n="60" d="100"/>
          <a:sy n="60" d="100"/>
        </p:scale>
        <p:origin x="3274" y="6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84FB6CD-3D39-4F5B-8C87-5564E0754BED}" type="datetimeFigureOut">
              <a:rPr lang="en-GB" smtClean="0"/>
              <a:t>02/06/2022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CB68334-AE32-4681-9D69-3B18B0ACC505}" type="slidenum">
              <a:rPr lang="en-GB" smtClean="0"/>
              <a:t>‹#›</a:t>
            </a:fld>
            <a:endParaRPr lang="en-GB"/>
          </a:p>
        </p:txBody>
      </p:sp>
    </p:spTree>
    <p:extLst>
      <p:ext uri="{BB962C8B-B14F-4D97-AF65-F5344CB8AC3E}">
        <p14:creationId xmlns:p14="http://schemas.microsoft.com/office/powerpoint/2010/main" val="3150531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inviting us to speak today</a:t>
            </a:r>
          </a:p>
        </p:txBody>
      </p:sp>
      <p:sp>
        <p:nvSpPr>
          <p:cNvPr id="4" name="Slide Number Placeholder 3"/>
          <p:cNvSpPr>
            <a:spLocks noGrp="1"/>
          </p:cNvSpPr>
          <p:nvPr>
            <p:ph type="sldNum" sz="quarter" idx="10"/>
          </p:nvPr>
        </p:nvSpPr>
        <p:spPr/>
        <p:txBody>
          <a:bodyPr/>
          <a:lstStyle/>
          <a:p>
            <a:fld id="{2CB68334-AE32-4681-9D69-3B18B0ACC505}" type="slidenum">
              <a:rPr lang="en-GB" smtClean="0"/>
              <a:t>1</a:t>
            </a:fld>
            <a:endParaRPr lang="en-GB"/>
          </a:p>
        </p:txBody>
      </p:sp>
    </p:spTree>
    <p:extLst>
      <p:ext uri="{BB962C8B-B14F-4D97-AF65-F5344CB8AC3E}">
        <p14:creationId xmlns:p14="http://schemas.microsoft.com/office/powerpoint/2010/main" val="1739144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patients had to be trained to NOT be HELPFUL</a:t>
            </a:r>
          </a:p>
          <a:p>
            <a:r>
              <a:rPr lang="en-GB" dirty="0"/>
              <a:t>Each patient was assigned a role to play and there was a range of 9 patients varying in ages</a:t>
            </a:r>
          </a:p>
          <a:p>
            <a:r>
              <a:rPr lang="en-GB" dirty="0"/>
              <a:t>Task allocation to provide consistency with scoring (internal validity)</a:t>
            </a:r>
          </a:p>
          <a:p>
            <a:r>
              <a:rPr lang="en-GB" dirty="0"/>
              <a:t>Patients briefed prior to data collection</a:t>
            </a:r>
          </a:p>
          <a:p>
            <a:r>
              <a:rPr lang="en-GB" dirty="0"/>
              <a:t>7 women: 2 men (ages 18 – 70)</a:t>
            </a:r>
          </a:p>
          <a:p>
            <a:endParaRPr lang="en-GB" dirty="0"/>
          </a:p>
          <a:p>
            <a:endParaRPr lang="en-GB" dirty="0"/>
          </a:p>
          <a:p>
            <a:r>
              <a:rPr lang="en-GB" baseline="0" dirty="0"/>
              <a:t>New assessors were trained in the assessment criteria and tool – assessors were taken from NBE and had to be trained NOT to slip back into trainer mode but to just assess. (Unless student deemed unsafe and then task was stopped and it became a training exercise. This was not re-assessed as this would skew the results).</a:t>
            </a:r>
          </a:p>
          <a:p>
            <a:r>
              <a:rPr lang="en-GB" baseline="0" dirty="0"/>
              <a:t>The assessors and patients kept to the same tasks in the main</a:t>
            </a:r>
          </a:p>
          <a:p>
            <a:endParaRPr lang="en-GB" baseline="0" dirty="0"/>
          </a:p>
          <a:p>
            <a:r>
              <a:rPr lang="en-GB" dirty="0"/>
              <a:t>The</a:t>
            </a:r>
            <a:r>
              <a:rPr lang="en-GB" baseline="0" dirty="0"/>
              <a:t> set up was the same apart from the access to the video clip prompt </a:t>
            </a:r>
            <a:endParaRPr lang="en-GB" dirty="0"/>
          </a:p>
        </p:txBody>
      </p:sp>
      <p:sp>
        <p:nvSpPr>
          <p:cNvPr id="4" name="Slide Number Placeholder 3"/>
          <p:cNvSpPr>
            <a:spLocks noGrp="1"/>
          </p:cNvSpPr>
          <p:nvPr>
            <p:ph type="sldNum" sz="quarter" idx="10"/>
          </p:nvPr>
        </p:nvSpPr>
        <p:spPr/>
        <p:txBody>
          <a:bodyPr/>
          <a:lstStyle/>
          <a:p>
            <a:fld id="{2CB68334-AE32-4681-9D69-3B18B0ACC505}" type="slidenum">
              <a:rPr lang="en-GB" smtClean="0"/>
              <a:t>10</a:t>
            </a:fld>
            <a:endParaRPr lang="en-GB"/>
          </a:p>
        </p:txBody>
      </p:sp>
    </p:spTree>
    <p:extLst>
      <p:ext uri="{BB962C8B-B14F-4D97-AF65-F5344CB8AC3E}">
        <p14:creationId xmlns:p14="http://schemas.microsoft.com/office/powerpoint/2010/main" val="3719137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typical OT style, we used activity analysis to break down each task to key elements needed for the task to be completed</a:t>
            </a:r>
            <a:r>
              <a:rPr lang="en-GB" baseline="0" dirty="0"/>
              <a:t> safely.</a:t>
            </a:r>
            <a:endParaRPr lang="en-GB" dirty="0"/>
          </a:p>
          <a:p>
            <a:endParaRPr lang="en-GB" dirty="0"/>
          </a:p>
          <a:p>
            <a:r>
              <a:rPr lang="en-GB" dirty="0"/>
              <a:t>The score sheets had been piloted with students and assessors – same activity analysis principle sued for each task score sheet</a:t>
            </a:r>
          </a:p>
          <a:p>
            <a:r>
              <a:rPr lang="en-GB" dirty="0"/>
              <a:t> </a:t>
            </a:r>
          </a:p>
          <a:p>
            <a:r>
              <a:rPr lang="en-GB" dirty="0"/>
              <a:t>Each data  sheet had points within it identifying risk of harm to </a:t>
            </a:r>
          </a:p>
          <a:p>
            <a:r>
              <a:rPr lang="en-GB" dirty="0"/>
              <a:t>Staff </a:t>
            </a:r>
          </a:p>
          <a:p>
            <a:r>
              <a:rPr lang="en-GB" dirty="0"/>
              <a:t>Patients</a:t>
            </a:r>
          </a:p>
          <a:p>
            <a:r>
              <a:rPr lang="en-GB" dirty="0"/>
              <a:t>Delay in rehabilitation</a:t>
            </a:r>
          </a:p>
          <a:p>
            <a:endParaRPr lang="en-GB" dirty="0"/>
          </a:p>
          <a:p>
            <a:r>
              <a:rPr lang="en-GB" dirty="0"/>
              <a:t>Any student identified as unsafe – task stopped and then used an a training session…future learning needs identified</a:t>
            </a:r>
          </a:p>
          <a:p>
            <a:endParaRPr lang="en-GB" dirty="0"/>
          </a:p>
          <a:p>
            <a:r>
              <a:rPr lang="en-GB" dirty="0"/>
              <a:t>Explain at end of each station were had lots of numbers!!</a:t>
            </a:r>
            <a:r>
              <a:rPr lang="en-GB" baseline="0" dirty="0"/>
              <a:t> Score of what was right, how many errors and if safe….lots of data to play with!!</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2CB68334-AE32-4681-9D69-3B18B0ACC505}" type="slidenum">
              <a:rPr lang="en-GB" smtClean="0"/>
              <a:t>11</a:t>
            </a:fld>
            <a:endParaRPr lang="en-GB"/>
          </a:p>
        </p:txBody>
      </p:sp>
    </p:spTree>
    <p:extLst>
      <p:ext uri="{BB962C8B-B14F-4D97-AF65-F5344CB8AC3E}">
        <p14:creationId xmlns:p14="http://schemas.microsoft.com/office/powerpoint/2010/main" val="2325961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Comparing </a:t>
            </a:r>
            <a:r>
              <a:rPr lang="en-GB" dirty="0" err="1"/>
              <a:t>recency</a:t>
            </a:r>
            <a:r>
              <a:rPr lang="en-GB" dirty="0"/>
              <a:t> in the original results</a:t>
            </a:r>
          </a:p>
        </p:txBody>
      </p:sp>
      <p:sp>
        <p:nvSpPr>
          <p:cNvPr id="4" name="Slide Number Placeholder 3"/>
          <p:cNvSpPr>
            <a:spLocks noGrp="1"/>
          </p:cNvSpPr>
          <p:nvPr>
            <p:ph type="sldNum" sz="quarter" idx="10"/>
          </p:nvPr>
        </p:nvSpPr>
        <p:spPr/>
        <p:txBody>
          <a:bodyPr/>
          <a:lstStyle/>
          <a:p>
            <a:fld id="{2CB68334-AE32-4681-9D69-3B18B0ACC505}" type="slidenum">
              <a:rPr lang="en-GB" smtClean="0"/>
              <a:t>12</a:t>
            </a:fld>
            <a:endParaRPr lang="en-GB"/>
          </a:p>
        </p:txBody>
      </p:sp>
    </p:spTree>
    <p:extLst>
      <p:ext uri="{BB962C8B-B14F-4D97-AF65-F5344CB8AC3E}">
        <p14:creationId xmlns:p14="http://schemas.microsoft.com/office/powerpoint/2010/main" val="2691175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so the longitudinal story begins……..</a:t>
            </a:r>
          </a:p>
          <a:p>
            <a:endParaRPr lang="en-GB" dirty="0"/>
          </a:p>
          <a:p>
            <a:r>
              <a:rPr lang="en-GB" dirty="0"/>
              <a:t>Explain access 24 hours a day following initial Practical training in Level 4 (Required by professional</a:t>
            </a:r>
            <a:r>
              <a:rPr lang="en-GB" baseline="0" dirty="0"/>
              <a:t> body and NW Core Skills Framework)</a:t>
            </a:r>
            <a:endParaRPr lang="en-GB" dirty="0"/>
          </a:p>
        </p:txBody>
      </p:sp>
      <p:sp>
        <p:nvSpPr>
          <p:cNvPr id="4" name="Slide Number Placeholder 3"/>
          <p:cNvSpPr>
            <a:spLocks noGrp="1"/>
          </p:cNvSpPr>
          <p:nvPr>
            <p:ph type="sldNum" sz="quarter" idx="10"/>
          </p:nvPr>
        </p:nvSpPr>
        <p:spPr/>
        <p:txBody>
          <a:bodyPr/>
          <a:lstStyle/>
          <a:p>
            <a:fld id="{2CB68334-AE32-4681-9D69-3B18B0ACC505}" type="slidenum">
              <a:rPr lang="en-GB" smtClean="0"/>
              <a:t>13</a:t>
            </a:fld>
            <a:endParaRPr lang="en-GB"/>
          </a:p>
        </p:txBody>
      </p:sp>
    </p:spTree>
    <p:extLst>
      <p:ext uri="{BB962C8B-B14F-4D97-AF65-F5344CB8AC3E}">
        <p14:creationId xmlns:p14="http://schemas.microsoft.com/office/powerpoint/2010/main" val="3600501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September 2015 all students had access to the online system. This was introduced at the point of entry and reinforced within the practical moving and handling training in the first year. Students encouraged to engage by being sent emails once a semester with a problem to solve…</a:t>
            </a:r>
          </a:p>
          <a:p>
            <a:endParaRPr lang="en-GB" dirty="0"/>
          </a:p>
          <a:p>
            <a:r>
              <a:rPr lang="en-GB" dirty="0"/>
              <a:t>Linked to case studies across modules</a:t>
            </a:r>
          </a:p>
          <a:p>
            <a:endParaRPr lang="en-GB" dirty="0"/>
          </a:p>
          <a:p>
            <a:r>
              <a:rPr lang="en-GB" dirty="0"/>
              <a:t>Prior to this students had 6 hours practical “updates” every year where they attended as a group, tasks were demonstrated and they were given time to practice with each other. Despite this every year, I was often asked for additional “panic” sessions as placement drew closer!! = Additional staff time and constant catch ups to ensure all students have had some moving and handling element before they go on placement.</a:t>
            </a:r>
          </a:p>
          <a:p>
            <a:endParaRPr lang="en-GB" dirty="0"/>
          </a:p>
          <a:p>
            <a:r>
              <a:rPr lang="en-GB" dirty="0"/>
              <a:t>Problems with non-attenders, students not engaging, working as a group instead of individually, “Free loaders”.</a:t>
            </a:r>
          </a:p>
        </p:txBody>
      </p:sp>
      <p:sp>
        <p:nvSpPr>
          <p:cNvPr id="4" name="Slide Number Placeholder 3"/>
          <p:cNvSpPr>
            <a:spLocks noGrp="1"/>
          </p:cNvSpPr>
          <p:nvPr>
            <p:ph type="sldNum" sz="quarter" idx="10"/>
          </p:nvPr>
        </p:nvSpPr>
        <p:spPr/>
        <p:txBody>
          <a:bodyPr/>
          <a:lstStyle/>
          <a:p>
            <a:fld id="{2CB68334-AE32-4681-9D69-3B18B0ACC505}" type="slidenum">
              <a:rPr lang="en-GB" smtClean="0"/>
              <a:t>14</a:t>
            </a:fld>
            <a:endParaRPr lang="en-GB"/>
          </a:p>
        </p:txBody>
      </p:sp>
    </p:spTree>
    <p:extLst>
      <p:ext uri="{BB962C8B-B14F-4D97-AF65-F5344CB8AC3E}">
        <p14:creationId xmlns:p14="http://schemas.microsoft.com/office/powerpoint/2010/main" val="3003131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77194"/>
            <a:ext cx="6092825" cy="3908614"/>
          </a:xfrm>
        </p:spPr>
        <p:txBody>
          <a:bodyPr/>
          <a:lstStyle/>
          <a:p>
            <a:pPr algn="just"/>
            <a:r>
              <a:rPr lang="en-GB" dirty="0">
                <a:latin typeface="Arial" panose="020B0604020202020204" pitchFamily="34" charset="0"/>
                <a:ea typeface="SimSun"/>
                <a:cs typeface="Arial" panose="020B0604020202020204" pitchFamily="34" charset="0"/>
              </a:rPr>
              <a:t>Research Informed Teaching – competency training model</a:t>
            </a:r>
          </a:p>
          <a:p>
            <a:pPr algn="just"/>
            <a:endParaRPr lang="en-GB" dirty="0">
              <a:latin typeface="Arial" panose="020B0604020202020204" pitchFamily="34" charset="0"/>
              <a:ea typeface="SimSun"/>
              <a:cs typeface="Arial" panose="020B0604020202020204" pitchFamily="34" charset="0"/>
            </a:endParaRPr>
          </a:p>
          <a:p>
            <a:pPr algn="just">
              <a:spcAft>
                <a:spcPts val="0"/>
              </a:spcAft>
            </a:pPr>
            <a:r>
              <a:rPr lang="en-GB" dirty="0"/>
              <a:t>Continuation of the study involved huge change in pedagogy of m + H training plus investment from the University to provide A1 system for all students on the programme.</a:t>
            </a:r>
          </a:p>
          <a:p>
            <a:pPr algn="just">
              <a:spcAft>
                <a:spcPts val="0"/>
              </a:spcAft>
            </a:pPr>
            <a:r>
              <a:rPr lang="en-GB" dirty="0"/>
              <a:t>This system REPLACED regular “hands on practical “ training and updates prior to placement.</a:t>
            </a:r>
          </a:p>
          <a:p>
            <a:pPr algn="just">
              <a:spcAft>
                <a:spcPts val="0"/>
              </a:spcAft>
            </a:pPr>
            <a:r>
              <a:rPr lang="en-GB" dirty="0"/>
              <a:t>Students encouraged to use the online system and assessed in 4 tasks on an individual basis. Students attend a 40 minute session each year and are assessed carrying out the above tasks. Standardised assessors used to carry out assessments and tasks carried out with “service users” and NOT on other students.</a:t>
            </a:r>
          </a:p>
          <a:p>
            <a:pPr algn="just">
              <a:spcAft>
                <a:spcPts val="0"/>
              </a:spcAft>
            </a:pPr>
            <a:r>
              <a:rPr lang="en-GB" baseline="0" dirty="0"/>
              <a:t>Students attend assessment in their uniform and each task is carried out in a screened area so they cannot see other students working. Following assessment, students given feedback, any unsafe students are identified for further training and students asked to complete a personal evaluation of their levels of competence for their PDP portfolio to identify future learning needs.</a:t>
            </a:r>
          </a:p>
        </p:txBody>
      </p:sp>
      <p:sp>
        <p:nvSpPr>
          <p:cNvPr id="4" name="Slide Number Placeholder 3"/>
          <p:cNvSpPr>
            <a:spLocks noGrp="1"/>
          </p:cNvSpPr>
          <p:nvPr>
            <p:ph type="sldNum" sz="quarter" idx="10"/>
          </p:nvPr>
        </p:nvSpPr>
        <p:spPr/>
        <p:txBody>
          <a:bodyPr/>
          <a:lstStyle/>
          <a:p>
            <a:fld id="{778A02F9-21F5-410E-BA90-FB453FA7803C}" type="slidenum">
              <a:rPr lang="en-GB" smtClean="0"/>
              <a:t>15</a:t>
            </a:fld>
            <a:endParaRPr lang="en-GB"/>
          </a:p>
        </p:txBody>
      </p:sp>
    </p:spTree>
    <p:extLst>
      <p:ext uri="{BB962C8B-B14F-4D97-AF65-F5344CB8AC3E}">
        <p14:creationId xmlns:p14="http://schemas.microsoft.com/office/powerpoint/2010/main" val="1734163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Year One – Large groups of students – practice M + H tasks on each other in small groups following demonstration.</a:t>
            </a:r>
          </a:p>
          <a:p>
            <a:pPr marL="171450" indent="-171450">
              <a:buFontTx/>
              <a:buChar char="-"/>
            </a:pPr>
            <a:r>
              <a:rPr lang="en-GB" dirty="0"/>
              <a:t>Staff Use scoring system with students as a learning tool to guide them through key points of each task – formative feedback to identify areas for future</a:t>
            </a:r>
            <a:r>
              <a:rPr lang="en-GB" baseline="0" dirty="0"/>
              <a:t> development in </a:t>
            </a:r>
            <a:r>
              <a:rPr lang="en-GB" baseline="0" dirty="0" err="1"/>
              <a:t>Uni</a:t>
            </a:r>
            <a:r>
              <a:rPr lang="en-GB" baseline="0" dirty="0"/>
              <a:t> or on placement.</a:t>
            </a:r>
            <a:endParaRPr lang="en-GB" dirty="0"/>
          </a:p>
          <a:p>
            <a:pPr marL="171450" indent="-171450">
              <a:buFontTx/>
              <a:buChar char="-"/>
            </a:pPr>
            <a:endParaRPr lang="en-GB" dirty="0"/>
          </a:p>
          <a:p>
            <a:pPr marL="171450" indent="-171450">
              <a:buFontTx/>
              <a:buChar char="-"/>
            </a:pPr>
            <a:r>
              <a:rPr lang="en-GB" dirty="0"/>
              <a:t>Essentially, three data collection points:</a:t>
            </a:r>
          </a:p>
          <a:p>
            <a:pPr marL="171450" indent="-171450">
              <a:buFontTx/>
              <a:buChar char="-"/>
            </a:pPr>
            <a:r>
              <a:rPr lang="en-GB" dirty="0"/>
              <a:t>Year 2 – induction</a:t>
            </a:r>
          </a:p>
          <a:p>
            <a:pPr marL="171450" indent="-171450">
              <a:buFontTx/>
              <a:buChar char="-"/>
            </a:pPr>
            <a:r>
              <a:rPr lang="en-GB" dirty="0"/>
              <a:t>Year 3 – induction</a:t>
            </a:r>
          </a:p>
          <a:p>
            <a:pPr marL="171450" indent="-171450">
              <a:buFontTx/>
              <a:buChar char="-"/>
            </a:pPr>
            <a:r>
              <a:rPr lang="en-GB" dirty="0"/>
              <a:t>Year 3 end (prior to final placement as this may bias results significantly)</a:t>
            </a:r>
          </a:p>
        </p:txBody>
      </p:sp>
      <p:sp>
        <p:nvSpPr>
          <p:cNvPr id="4" name="Slide Number Placeholder 3"/>
          <p:cNvSpPr>
            <a:spLocks noGrp="1"/>
          </p:cNvSpPr>
          <p:nvPr>
            <p:ph type="sldNum" sz="quarter" idx="10"/>
          </p:nvPr>
        </p:nvSpPr>
        <p:spPr/>
        <p:txBody>
          <a:bodyPr/>
          <a:lstStyle/>
          <a:p>
            <a:fld id="{2CB68334-AE32-4681-9D69-3B18B0ACC505}" type="slidenum">
              <a:rPr lang="en-GB" smtClean="0"/>
              <a:t>16</a:t>
            </a:fld>
            <a:endParaRPr lang="en-GB"/>
          </a:p>
        </p:txBody>
      </p:sp>
    </p:spTree>
    <p:extLst>
      <p:ext uri="{BB962C8B-B14F-4D97-AF65-F5344CB8AC3E}">
        <p14:creationId xmlns:p14="http://schemas.microsoft.com/office/powerpoint/2010/main" val="1681149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this point of the study, we ere not sure what to expect…a bit scary!!</a:t>
            </a:r>
          </a:p>
          <a:p>
            <a:endParaRPr lang="en-GB" dirty="0"/>
          </a:p>
          <a:p>
            <a:r>
              <a:rPr lang="en-GB" dirty="0"/>
              <a:t>Huge change in delivery of training…what if students didn’t engage with the system? How would they respond to no practical sessions? What could this mean to patient safety? How would educators perceive the changes? Would our students fail on placement?</a:t>
            </a:r>
          </a:p>
          <a:p>
            <a:endParaRPr lang="en-GB" dirty="0"/>
          </a:p>
          <a:p>
            <a:r>
              <a:rPr lang="en-GB" dirty="0"/>
              <a:t>Nerve racking but the pilot study had indicated positive results from just a “taster” session. The University was offering </a:t>
            </a:r>
            <a:r>
              <a:rPr lang="en-GB" dirty="0" err="1"/>
              <a:t>thw</a:t>
            </a:r>
            <a:r>
              <a:rPr lang="en-GB" dirty="0"/>
              <a:t> financial support for the system and could potentially have a big impact of staff time delivering numerous practical sessions and updates prior to placement across the three year undergraduate programme.</a:t>
            </a:r>
          </a:p>
        </p:txBody>
      </p:sp>
      <p:sp>
        <p:nvSpPr>
          <p:cNvPr id="4" name="Slide Number Placeholder 3"/>
          <p:cNvSpPr>
            <a:spLocks noGrp="1"/>
          </p:cNvSpPr>
          <p:nvPr>
            <p:ph type="sldNum" sz="quarter" idx="10"/>
          </p:nvPr>
        </p:nvSpPr>
        <p:spPr/>
        <p:txBody>
          <a:bodyPr/>
          <a:lstStyle/>
          <a:p>
            <a:fld id="{2CB68334-AE32-4681-9D69-3B18B0ACC505}" type="slidenum">
              <a:rPr lang="en-GB" smtClean="0"/>
              <a:t>17</a:t>
            </a:fld>
            <a:endParaRPr lang="en-GB"/>
          </a:p>
        </p:txBody>
      </p:sp>
    </p:spTree>
    <p:extLst>
      <p:ext uri="{BB962C8B-B14F-4D97-AF65-F5344CB8AC3E}">
        <p14:creationId xmlns:p14="http://schemas.microsoft.com/office/powerpoint/2010/main" val="815412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 year students….now have end point (purple box) this is where students were just about to go on final placement and be released into the world with their green trousers!!</a:t>
            </a:r>
          </a:p>
          <a:p>
            <a:endParaRPr lang="en-GB" dirty="0"/>
          </a:p>
          <a:p>
            <a:r>
              <a:rPr lang="en-GB" dirty="0"/>
              <a:t>Highlight significant p values for task 2 + 3 and discuss progression of significance from pilot to final data set (leavers) </a:t>
            </a:r>
          </a:p>
          <a:p>
            <a:endParaRPr lang="en-GB" dirty="0"/>
          </a:p>
          <a:p>
            <a:r>
              <a:rPr lang="en-GB" dirty="0"/>
              <a:t>Also look at comparison between induction 2017 (September) to end point (June 2018)…significant improvement again (apart from Task 2)</a:t>
            </a:r>
          </a:p>
          <a:p>
            <a:endParaRPr lang="en-GB" dirty="0"/>
          </a:p>
          <a:p>
            <a:r>
              <a:rPr lang="en-GB" dirty="0"/>
              <a:t>Again spread</a:t>
            </a:r>
            <a:r>
              <a:rPr lang="en-GB" baseline="0" dirty="0"/>
              <a:t> of scores is much smaller in final data set so the system helps to “standardise” the skill set rather than having some students who do really well and others that let the side down.</a:t>
            </a:r>
            <a:endParaRPr lang="en-GB" dirty="0"/>
          </a:p>
        </p:txBody>
      </p:sp>
      <p:sp>
        <p:nvSpPr>
          <p:cNvPr id="4" name="Slide Number Placeholder 3"/>
          <p:cNvSpPr>
            <a:spLocks noGrp="1"/>
          </p:cNvSpPr>
          <p:nvPr>
            <p:ph type="sldNum" sz="quarter" idx="10"/>
          </p:nvPr>
        </p:nvSpPr>
        <p:spPr/>
        <p:txBody>
          <a:bodyPr/>
          <a:lstStyle/>
          <a:p>
            <a:fld id="{2CB68334-AE32-4681-9D69-3B18B0ACC505}" type="slidenum">
              <a:rPr lang="en-GB" smtClean="0"/>
              <a:t>18</a:t>
            </a:fld>
            <a:endParaRPr lang="en-GB"/>
          </a:p>
        </p:txBody>
      </p:sp>
    </p:spTree>
    <p:extLst>
      <p:ext uri="{BB962C8B-B14F-4D97-AF65-F5344CB8AC3E}">
        <p14:creationId xmlns:p14="http://schemas.microsoft.com/office/powerpoint/2010/main" val="2140644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take more responsibility for their own learning and professional development rather than a “tick box” approach of attending an update, signing the register and being deemed “competent” to practice for another year.</a:t>
            </a:r>
          </a:p>
          <a:p>
            <a:endParaRPr lang="en-GB" dirty="0"/>
          </a:p>
          <a:p>
            <a:r>
              <a:rPr lang="en-GB" dirty="0"/>
              <a:t>Reduction in group practical</a:t>
            </a:r>
            <a:r>
              <a:rPr lang="en-GB" baseline="0" dirty="0"/>
              <a:t> teaching is supported by a range of literature stating that practical annual “refresher training” (often delivered by many Trusts and LA’s is ineffective when practical skills demonstrated or practiced are not applied regularly….we forget!</a:t>
            </a:r>
            <a:endParaRPr lang="en-GB" dirty="0"/>
          </a:p>
        </p:txBody>
      </p:sp>
      <p:sp>
        <p:nvSpPr>
          <p:cNvPr id="4" name="Slide Number Placeholder 3"/>
          <p:cNvSpPr>
            <a:spLocks noGrp="1"/>
          </p:cNvSpPr>
          <p:nvPr>
            <p:ph type="sldNum" sz="quarter" idx="10"/>
          </p:nvPr>
        </p:nvSpPr>
        <p:spPr/>
        <p:txBody>
          <a:bodyPr/>
          <a:lstStyle/>
          <a:p>
            <a:fld id="{2CB68334-AE32-4681-9D69-3B18B0ACC505}" type="slidenum">
              <a:rPr lang="en-GB" smtClean="0"/>
              <a:t>19</a:t>
            </a:fld>
            <a:endParaRPr lang="en-GB"/>
          </a:p>
        </p:txBody>
      </p:sp>
    </p:spTree>
    <p:extLst>
      <p:ext uri="{BB962C8B-B14F-4D97-AF65-F5344CB8AC3E}">
        <p14:creationId xmlns:p14="http://schemas.microsoft.com/office/powerpoint/2010/main" val="1880109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ourselves – professional backgrounds…met on a train!</a:t>
            </a:r>
          </a:p>
          <a:p>
            <a:endParaRPr lang="en-GB" dirty="0"/>
          </a:p>
          <a:p>
            <a:r>
              <a:rPr lang="en-GB" dirty="0"/>
              <a:t>Clarify</a:t>
            </a:r>
            <a:r>
              <a:rPr lang="en-GB" baseline="0" dirty="0"/>
              <a:t> that we DO NOT work together – That A1 Risk Solutions is NOT owned by the University – This is a piece of independent research to meet both parties individual needs:</a:t>
            </a:r>
          </a:p>
          <a:p>
            <a:pPr marL="171450" indent="-171450">
              <a:buFont typeface="Arial" panose="020B0604020202020204" pitchFamily="34" charset="0"/>
              <a:buChar char="•"/>
            </a:pPr>
            <a:r>
              <a:rPr lang="en-GB" baseline="0" dirty="0"/>
              <a:t>Evaluation of the tool to improve student experience and skill level prior to placement </a:t>
            </a:r>
          </a:p>
          <a:p>
            <a:pPr marL="171450" indent="-171450">
              <a:buFont typeface="Arial" panose="020B0604020202020204" pitchFamily="34" charset="0"/>
              <a:buChar char="•"/>
            </a:pPr>
            <a:r>
              <a:rPr lang="en-GB" baseline="0" dirty="0"/>
              <a:t>Providing a robust evidence base to support application of the tool and its potential impact and advantages across a range of health and social care environments.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2CB68334-AE32-4681-9D69-3B18B0ACC505}" type="slidenum">
              <a:rPr lang="en-GB" smtClean="0"/>
              <a:t>2</a:t>
            </a:fld>
            <a:endParaRPr lang="en-GB"/>
          </a:p>
        </p:txBody>
      </p:sp>
    </p:spTree>
    <p:extLst>
      <p:ext uri="{BB962C8B-B14F-4D97-AF65-F5344CB8AC3E}">
        <p14:creationId xmlns:p14="http://schemas.microsoft.com/office/powerpoint/2010/main" val="3059750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Competency model – as mirrored by Scottish Manual handling Passport</a:t>
            </a:r>
          </a:p>
          <a:p>
            <a:endParaRPr lang="en-GB" dirty="0"/>
          </a:p>
          <a:p>
            <a:r>
              <a:rPr lang="en-GB" dirty="0"/>
              <a:t>This academic year, competency training model continues but students receive their scores and feedback as part of their “Core Skills” and Manual handling Passport.</a:t>
            </a:r>
          </a:p>
          <a:p>
            <a:r>
              <a:rPr lang="en-GB" dirty="0"/>
              <a:t>Areas</a:t>
            </a:r>
            <a:r>
              <a:rPr lang="en-GB" baseline="0" dirty="0"/>
              <a:t> for development are identified and they must record within their action plan how they aim to achieve these goals.</a:t>
            </a:r>
          </a:p>
          <a:p>
            <a:r>
              <a:rPr lang="en-GB" baseline="0" dirty="0"/>
              <a:t>Effective method of reflection and LLL as directed by HCPC, RCOT.</a:t>
            </a:r>
          </a:p>
          <a:p>
            <a:endParaRPr lang="en-GB" baseline="0" dirty="0"/>
          </a:p>
          <a:p>
            <a:r>
              <a:rPr lang="en-GB" baseline="0" dirty="0"/>
              <a:t>This is where I showed them the tool so far and just flicked through the different tasks developed so far but discussed the potential for a booklet to accompany the system for future training so maybe a full range of task could be chosen at random for competency updates within a care home or Trust setting.</a:t>
            </a:r>
            <a:endParaRPr lang="en-GB" dirty="0"/>
          </a:p>
        </p:txBody>
      </p:sp>
      <p:sp>
        <p:nvSpPr>
          <p:cNvPr id="4" name="Slide Number Placeholder 3"/>
          <p:cNvSpPr>
            <a:spLocks noGrp="1"/>
          </p:cNvSpPr>
          <p:nvPr>
            <p:ph type="sldNum" sz="quarter" idx="10"/>
          </p:nvPr>
        </p:nvSpPr>
        <p:spPr/>
        <p:txBody>
          <a:bodyPr/>
          <a:lstStyle/>
          <a:p>
            <a:fld id="{2CB68334-AE32-4681-9D69-3B18B0ACC505}" type="slidenum">
              <a:rPr lang="en-GB" smtClean="0"/>
              <a:t>20</a:t>
            </a:fld>
            <a:endParaRPr lang="en-GB"/>
          </a:p>
        </p:txBody>
      </p:sp>
    </p:spTree>
    <p:extLst>
      <p:ext uri="{BB962C8B-B14F-4D97-AF65-F5344CB8AC3E}">
        <p14:creationId xmlns:p14="http://schemas.microsoft.com/office/powerpoint/2010/main" val="2546929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Feedback t</a:t>
            </a:r>
            <a:endParaRPr lang="en-GB" dirty="0"/>
          </a:p>
        </p:txBody>
      </p:sp>
      <p:sp>
        <p:nvSpPr>
          <p:cNvPr id="4" name="Slide Number Placeholder 3"/>
          <p:cNvSpPr>
            <a:spLocks noGrp="1"/>
          </p:cNvSpPr>
          <p:nvPr>
            <p:ph type="sldNum" sz="quarter" idx="5"/>
          </p:nvPr>
        </p:nvSpPr>
        <p:spPr/>
        <p:txBody>
          <a:bodyPr/>
          <a:lstStyle/>
          <a:p>
            <a:fld id="{2CB68334-AE32-4681-9D69-3B18B0ACC505}" type="slidenum">
              <a:rPr lang="en-GB" smtClean="0"/>
              <a:t>21</a:t>
            </a:fld>
            <a:endParaRPr lang="en-GB"/>
          </a:p>
        </p:txBody>
      </p:sp>
    </p:spTree>
    <p:extLst>
      <p:ext uri="{BB962C8B-B14F-4D97-AF65-F5344CB8AC3E}">
        <p14:creationId xmlns:p14="http://schemas.microsoft.com/office/powerpoint/2010/main" val="2059863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how they use the tool. </a:t>
            </a:r>
            <a:endParaRPr lang="en-GB" dirty="0"/>
          </a:p>
        </p:txBody>
      </p:sp>
      <p:sp>
        <p:nvSpPr>
          <p:cNvPr id="4" name="Slide Number Placeholder 3"/>
          <p:cNvSpPr>
            <a:spLocks noGrp="1"/>
          </p:cNvSpPr>
          <p:nvPr>
            <p:ph type="sldNum" sz="quarter" idx="5"/>
          </p:nvPr>
        </p:nvSpPr>
        <p:spPr/>
        <p:txBody>
          <a:bodyPr/>
          <a:lstStyle/>
          <a:p>
            <a:fld id="{2CB68334-AE32-4681-9D69-3B18B0ACC505}" type="slidenum">
              <a:rPr lang="en-GB" smtClean="0"/>
              <a:t>22</a:t>
            </a:fld>
            <a:endParaRPr lang="en-GB"/>
          </a:p>
        </p:txBody>
      </p:sp>
    </p:spTree>
    <p:extLst>
      <p:ext uri="{BB962C8B-B14F-4D97-AF65-F5344CB8AC3E}">
        <p14:creationId xmlns:p14="http://schemas.microsoft.com/office/powerpoint/2010/main" val="3875627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B68334-AE32-4681-9D69-3B18B0ACC505}" type="slidenum">
              <a:rPr lang="en-GB" smtClean="0"/>
              <a:t>24</a:t>
            </a:fld>
            <a:endParaRPr lang="en-GB"/>
          </a:p>
        </p:txBody>
      </p:sp>
    </p:spTree>
    <p:extLst>
      <p:ext uri="{BB962C8B-B14F-4D97-AF65-F5344CB8AC3E}">
        <p14:creationId xmlns:p14="http://schemas.microsoft.com/office/powerpoint/2010/main" val="169480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Competency model – as by Scottish and all wales Manual handling Passport</a:t>
            </a:r>
          </a:p>
          <a:p>
            <a:endParaRPr lang="en-GB" dirty="0"/>
          </a:p>
          <a:p>
            <a:r>
              <a:rPr lang="en-GB" dirty="0"/>
              <a:t>This academic year, competency training model continues but students receive their scores and feedback as part of their “Core Skills” and Manual handling Passport.</a:t>
            </a:r>
          </a:p>
          <a:p>
            <a:r>
              <a:rPr lang="en-GB" dirty="0"/>
              <a:t>Areas</a:t>
            </a:r>
            <a:r>
              <a:rPr lang="en-GB" baseline="0" dirty="0"/>
              <a:t> for development are identified and they must record within their action plan how they aim to achieve these goals.</a:t>
            </a:r>
          </a:p>
          <a:p>
            <a:r>
              <a:rPr lang="en-GB" baseline="0" dirty="0"/>
              <a:t>Effective method of reflection and LLL as directed by HCPC, RCOT.</a:t>
            </a:r>
          </a:p>
          <a:p>
            <a:endParaRPr lang="en-GB" baseline="0" dirty="0"/>
          </a:p>
          <a:p>
            <a:r>
              <a:rPr lang="en-GB" baseline="0" dirty="0"/>
              <a:t>This is where I showed them the tool so far and just flicked through the different tasks developed so far but discussed the potential for a booklet to accompany the system for future training so maybe a full range of task could be chosen at random for competency updates within a care home or Trust setting.</a:t>
            </a:r>
            <a:endParaRPr lang="en-GB" dirty="0"/>
          </a:p>
        </p:txBody>
      </p:sp>
      <p:sp>
        <p:nvSpPr>
          <p:cNvPr id="4" name="Slide Number Placeholder 3"/>
          <p:cNvSpPr>
            <a:spLocks noGrp="1"/>
          </p:cNvSpPr>
          <p:nvPr>
            <p:ph type="sldNum" sz="quarter" idx="10"/>
          </p:nvPr>
        </p:nvSpPr>
        <p:spPr/>
        <p:txBody>
          <a:bodyPr/>
          <a:lstStyle/>
          <a:p>
            <a:fld id="{2CB68334-AE32-4681-9D69-3B18B0ACC505}" type="slidenum">
              <a:rPr lang="en-GB" smtClean="0"/>
              <a:t>25</a:t>
            </a:fld>
            <a:endParaRPr lang="en-GB"/>
          </a:p>
        </p:txBody>
      </p:sp>
    </p:spTree>
    <p:extLst>
      <p:ext uri="{BB962C8B-B14F-4D97-AF65-F5344CB8AC3E}">
        <p14:creationId xmlns:p14="http://schemas.microsoft.com/office/powerpoint/2010/main" val="2546929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how they use the tool. </a:t>
            </a:r>
            <a:endParaRPr lang="en-GB" dirty="0"/>
          </a:p>
        </p:txBody>
      </p:sp>
      <p:sp>
        <p:nvSpPr>
          <p:cNvPr id="4" name="Slide Number Placeholder 3"/>
          <p:cNvSpPr>
            <a:spLocks noGrp="1"/>
          </p:cNvSpPr>
          <p:nvPr>
            <p:ph type="sldNum" sz="quarter" idx="5"/>
          </p:nvPr>
        </p:nvSpPr>
        <p:spPr/>
        <p:txBody>
          <a:bodyPr/>
          <a:lstStyle/>
          <a:p>
            <a:fld id="{2CB68334-AE32-4681-9D69-3B18B0ACC505}" type="slidenum">
              <a:rPr lang="en-GB" smtClean="0"/>
              <a:t>26</a:t>
            </a:fld>
            <a:endParaRPr lang="en-GB"/>
          </a:p>
        </p:txBody>
      </p:sp>
    </p:spTree>
    <p:extLst>
      <p:ext uri="{BB962C8B-B14F-4D97-AF65-F5344CB8AC3E}">
        <p14:creationId xmlns:p14="http://schemas.microsoft.com/office/powerpoint/2010/main" val="3875627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Journey so far </a:t>
            </a:r>
          </a:p>
          <a:p>
            <a:endParaRPr lang="en-US" dirty="0"/>
          </a:p>
          <a:p>
            <a:r>
              <a:rPr lang="en-US" dirty="0"/>
              <a:t>Created one passport tool containing 90 individual competency assessment tools- still more to be developed</a:t>
            </a:r>
          </a:p>
          <a:p>
            <a:r>
              <a:rPr lang="en-US" dirty="0"/>
              <a:t>Weighted according to common error points and risks associated within each individual task</a:t>
            </a:r>
          </a:p>
          <a:p>
            <a:r>
              <a:rPr lang="en-US" dirty="0"/>
              <a:t>Key points were created linking risk factors that would impact on the safety of the staff, patient as well as linking into common themes such as:</a:t>
            </a:r>
          </a:p>
          <a:p>
            <a:r>
              <a:rPr lang="en-US" dirty="0"/>
              <a:t>Falls</a:t>
            </a:r>
          </a:p>
          <a:p>
            <a:r>
              <a:rPr lang="en-US" dirty="0"/>
              <a:t>Tissue viability</a:t>
            </a:r>
          </a:p>
          <a:p>
            <a:r>
              <a:rPr lang="en-US" dirty="0"/>
              <a:t>Posture</a:t>
            </a:r>
          </a:p>
          <a:p>
            <a:r>
              <a:rPr lang="en-US" dirty="0"/>
              <a:t>Re-</a:t>
            </a:r>
            <a:r>
              <a:rPr lang="en-US" dirty="0" err="1"/>
              <a:t>ablement</a:t>
            </a:r>
            <a:endParaRPr lang="en-US" dirty="0"/>
          </a:p>
          <a:p>
            <a:endParaRPr lang="en-GB" dirty="0"/>
          </a:p>
        </p:txBody>
      </p:sp>
      <p:sp>
        <p:nvSpPr>
          <p:cNvPr id="4" name="Slide Number Placeholder 3"/>
          <p:cNvSpPr>
            <a:spLocks noGrp="1"/>
          </p:cNvSpPr>
          <p:nvPr>
            <p:ph type="sldNum" sz="quarter" idx="5"/>
          </p:nvPr>
        </p:nvSpPr>
        <p:spPr/>
        <p:txBody>
          <a:bodyPr/>
          <a:lstStyle/>
          <a:p>
            <a:fld id="{2CB68334-AE32-4681-9D69-3B18B0ACC505}" type="slidenum">
              <a:rPr lang="en-GB" smtClean="0"/>
              <a:t>27</a:t>
            </a:fld>
            <a:endParaRPr lang="en-GB"/>
          </a:p>
        </p:txBody>
      </p:sp>
    </p:spTree>
    <p:extLst>
      <p:ext uri="{BB962C8B-B14F-4D97-AF65-F5344CB8AC3E}">
        <p14:creationId xmlns:p14="http://schemas.microsoft.com/office/powerpoint/2010/main" val="169480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B68334-AE32-4681-9D69-3B18B0ACC505}" type="slidenum">
              <a:rPr lang="en-GB" smtClean="0"/>
              <a:t>28</a:t>
            </a:fld>
            <a:endParaRPr lang="en-GB"/>
          </a:p>
        </p:txBody>
      </p:sp>
    </p:spTree>
    <p:extLst>
      <p:ext uri="{BB962C8B-B14F-4D97-AF65-F5344CB8AC3E}">
        <p14:creationId xmlns:p14="http://schemas.microsoft.com/office/powerpoint/2010/main" val="26564676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CB68334-AE32-4681-9D69-3B18B0ACC505}" type="slidenum">
              <a:rPr lang="en-GB" smtClean="0"/>
              <a:t>29</a:t>
            </a:fld>
            <a:endParaRPr lang="en-GB"/>
          </a:p>
        </p:txBody>
      </p:sp>
    </p:spTree>
    <p:extLst>
      <p:ext uri="{BB962C8B-B14F-4D97-AF65-F5344CB8AC3E}">
        <p14:creationId xmlns:p14="http://schemas.microsoft.com/office/powerpoint/2010/main" val="875547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CB68334-AE32-4681-9D69-3B18B0ACC505}" type="slidenum">
              <a:rPr lang="en-GB" smtClean="0"/>
              <a:t>30</a:t>
            </a:fld>
            <a:endParaRPr lang="en-GB"/>
          </a:p>
        </p:txBody>
      </p:sp>
    </p:spTree>
    <p:extLst>
      <p:ext uri="{BB962C8B-B14F-4D97-AF65-F5344CB8AC3E}">
        <p14:creationId xmlns:p14="http://schemas.microsoft.com/office/powerpoint/2010/main" val="2550292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a:t>An introduction to the online system and how this can support a competency training approach for refresher training to minimise risk </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Explore the possibilities of alternative strategies to training</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Present the latest longitudinal results that give us an evidence base that is currently lacking in the field of manual handling</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Discuss future opportunities for </a:t>
            </a:r>
            <a:r>
              <a:rPr lang="en-GB" baseline="0" dirty="0" err="1"/>
              <a:t>RCOTed</a:t>
            </a:r>
            <a:r>
              <a:rPr lang="en-GB" baseline="0" dirty="0"/>
              <a:t>  the dissemination of this approach and best practice nationally</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US" dirty="0"/>
              <a:t>What is single handed care and how it was simply embedded in to the </a:t>
            </a:r>
            <a:r>
              <a:rPr lang="en-US" dirty="0" err="1"/>
              <a:t>programme</a:t>
            </a:r>
            <a:r>
              <a:rPr lang="en-US" dirty="0"/>
              <a:t>. </a:t>
            </a:r>
          </a:p>
          <a:p>
            <a:pPr marL="171450" indent="-171450">
              <a:buFont typeface="Arial" panose="020B0604020202020204" pitchFamily="34" charset="0"/>
              <a:buChar char="•"/>
            </a:pPr>
            <a:endParaRPr lang="en-GB" baseline="0" dirty="0"/>
          </a:p>
        </p:txBody>
      </p:sp>
      <p:sp>
        <p:nvSpPr>
          <p:cNvPr id="4" name="Slide Number Placeholder 3"/>
          <p:cNvSpPr>
            <a:spLocks noGrp="1"/>
          </p:cNvSpPr>
          <p:nvPr>
            <p:ph type="sldNum" sz="quarter" idx="10"/>
          </p:nvPr>
        </p:nvSpPr>
        <p:spPr/>
        <p:txBody>
          <a:bodyPr/>
          <a:lstStyle/>
          <a:p>
            <a:fld id="{2CB68334-AE32-4681-9D69-3B18B0ACC505}" type="slidenum">
              <a:rPr lang="en-GB" smtClean="0"/>
              <a:t>3</a:t>
            </a:fld>
            <a:endParaRPr lang="en-GB"/>
          </a:p>
        </p:txBody>
      </p:sp>
    </p:spTree>
    <p:extLst>
      <p:ext uri="{BB962C8B-B14F-4D97-AF65-F5344CB8AC3E}">
        <p14:creationId xmlns:p14="http://schemas.microsoft.com/office/powerpoint/2010/main" val="21319816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CB68334-AE32-4681-9D69-3B18B0ACC505}" type="slidenum">
              <a:rPr lang="en-GB" smtClean="0"/>
              <a:t>31</a:t>
            </a:fld>
            <a:endParaRPr lang="en-GB"/>
          </a:p>
        </p:txBody>
      </p:sp>
    </p:spTree>
    <p:extLst>
      <p:ext uri="{BB962C8B-B14F-4D97-AF65-F5344CB8AC3E}">
        <p14:creationId xmlns:p14="http://schemas.microsoft.com/office/powerpoint/2010/main" val="11104204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CB68334-AE32-4681-9D69-3B18B0ACC505}" type="slidenum">
              <a:rPr lang="en-GB" smtClean="0"/>
              <a:t>32</a:t>
            </a:fld>
            <a:endParaRPr lang="en-GB"/>
          </a:p>
        </p:txBody>
      </p:sp>
    </p:spTree>
    <p:extLst>
      <p:ext uri="{BB962C8B-B14F-4D97-AF65-F5344CB8AC3E}">
        <p14:creationId xmlns:p14="http://schemas.microsoft.com/office/powerpoint/2010/main" val="12549948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B68334-AE32-4681-9D69-3B18B0ACC505}" type="slidenum">
              <a:rPr lang="en-GB" smtClean="0"/>
              <a:t>33</a:t>
            </a:fld>
            <a:endParaRPr lang="en-GB"/>
          </a:p>
        </p:txBody>
      </p:sp>
    </p:spTree>
    <p:extLst>
      <p:ext uri="{BB962C8B-B14F-4D97-AF65-F5344CB8AC3E}">
        <p14:creationId xmlns:p14="http://schemas.microsoft.com/office/powerpoint/2010/main" val="4002180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Standardised training for under graduate OT’s</a:t>
            </a:r>
          </a:p>
          <a:p>
            <a:r>
              <a:rPr lang="en-US" dirty="0"/>
              <a:t>Baseline core skills of moving and handling competencies</a:t>
            </a:r>
          </a:p>
          <a:p>
            <a:r>
              <a:rPr lang="en-US" dirty="0"/>
              <a:t>Encourage use of the online system to reduce the standard deviation across cohorts</a:t>
            </a:r>
          </a:p>
          <a:p>
            <a:r>
              <a:rPr lang="en-US" dirty="0"/>
              <a:t>To embed single handed care philosophy with all under graduates nationally </a:t>
            </a:r>
          </a:p>
          <a:p>
            <a:r>
              <a:rPr lang="en-US" dirty="0"/>
              <a:t>The outcomes are going to be widespread and positively effect </a:t>
            </a:r>
          </a:p>
          <a:p>
            <a:r>
              <a:rPr lang="en-US" dirty="0"/>
              <a:t>Skill level/ competency</a:t>
            </a:r>
          </a:p>
          <a:p>
            <a:r>
              <a:rPr lang="en-US" dirty="0"/>
              <a:t>Confidence</a:t>
            </a:r>
          </a:p>
          <a:p>
            <a:r>
              <a:rPr lang="en-US" dirty="0"/>
              <a:t>Reduce errors</a:t>
            </a:r>
          </a:p>
          <a:p>
            <a:r>
              <a:rPr lang="en-US" dirty="0"/>
              <a:t>Increase safety</a:t>
            </a:r>
          </a:p>
          <a:p>
            <a:r>
              <a:rPr lang="en-US" dirty="0"/>
              <a:t>Putting OT at the forefront of moving and handling assessment and facilitation of safe patient handling in a range of health social and educational setting</a:t>
            </a:r>
          </a:p>
          <a:p>
            <a:endParaRPr lang="en-US" dirty="0"/>
          </a:p>
          <a:p>
            <a:r>
              <a:rPr lang="en-US" dirty="0"/>
              <a:t>A yearly competition to inspire a future leaders in the field of moving and handling. First year pilot was successfully received. A vision to be extended  across all Universities </a:t>
            </a:r>
          </a:p>
          <a:p>
            <a:endParaRPr lang="en-US" dirty="0"/>
          </a:p>
          <a:p>
            <a:endParaRPr lang="en-GB" dirty="0"/>
          </a:p>
        </p:txBody>
      </p:sp>
      <p:sp>
        <p:nvSpPr>
          <p:cNvPr id="4" name="Slide Number Placeholder 3"/>
          <p:cNvSpPr>
            <a:spLocks noGrp="1"/>
          </p:cNvSpPr>
          <p:nvPr>
            <p:ph type="sldNum" sz="quarter" idx="5"/>
          </p:nvPr>
        </p:nvSpPr>
        <p:spPr/>
        <p:txBody>
          <a:bodyPr/>
          <a:lstStyle/>
          <a:p>
            <a:fld id="{2CB68334-AE32-4681-9D69-3B18B0ACC505}" type="slidenum">
              <a:rPr lang="en-GB" smtClean="0"/>
              <a:t>4</a:t>
            </a:fld>
            <a:endParaRPr lang="en-GB"/>
          </a:p>
        </p:txBody>
      </p:sp>
    </p:spTree>
    <p:extLst>
      <p:ext uri="{BB962C8B-B14F-4D97-AF65-F5344CB8AC3E}">
        <p14:creationId xmlns:p14="http://schemas.microsoft.com/office/powerpoint/2010/main" val="3819663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CB68334-AE32-4681-9D69-3B18B0ACC505}" type="slidenum">
              <a:rPr lang="en-GB" smtClean="0"/>
              <a:t>5</a:t>
            </a:fld>
            <a:endParaRPr lang="en-GB"/>
          </a:p>
        </p:txBody>
      </p:sp>
    </p:spTree>
    <p:extLst>
      <p:ext uri="{BB962C8B-B14F-4D97-AF65-F5344CB8AC3E}">
        <p14:creationId xmlns:p14="http://schemas.microsoft.com/office/powerpoint/2010/main" val="222288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Staff receive the training they actually need</a:t>
            </a:r>
          </a:p>
          <a:p>
            <a:r>
              <a:rPr lang="en-GB" dirty="0"/>
              <a:t>Less release time for staff</a:t>
            </a:r>
          </a:p>
          <a:p>
            <a:r>
              <a:rPr lang="en-GB" dirty="0"/>
              <a:t>Cost saving</a:t>
            </a:r>
          </a:p>
          <a:p>
            <a:r>
              <a:rPr lang="en-GB" dirty="0"/>
              <a:t>Diversion of saved resources into other priorities</a:t>
            </a:r>
          </a:p>
          <a:p>
            <a:r>
              <a:rPr lang="en-GB" dirty="0"/>
              <a:t>Carried out as part of the workplace/ classroom activity </a:t>
            </a:r>
          </a:p>
          <a:p>
            <a:r>
              <a:rPr lang="en-GB" dirty="0"/>
              <a:t>An employer’s commitment to educate their employees to a minimum level  </a:t>
            </a:r>
          </a:p>
          <a:p>
            <a:r>
              <a:rPr lang="en-GB" dirty="0"/>
              <a:t>Demonstrates compliance with the law, reducing litigation cases &amp; complaints. </a:t>
            </a:r>
          </a:p>
          <a:p>
            <a:endParaRPr lang="en-GB" dirty="0"/>
          </a:p>
        </p:txBody>
      </p:sp>
      <p:sp>
        <p:nvSpPr>
          <p:cNvPr id="4" name="Slide Number Placeholder 3"/>
          <p:cNvSpPr>
            <a:spLocks noGrp="1"/>
          </p:cNvSpPr>
          <p:nvPr>
            <p:ph type="sldNum" sz="quarter" idx="5"/>
          </p:nvPr>
        </p:nvSpPr>
        <p:spPr/>
        <p:txBody>
          <a:bodyPr/>
          <a:lstStyle/>
          <a:p>
            <a:fld id="{2CB68334-AE32-4681-9D69-3B18B0ACC505}" type="slidenum">
              <a:rPr lang="en-GB" smtClean="0"/>
              <a:t>6</a:t>
            </a:fld>
            <a:endParaRPr lang="en-GB"/>
          </a:p>
        </p:txBody>
      </p:sp>
    </p:spTree>
    <p:extLst>
      <p:ext uri="{BB962C8B-B14F-4D97-AF65-F5344CB8AC3E}">
        <p14:creationId xmlns:p14="http://schemas.microsoft.com/office/powerpoint/2010/main" val="2742619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Guidance from College of Occupational Therapists outlines curriculum content essential to develop competencies but does not specify minimum teaching hours or regular updates, varies from HEI to HEI across the U.K.</a:t>
            </a:r>
          </a:p>
          <a:p>
            <a:r>
              <a:rPr lang="en-GB" dirty="0"/>
              <a:t>WFOT states minimum practice placement hours of 1030 across undergraduate programme but again, no specifics re type of practice placement: could be physical, mental health, children, community, acute etc. </a:t>
            </a:r>
          </a:p>
          <a:p>
            <a:r>
              <a:rPr lang="en-GB" dirty="0"/>
              <a:t>No guarantee of students gaining M + H experience on placement.</a:t>
            </a:r>
          </a:p>
          <a:p>
            <a:endParaRPr lang="en-GB" dirty="0"/>
          </a:p>
          <a:p>
            <a:r>
              <a:rPr lang="en-GB" dirty="0"/>
              <a:t>U o S has taken guidance of core skills</a:t>
            </a:r>
            <a:r>
              <a:rPr lang="en-GB" baseline="0" dirty="0"/>
              <a:t> from HENW Core Skills framework – M+H, BLS, </a:t>
            </a:r>
            <a:r>
              <a:rPr lang="en-GB" baseline="0" dirty="0" err="1"/>
              <a:t>Handwashing</a:t>
            </a:r>
            <a:r>
              <a:rPr lang="en-GB" baseline="0" dirty="0"/>
              <a:t> etc. All elements completed to BASIC standards prior to first practice placement.</a:t>
            </a:r>
          </a:p>
          <a:p>
            <a:endParaRPr lang="en-GB" baseline="0" dirty="0"/>
          </a:p>
          <a:p>
            <a:r>
              <a:rPr lang="en-GB" baseline="0" dirty="0"/>
              <a:t>However, feedback from educators on placement and student confidence levels has resulted in current undergraduate delivery of;</a:t>
            </a:r>
          </a:p>
          <a:p>
            <a:pPr marL="171450" indent="-171450">
              <a:buFont typeface="Arial" panose="020B0604020202020204" pitchFamily="34" charset="0"/>
              <a:buChar char="•"/>
            </a:pPr>
            <a:r>
              <a:rPr lang="en-GB" baseline="0" dirty="0"/>
              <a:t>Theoretical session online (HENW core skills)</a:t>
            </a:r>
          </a:p>
          <a:p>
            <a:pPr marL="171450" indent="-171450">
              <a:buFont typeface="Arial" panose="020B0604020202020204" pitchFamily="34" charset="0"/>
              <a:buChar char="•"/>
            </a:pPr>
            <a:r>
              <a:rPr lang="en-GB" baseline="0" dirty="0"/>
              <a:t>3 hours practical – sit to stand, slide sheets and transfer boards</a:t>
            </a:r>
          </a:p>
          <a:p>
            <a:pPr marL="171450" indent="-171450">
              <a:buFont typeface="Arial" panose="020B0604020202020204" pitchFamily="34" charset="0"/>
              <a:buChar char="•"/>
            </a:pPr>
            <a:r>
              <a:rPr lang="en-GB" baseline="0" dirty="0"/>
              <a:t>3 hours practical using a hoist</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Considering that once qualified, it is often the OT who is considered to be the “expert” for moving and handling / hoist assessments.</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Interested to evaluate the tool from a skills and retention perspective but also from a student perspective prior to investing in the product.</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Debs – Audit from NW Trusts and level of training varies enormously !!</a:t>
            </a:r>
          </a:p>
          <a:p>
            <a:r>
              <a:rPr lang="en-GB" sz="1200" dirty="0">
                <a:latin typeface="Arial" panose="020B0604020202020204" pitchFamily="34" charset="0"/>
                <a:cs typeface="Arial" panose="020B0604020202020204" pitchFamily="34" charset="0"/>
              </a:rPr>
              <a:t>Lack of </a:t>
            </a:r>
            <a:r>
              <a:rPr lang="en-GB" sz="1200" i="1" dirty="0">
                <a:latin typeface="Arial" panose="020B0604020202020204" pitchFamily="34" charset="0"/>
                <a:cs typeface="Arial" panose="020B0604020202020204" pitchFamily="34" charset="0"/>
              </a:rPr>
              <a:t>opportunity</a:t>
            </a:r>
            <a:r>
              <a:rPr lang="en-GB" sz="1200" dirty="0">
                <a:latin typeface="Arial" panose="020B0604020202020204" pitchFamily="34" charset="0"/>
                <a:cs typeface="Arial" panose="020B0604020202020204" pitchFamily="34" charset="0"/>
              </a:rPr>
              <a:t>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Lack of time to practice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Learning taking place outside of the working environment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The time before the situation arises may be months or even years</a:t>
            </a:r>
          </a:p>
          <a:p>
            <a:endParaRPr lang="en-GB" sz="1200" dirty="0">
              <a:latin typeface="Arial" panose="020B0604020202020204" pitchFamily="34" charset="0"/>
              <a:cs typeface="Arial" panose="020B0604020202020204" pitchFamily="34" charset="0"/>
            </a:endParaRPr>
          </a:p>
          <a:p>
            <a:r>
              <a:rPr lang="en-GB" sz="1200" dirty="0"/>
              <a:t>Lack of </a:t>
            </a:r>
            <a:r>
              <a:rPr lang="en-GB" sz="1200" i="1" dirty="0"/>
              <a:t>opportunity</a:t>
            </a:r>
            <a:r>
              <a:rPr lang="en-GB" sz="1200" dirty="0"/>
              <a:t> to implement learning within a short time frame after gaining the new knowledge and skills affects transfer of training (Ling et al 2011, Brown and </a:t>
            </a:r>
            <a:r>
              <a:rPr lang="en-GB" sz="1200" dirty="0" err="1"/>
              <a:t>McCraken</a:t>
            </a:r>
            <a:r>
              <a:rPr lang="en-GB" sz="1200" dirty="0"/>
              <a:t> 2009). </a:t>
            </a:r>
          </a:p>
          <a:p>
            <a:r>
              <a:rPr lang="en-GB" sz="1200" dirty="0"/>
              <a:t>Lack of time to practice Clarke (2002) and the learning taking place outside of the working environment Ford et al. (1992).</a:t>
            </a:r>
          </a:p>
          <a:p>
            <a:r>
              <a:rPr lang="en-GB" sz="1200" dirty="0"/>
              <a:t>The time before the situation arises may be months or even years</a:t>
            </a:r>
          </a:p>
          <a:p>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endParaRPr lang="en-GB" baseline="0" dirty="0"/>
          </a:p>
          <a:p>
            <a:endParaRPr lang="en-GB" dirty="0"/>
          </a:p>
        </p:txBody>
      </p:sp>
      <p:sp>
        <p:nvSpPr>
          <p:cNvPr id="4" name="Slide Number Placeholder 3"/>
          <p:cNvSpPr>
            <a:spLocks noGrp="1"/>
          </p:cNvSpPr>
          <p:nvPr>
            <p:ph type="sldNum" sz="quarter" idx="10"/>
          </p:nvPr>
        </p:nvSpPr>
        <p:spPr/>
        <p:txBody>
          <a:bodyPr/>
          <a:lstStyle/>
          <a:p>
            <a:fld id="{2CB68334-AE32-4681-9D69-3B18B0ACC505}" type="slidenum">
              <a:rPr lang="en-GB" smtClean="0"/>
              <a:t>7</a:t>
            </a:fld>
            <a:endParaRPr lang="en-GB"/>
          </a:p>
        </p:txBody>
      </p:sp>
    </p:spTree>
    <p:extLst>
      <p:ext uri="{BB962C8B-B14F-4D97-AF65-F5344CB8AC3E}">
        <p14:creationId xmlns:p14="http://schemas.microsoft.com/office/powerpoint/2010/main" val="2828270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Initial story of meeting Deb on a train…my role as M + H co-Ordinator for OT and what University</a:t>
                </a:r>
                <a:r>
                  <a:rPr lang="en-GB" baseline="0" dirty="0"/>
                  <a:t> n</a:t>
                </a:r>
                <a:r>
                  <a:rPr lang="en-GB" dirty="0"/>
                  <a:t>eeded vs evidence base</a:t>
                </a:r>
                <a14:m>
                  <m:oMath xmlns:m="http://schemas.openxmlformats.org/officeDocument/2006/math">
                    <m:r>
                      <a:rPr lang="en-GB" b="0" i="0" smtClean="0">
                        <a:latin typeface="Cambria Math" panose="02040503050406030204" pitchFamily="18" charset="0"/>
                      </a:rPr>
                      <m:t> </m:t>
                    </m:r>
                  </m:oMath>
                </a14:m>
                <a:r>
                  <a:rPr lang="en-GB" dirty="0"/>
                  <a:t> needed to support A1 system.</a:t>
                </a:r>
              </a:p>
              <a:p>
                <a:r>
                  <a:rPr lang="en-GB" dirty="0"/>
                  <a:t>The start of a positive working relationship , improving experience for students and testing</a:t>
                </a:r>
                <a:r>
                  <a:rPr lang="en-GB" baseline="0" dirty="0"/>
                  <a:t> out if the system did what it said on the tin!!</a:t>
                </a:r>
                <a:endParaRPr lang="en-GB" dirty="0"/>
              </a:p>
              <a:p>
                <a:endParaRPr lang="en-GB" dirty="0"/>
              </a:p>
              <a:p>
                <a:r>
                  <a:rPr lang="en-GB" dirty="0"/>
                  <a:t>Reinforce original training was good – met all guidance from RCOT, HCPC and NW Core skills.</a:t>
                </a:r>
                <a:r>
                  <a:rPr lang="en-GB" baseline="0" dirty="0"/>
                  <a:t> We were doing it well with 6 hours practical training every year yet still getting negative feedback from placement educators saying our students were not confident or competent and students always asking for more practice and getting anxious prior to placement!</a:t>
                </a:r>
                <a:endParaRPr lang="en-GB" dirty="0"/>
              </a:p>
              <a:p>
                <a:endParaRPr lang="en-GB" dirty="0"/>
              </a:p>
              <a:p>
                <a:endParaRPr lang="en-GB" dirty="0"/>
              </a:p>
            </p:txBody>
          </p:sp>
        </mc:Choice>
        <mc:Fallback xmlns="">
          <p:sp>
            <p:nvSpPr>
              <p:cNvPr id="3" name="Notes Placeholder 2"/>
              <p:cNvSpPr>
                <a:spLocks noGrp="1"/>
              </p:cNvSpPr>
              <p:nvPr>
                <p:ph type="body" idx="1"/>
              </p:nvPr>
            </p:nvSpPr>
            <p:spPr/>
            <p:txBody>
              <a:bodyPr/>
              <a:lstStyle/>
              <a:p>
                <a:r>
                  <a:rPr lang="en-GB" dirty="0"/>
                  <a:t>Initial story of meeting Deb on a train…my role as M + h co-Ordinator for OT and what University</a:t>
                </a:r>
                <a:r>
                  <a:rPr lang="en-GB" baseline="0" dirty="0"/>
                  <a:t> n</a:t>
                </a:r>
                <a:r>
                  <a:rPr lang="en-GB" dirty="0"/>
                  <a:t>eeded vs evidence base</a:t>
                </a:r>
                <a:r>
                  <a:rPr lang="en-GB" b="0" i="0">
                    <a:latin typeface="Cambria Math" panose="02040503050406030204" pitchFamily="18" charset="0"/>
                  </a:rPr>
                  <a:t> </a:t>
                </a:r>
                <a:r>
                  <a:rPr lang="en-GB" dirty="0"/>
                  <a:t> needed to support A1 system.</a:t>
                </a:r>
              </a:p>
              <a:p>
                <a:endParaRPr lang="en-GB" dirty="0"/>
              </a:p>
              <a:p>
                <a:endParaRPr lang="en-GB" dirty="0"/>
              </a:p>
            </p:txBody>
          </p:sp>
        </mc:Fallback>
      </mc:AlternateContent>
      <p:sp>
        <p:nvSpPr>
          <p:cNvPr id="4" name="Slide Number Placeholder 3"/>
          <p:cNvSpPr>
            <a:spLocks noGrp="1"/>
          </p:cNvSpPr>
          <p:nvPr>
            <p:ph type="sldNum" sz="quarter" idx="10"/>
          </p:nvPr>
        </p:nvSpPr>
        <p:spPr/>
        <p:txBody>
          <a:bodyPr/>
          <a:lstStyle/>
          <a:p>
            <a:fld id="{2CB68334-AE32-4681-9D69-3B18B0ACC505}" type="slidenum">
              <a:rPr lang="en-GB" smtClean="0"/>
              <a:t>8</a:t>
            </a:fld>
            <a:endParaRPr lang="en-GB"/>
          </a:p>
        </p:txBody>
      </p:sp>
    </p:spTree>
    <p:extLst>
      <p:ext uri="{BB962C8B-B14F-4D97-AF65-F5344CB8AC3E}">
        <p14:creationId xmlns:p14="http://schemas.microsoft.com/office/powerpoint/2010/main" val="3509239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screen grab of the on training and risk management system </a:t>
            </a:r>
          </a:p>
          <a:p>
            <a:r>
              <a:rPr lang="en-GB" dirty="0"/>
              <a:t>It is an on line resource everything to do with manual handling training</a:t>
            </a:r>
          </a:p>
        </p:txBody>
      </p:sp>
      <p:sp>
        <p:nvSpPr>
          <p:cNvPr id="4" name="Slide Number Placeholder 3"/>
          <p:cNvSpPr>
            <a:spLocks noGrp="1"/>
          </p:cNvSpPr>
          <p:nvPr>
            <p:ph type="sldNum" sz="quarter" idx="10"/>
          </p:nvPr>
        </p:nvSpPr>
        <p:spPr/>
        <p:txBody>
          <a:bodyPr/>
          <a:lstStyle/>
          <a:p>
            <a:fld id="{2CB68334-AE32-4681-9D69-3B18B0ACC505}" type="slidenum">
              <a:rPr lang="en-GB" smtClean="0"/>
              <a:t>9</a:t>
            </a:fld>
            <a:endParaRPr lang="en-GB"/>
          </a:p>
        </p:txBody>
      </p:sp>
    </p:spTree>
    <p:extLst>
      <p:ext uri="{BB962C8B-B14F-4D97-AF65-F5344CB8AC3E}">
        <p14:creationId xmlns:p14="http://schemas.microsoft.com/office/powerpoint/2010/main" val="3664822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F691FF-3DD2-4256-AEA9-ABAF26C4822A}" type="datetime1">
              <a:rPr lang="en-GB" smtClean="0"/>
              <a:t>02/06/2022</a:t>
            </a:fld>
            <a:endParaRPr lang="en-GB"/>
          </a:p>
        </p:txBody>
      </p:sp>
      <p:sp>
        <p:nvSpPr>
          <p:cNvPr id="5" name="Footer Placeholder 4"/>
          <p:cNvSpPr>
            <a:spLocks noGrp="1"/>
          </p:cNvSpPr>
          <p:nvPr>
            <p:ph type="ftr" sz="quarter" idx="11"/>
          </p:nvPr>
        </p:nvSpPr>
        <p:spPr/>
        <p:txBody>
          <a:bodyPr/>
          <a:lstStyle/>
          <a:p>
            <a:r>
              <a:rPr lang="en-GB"/>
              <a:t>© University of Salford and © A1 Risk Solutions ® Ltd</a:t>
            </a:r>
          </a:p>
        </p:txBody>
      </p:sp>
      <p:sp>
        <p:nvSpPr>
          <p:cNvPr id="6" name="Slide Number Placeholder 5"/>
          <p:cNvSpPr>
            <a:spLocks noGrp="1"/>
          </p:cNvSpPr>
          <p:nvPr>
            <p:ph type="sldNum" sz="quarter" idx="12"/>
          </p:nvPr>
        </p:nvSpPr>
        <p:spPr/>
        <p:txBody>
          <a:bodyPr/>
          <a:lstStyle/>
          <a:p>
            <a:fld id="{BAC3BACA-E082-4E71-A67E-03F6443AA652}" type="slidenum">
              <a:rPr lang="en-GB" smtClean="0"/>
              <a:t>‹#›</a:t>
            </a:fld>
            <a:endParaRPr lang="en-GB"/>
          </a:p>
        </p:txBody>
      </p:sp>
    </p:spTree>
    <p:extLst>
      <p:ext uri="{BB962C8B-B14F-4D97-AF65-F5344CB8AC3E}">
        <p14:creationId xmlns:p14="http://schemas.microsoft.com/office/powerpoint/2010/main" val="465082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D40592-921E-48CD-A172-1166F4799216}" type="datetime1">
              <a:rPr lang="en-GB" smtClean="0"/>
              <a:t>02/06/2022</a:t>
            </a:fld>
            <a:endParaRPr lang="en-GB"/>
          </a:p>
        </p:txBody>
      </p:sp>
      <p:sp>
        <p:nvSpPr>
          <p:cNvPr id="5" name="Footer Placeholder 4"/>
          <p:cNvSpPr>
            <a:spLocks noGrp="1"/>
          </p:cNvSpPr>
          <p:nvPr>
            <p:ph type="ftr" sz="quarter" idx="11"/>
          </p:nvPr>
        </p:nvSpPr>
        <p:spPr/>
        <p:txBody>
          <a:bodyPr/>
          <a:lstStyle/>
          <a:p>
            <a:r>
              <a:rPr lang="en-GB"/>
              <a:t>© University of Salford and © A1 Risk Solutions ® Ltd</a:t>
            </a:r>
          </a:p>
        </p:txBody>
      </p:sp>
      <p:sp>
        <p:nvSpPr>
          <p:cNvPr id="6" name="Slide Number Placeholder 5"/>
          <p:cNvSpPr>
            <a:spLocks noGrp="1"/>
          </p:cNvSpPr>
          <p:nvPr>
            <p:ph type="sldNum" sz="quarter" idx="12"/>
          </p:nvPr>
        </p:nvSpPr>
        <p:spPr/>
        <p:txBody>
          <a:bodyPr/>
          <a:lstStyle/>
          <a:p>
            <a:fld id="{BAC3BACA-E082-4E71-A67E-03F6443AA652}" type="slidenum">
              <a:rPr lang="en-GB" smtClean="0"/>
              <a:t>‹#›</a:t>
            </a:fld>
            <a:endParaRPr lang="en-GB"/>
          </a:p>
        </p:txBody>
      </p:sp>
    </p:spTree>
    <p:extLst>
      <p:ext uri="{BB962C8B-B14F-4D97-AF65-F5344CB8AC3E}">
        <p14:creationId xmlns:p14="http://schemas.microsoft.com/office/powerpoint/2010/main" val="3366426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385319-E00A-4A0D-B5ED-57CB268B7991}" type="datetime1">
              <a:rPr lang="en-GB" smtClean="0"/>
              <a:t>02/06/2022</a:t>
            </a:fld>
            <a:endParaRPr lang="en-GB"/>
          </a:p>
        </p:txBody>
      </p:sp>
      <p:sp>
        <p:nvSpPr>
          <p:cNvPr id="5" name="Footer Placeholder 4"/>
          <p:cNvSpPr>
            <a:spLocks noGrp="1"/>
          </p:cNvSpPr>
          <p:nvPr>
            <p:ph type="ftr" sz="quarter" idx="11"/>
          </p:nvPr>
        </p:nvSpPr>
        <p:spPr/>
        <p:txBody>
          <a:bodyPr/>
          <a:lstStyle/>
          <a:p>
            <a:r>
              <a:rPr lang="en-GB"/>
              <a:t>© University of Salford and © A1 Risk Solutions ® Ltd</a:t>
            </a:r>
          </a:p>
        </p:txBody>
      </p:sp>
      <p:sp>
        <p:nvSpPr>
          <p:cNvPr id="6" name="Slide Number Placeholder 5"/>
          <p:cNvSpPr>
            <a:spLocks noGrp="1"/>
          </p:cNvSpPr>
          <p:nvPr>
            <p:ph type="sldNum" sz="quarter" idx="12"/>
          </p:nvPr>
        </p:nvSpPr>
        <p:spPr/>
        <p:txBody>
          <a:bodyPr/>
          <a:lstStyle/>
          <a:p>
            <a:fld id="{BAC3BACA-E082-4E71-A67E-03F6443AA652}" type="slidenum">
              <a:rPr lang="en-GB" smtClean="0"/>
              <a:t>‹#›</a:t>
            </a:fld>
            <a:endParaRPr lang="en-GB"/>
          </a:p>
        </p:txBody>
      </p:sp>
    </p:spTree>
    <p:extLst>
      <p:ext uri="{BB962C8B-B14F-4D97-AF65-F5344CB8AC3E}">
        <p14:creationId xmlns:p14="http://schemas.microsoft.com/office/powerpoint/2010/main" val="414551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1A931F-741A-44E2-8183-8829FE1FAD4B}" type="datetime1">
              <a:rPr lang="en-GB" smtClean="0"/>
              <a:t>02/06/2022</a:t>
            </a:fld>
            <a:endParaRPr lang="en-GB"/>
          </a:p>
        </p:txBody>
      </p:sp>
      <p:sp>
        <p:nvSpPr>
          <p:cNvPr id="5" name="Footer Placeholder 4"/>
          <p:cNvSpPr>
            <a:spLocks noGrp="1"/>
          </p:cNvSpPr>
          <p:nvPr>
            <p:ph type="ftr" sz="quarter" idx="11"/>
          </p:nvPr>
        </p:nvSpPr>
        <p:spPr/>
        <p:txBody>
          <a:bodyPr/>
          <a:lstStyle/>
          <a:p>
            <a:r>
              <a:rPr lang="en-GB"/>
              <a:t>© University of Salford and © A1 Risk Solutions ® Ltd</a:t>
            </a:r>
          </a:p>
        </p:txBody>
      </p:sp>
      <p:sp>
        <p:nvSpPr>
          <p:cNvPr id="6" name="Slide Number Placeholder 5"/>
          <p:cNvSpPr>
            <a:spLocks noGrp="1"/>
          </p:cNvSpPr>
          <p:nvPr>
            <p:ph type="sldNum" sz="quarter" idx="12"/>
          </p:nvPr>
        </p:nvSpPr>
        <p:spPr/>
        <p:txBody>
          <a:bodyPr/>
          <a:lstStyle/>
          <a:p>
            <a:fld id="{BAC3BACA-E082-4E71-A67E-03F6443AA652}" type="slidenum">
              <a:rPr lang="en-GB" smtClean="0"/>
              <a:t>‹#›</a:t>
            </a:fld>
            <a:endParaRPr lang="en-GB"/>
          </a:p>
        </p:txBody>
      </p:sp>
    </p:spTree>
    <p:extLst>
      <p:ext uri="{BB962C8B-B14F-4D97-AF65-F5344CB8AC3E}">
        <p14:creationId xmlns:p14="http://schemas.microsoft.com/office/powerpoint/2010/main" val="1347578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2983C1-BBCE-43BD-9EE4-C32810ACED71}" type="datetime1">
              <a:rPr lang="en-GB" smtClean="0"/>
              <a:t>02/06/2022</a:t>
            </a:fld>
            <a:endParaRPr lang="en-GB"/>
          </a:p>
        </p:txBody>
      </p:sp>
      <p:sp>
        <p:nvSpPr>
          <p:cNvPr id="5" name="Footer Placeholder 4"/>
          <p:cNvSpPr>
            <a:spLocks noGrp="1"/>
          </p:cNvSpPr>
          <p:nvPr>
            <p:ph type="ftr" sz="quarter" idx="11"/>
          </p:nvPr>
        </p:nvSpPr>
        <p:spPr/>
        <p:txBody>
          <a:bodyPr/>
          <a:lstStyle/>
          <a:p>
            <a:r>
              <a:rPr lang="en-GB"/>
              <a:t>© University of Salford and © A1 Risk Solutions ® Ltd</a:t>
            </a:r>
          </a:p>
        </p:txBody>
      </p:sp>
      <p:sp>
        <p:nvSpPr>
          <p:cNvPr id="6" name="Slide Number Placeholder 5"/>
          <p:cNvSpPr>
            <a:spLocks noGrp="1"/>
          </p:cNvSpPr>
          <p:nvPr>
            <p:ph type="sldNum" sz="quarter" idx="12"/>
          </p:nvPr>
        </p:nvSpPr>
        <p:spPr/>
        <p:txBody>
          <a:bodyPr/>
          <a:lstStyle/>
          <a:p>
            <a:fld id="{BAC3BACA-E082-4E71-A67E-03F6443AA652}" type="slidenum">
              <a:rPr lang="en-GB" smtClean="0"/>
              <a:t>‹#›</a:t>
            </a:fld>
            <a:endParaRPr lang="en-GB"/>
          </a:p>
        </p:txBody>
      </p:sp>
    </p:spTree>
    <p:extLst>
      <p:ext uri="{BB962C8B-B14F-4D97-AF65-F5344CB8AC3E}">
        <p14:creationId xmlns:p14="http://schemas.microsoft.com/office/powerpoint/2010/main" val="1451460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A5CE8A-BD9C-442F-A78A-23DAFEE9D284}" type="datetime1">
              <a:rPr lang="en-GB" smtClean="0"/>
              <a:t>02/06/2022</a:t>
            </a:fld>
            <a:endParaRPr lang="en-GB"/>
          </a:p>
        </p:txBody>
      </p:sp>
      <p:sp>
        <p:nvSpPr>
          <p:cNvPr id="6" name="Footer Placeholder 5"/>
          <p:cNvSpPr>
            <a:spLocks noGrp="1"/>
          </p:cNvSpPr>
          <p:nvPr>
            <p:ph type="ftr" sz="quarter" idx="11"/>
          </p:nvPr>
        </p:nvSpPr>
        <p:spPr/>
        <p:txBody>
          <a:bodyPr/>
          <a:lstStyle/>
          <a:p>
            <a:r>
              <a:rPr lang="en-GB"/>
              <a:t>© University of Salford and © A1 Risk Solutions ® Ltd</a:t>
            </a:r>
          </a:p>
        </p:txBody>
      </p:sp>
      <p:sp>
        <p:nvSpPr>
          <p:cNvPr id="7" name="Slide Number Placeholder 6"/>
          <p:cNvSpPr>
            <a:spLocks noGrp="1"/>
          </p:cNvSpPr>
          <p:nvPr>
            <p:ph type="sldNum" sz="quarter" idx="12"/>
          </p:nvPr>
        </p:nvSpPr>
        <p:spPr/>
        <p:txBody>
          <a:bodyPr/>
          <a:lstStyle/>
          <a:p>
            <a:fld id="{BAC3BACA-E082-4E71-A67E-03F6443AA652}" type="slidenum">
              <a:rPr lang="en-GB" smtClean="0"/>
              <a:t>‹#›</a:t>
            </a:fld>
            <a:endParaRPr lang="en-GB"/>
          </a:p>
        </p:txBody>
      </p:sp>
    </p:spTree>
    <p:extLst>
      <p:ext uri="{BB962C8B-B14F-4D97-AF65-F5344CB8AC3E}">
        <p14:creationId xmlns:p14="http://schemas.microsoft.com/office/powerpoint/2010/main" val="224568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894200-4B07-468D-B233-4FF657CDD114}" type="datetime1">
              <a:rPr lang="en-GB" smtClean="0"/>
              <a:t>02/06/2022</a:t>
            </a:fld>
            <a:endParaRPr lang="en-GB"/>
          </a:p>
        </p:txBody>
      </p:sp>
      <p:sp>
        <p:nvSpPr>
          <p:cNvPr id="8" name="Footer Placeholder 7"/>
          <p:cNvSpPr>
            <a:spLocks noGrp="1"/>
          </p:cNvSpPr>
          <p:nvPr>
            <p:ph type="ftr" sz="quarter" idx="11"/>
          </p:nvPr>
        </p:nvSpPr>
        <p:spPr/>
        <p:txBody>
          <a:bodyPr/>
          <a:lstStyle/>
          <a:p>
            <a:r>
              <a:rPr lang="en-GB"/>
              <a:t>© University of Salford and © A1 Risk Solutions ® Ltd</a:t>
            </a:r>
          </a:p>
        </p:txBody>
      </p:sp>
      <p:sp>
        <p:nvSpPr>
          <p:cNvPr id="9" name="Slide Number Placeholder 8"/>
          <p:cNvSpPr>
            <a:spLocks noGrp="1"/>
          </p:cNvSpPr>
          <p:nvPr>
            <p:ph type="sldNum" sz="quarter" idx="12"/>
          </p:nvPr>
        </p:nvSpPr>
        <p:spPr/>
        <p:txBody>
          <a:bodyPr/>
          <a:lstStyle/>
          <a:p>
            <a:fld id="{BAC3BACA-E082-4E71-A67E-03F6443AA652}" type="slidenum">
              <a:rPr lang="en-GB" smtClean="0"/>
              <a:t>‹#›</a:t>
            </a:fld>
            <a:endParaRPr lang="en-GB"/>
          </a:p>
        </p:txBody>
      </p:sp>
    </p:spTree>
    <p:extLst>
      <p:ext uri="{BB962C8B-B14F-4D97-AF65-F5344CB8AC3E}">
        <p14:creationId xmlns:p14="http://schemas.microsoft.com/office/powerpoint/2010/main" val="58060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DDA358-3102-43D2-982F-E7CEB3FE0045}" type="datetime1">
              <a:rPr lang="en-GB" smtClean="0"/>
              <a:t>02/06/2022</a:t>
            </a:fld>
            <a:endParaRPr lang="en-GB"/>
          </a:p>
        </p:txBody>
      </p:sp>
      <p:sp>
        <p:nvSpPr>
          <p:cNvPr id="4" name="Footer Placeholder 3"/>
          <p:cNvSpPr>
            <a:spLocks noGrp="1"/>
          </p:cNvSpPr>
          <p:nvPr>
            <p:ph type="ftr" sz="quarter" idx="11"/>
          </p:nvPr>
        </p:nvSpPr>
        <p:spPr/>
        <p:txBody>
          <a:bodyPr/>
          <a:lstStyle/>
          <a:p>
            <a:r>
              <a:rPr lang="en-GB"/>
              <a:t>© University of Salford and © A1 Risk Solutions ® Ltd</a:t>
            </a:r>
          </a:p>
        </p:txBody>
      </p:sp>
      <p:sp>
        <p:nvSpPr>
          <p:cNvPr id="5" name="Slide Number Placeholder 4"/>
          <p:cNvSpPr>
            <a:spLocks noGrp="1"/>
          </p:cNvSpPr>
          <p:nvPr>
            <p:ph type="sldNum" sz="quarter" idx="12"/>
          </p:nvPr>
        </p:nvSpPr>
        <p:spPr/>
        <p:txBody>
          <a:bodyPr/>
          <a:lstStyle/>
          <a:p>
            <a:fld id="{BAC3BACA-E082-4E71-A67E-03F6443AA652}" type="slidenum">
              <a:rPr lang="en-GB" smtClean="0"/>
              <a:t>‹#›</a:t>
            </a:fld>
            <a:endParaRPr lang="en-GB"/>
          </a:p>
        </p:txBody>
      </p:sp>
    </p:spTree>
    <p:extLst>
      <p:ext uri="{BB962C8B-B14F-4D97-AF65-F5344CB8AC3E}">
        <p14:creationId xmlns:p14="http://schemas.microsoft.com/office/powerpoint/2010/main" val="260229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A9C44A-DE68-47F4-8BFE-70B81936DDB3}" type="datetime1">
              <a:rPr lang="en-GB" smtClean="0"/>
              <a:t>02/06/2022</a:t>
            </a:fld>
            <a:endParaRPr lang="en-GB"/>
          </a:p>
        </p:txBody>
      </p:sp>
      <p:sp>
        <p:nvSpPr>
          <p:cNvPr id="3" name="Footer Placeholder 2"/>
          <p:cNvSpPr>
            <a:spLocks noGrp="1"/>
          </p:cNvSpPr>
          <p:nvPr>
            <p:ph type="ftr" sz="quarter" idx="11"/>
          </p:nvPr>
        </p:nvSpPr>
        <p:spPr/>
        <p:txBody>
          <a:bodyPr/>
          <a:lstStyle/>
          <a:p>
            <a:r>
              <a:rPr lang="en-GB"/>
              <a:t>© University of Salford and © A1 Risk Solutions ® Ltd</a:t>
            </a:r>
          </a:p>
        </p:txBody>
      </p:sp>
      <p:sp>
        <p:nvSpPr>
          <p:cNvPr id="4" name="Slide Number Placeholder 3"/>
          <p:cNvSpPr>
            <a:spLocks noGrp="1"/>
          </p:cNvSpPr>
          <p:nvPr>
            <p:ph type="sldNum" sz="quarter" idx="12"/>
          </p:nvPr>
        </p:nvSpPr>
        <p:spPr/>
        <p:txBody>
          <a:bodyPr/>
          <a:lstStyle/>
          <a:p>
            <a:fld id="{BAC3BACA-E082-4E71-A67E-03F6443AA652}" type="slidenum">
              <a:rPr lang="en-GB" smtClean="0"/>
              <a:t>‹#›</a:t>
            </a:fld>
            <a:endParaRPr lang="en-GB"/>
          </a:p>
        </p:txBody>
      </p:sp>
    </p:spTree>
    <p:extLst>
      <p:ext uri="{BB962C8B-B14F-4D97-AF65-F5344CB8AC3E}">
        <p14:creationId xmlns:p14="http://schemas.microsoft.com/office/powerpoint/2010/main" val="188774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38AC99-EC8A-4F27-84A3-B65FD165859D}" type="datetime1">
              <a:rPr lang="en-GB" smtClean="0"/>
              <a:t>02/06/2022</a:t>
            </a:fld>
            <a:endParaRPr lang="en-GB"/>
          </a:p>
        </p:txBody>
      </p:sp>
      <p:sp>
        <p:nvSpPr>
          <p:cNvPr id="6" name="Footer Placeholder 5"/>
          <p:cNvSpPr>
            <a:spLocks noGrp="1"/>
          </p:cNvSpPr>
          <p:nvPr>
            <p:ph type="ftr" sz="quarter" idx="11"/>
          </p:nvPr>
        </p:nvSpPr>
        <p:spPr/>
        <p:txBody>
          <a:bodyPr/>
          <a:lstStyle/>
          <a:p>
            <a:r>
              <a:rPr lang="en-GB"/>
              <a:t>© University of Salford and © A1 Risk Solutions ® Ltd</a:t>
            </a:r>
          </a:p>
        </p:txBody>
      </p:sp>
      <p:sp>
        <p:nvSpPr>
          <p:cNvPr id="7" name="Slide Number Placeholder 6"/>
          <p:cNvSpPr>
            <a:spLocks noGrp="1"/>
          </p:cNvSpPr>
          <p:nvPr>
            <p:ph type="sldNum" sz="quarter" idx="12"/>
          </p:nvPr>
        </p:nvSpPr>
        <p:spPr/>
        <p:txBody>
          <a:bodyPr/>
          <a:lstStyle/>
          <a:p>
            <a:fld id="{BAC3BACA-E082-4E71-A67E-03F6443AA652}" type="slidenum">
              <a:rPr lang="en-GB" smtClean="0"/>
              <a:t>‹#›</a:t>
            </a:fld>
            <a:endParaRPr lang="en-GB"/>
          </a:p>
        </p:txBody>
      </p:sp>
    </p:spTree>
    <p:extLst>
      <p:ext uri="{BB962C8B-B14F-4D97-AF65-F5344CB8AC3E}">
        <p14:creationId xmlns:p14="http://schemas.microsoft.com/office/powerpoint/2010/main" val="221190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9675E2-196E-47D1-BC2B-E88EA2C0F716}" type="datetime1">
              <a:rPr lang="en-GB" smtClean="0"/>
              <a:t>02/06/2022</a:t>
            </a:fld>
            <a:endParaRPr lang="en-GB"/>
          </a:p>
        </p:txBody>
      </p:sp>
      <p:sp>
        <p:nvSpPr>
          <p:cNvPr id="6" name="Footer Placeholder 5"/>
          <p:cNvSpPr>
            <a:spLocks noGrp="1"/>
          </p:cNvSpPr>
          <p:nvPr>
            <p:ph type="ftr" sz="quarter" idx="11"/>
          </p:nvPr>
        </p:nvSpPr>
        <p:spPr/>
        <p:txBody>
          <a:bodyPr/>
          <a:lstStyle/>
          <a:p>
            <a:r>
              <a:rPr lang="en-GB"/>
              <a:t>© University of Salford and © A1 Risk Solutions ® Ltd</a:t>
            </a:r>
          </a:p>
        </p:txBody>
      </p:sp>
      <p:sp>
        <p:nvSpPr>
          <p:cNvPr id="7" name="Slide Number Placeholder 6"/>
          <p:cNvSpPr>
            <a:spLocks noGrp="1"/>
          </p:cNvSpPr>
          <p:nvPr>
            <p:ph type="sldNum" sz="quarter" idx="12"/>
          </p:nvPr>
        </p:nvSpPr>
        <p:spPr/>
        <p:txBody>
          <a:bodyPr/>
          <a:lstStyle/>
          <a:p>
            <a:fld id="{BAC3BACA-E082-4E71-A67E-03F6443AA652}" type="slidenum">
              <a:rPr lang="en-GB" smtClean="0"/>
              <a:t>‹#›</a:t>
            </a:fld>
            <a:endParaRPr lang="en-GB"/>
          </a:p>
        </p:txBody>
      </p:sp>
    </p:spTree>
    <p:extLst>
      <p:ext uri="{BB962C8B-B14F-4D97-AF65-F5344CB8AC3E}">
        <p14:creationId xmlns:p14="http://schemas.microsoft.com/office/powerpoint/2010/main" val="2466137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21501B-054A-45CC-960A-9206D8332874}" type="datetime1">
              <a:rPr lang="en-GB" smtClean="0"/>
              <a:t>02/06/2022</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 University of Salford and © A1 Risk Solutions ® Ltd</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3BACA-E082-4E71-A67E-03F6443AA652}" type="slidenum">
              <a:rPr lang="en-GB" smtClean="0"/>
              <a:t>‹#›</a:t>
            </a:fld>
            <a:endParaRPr lang="en-GB"/>
          </a:p>
        </p:txBody>
      </p:sp>
    </p:spTree>
    <p:extLst>
      <p:ext uri="{BB962C8B-B14F-4D97-AF65-F5344CB8AC3E}">
        <p14:creationId xmlns:p14="http://schemas.microsoft.com/office/powerpoint/2010/main" val="31158510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deborah@a1risksolutions.co.uk"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png"/><Relationship Id="rId7" Type="http://schemas.openxmlformats.org/officeDocument/2006/relationships/hyperlink" Target="https://en.wikipedia.org/wiki/British_passpor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one_world_many_stories.svg" TargetMode="External"/><Relationship Id="rId9" Type="http://schemas.openxmlformats.org/officeDocument/2006/relationships/hyperlink" Target="https://flickr.com/photos/megoizzy/4469617417"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3.gif"/><Relationship Id="rId13" Type="http://schemas.openxmlformats.org/officeDocument/2006/relationships/image" Target="../media/image16.png"/><Relationship Id="rId3" Type="http://schemas.openxmlformats.org/officeDocument/2006/relationships/hyperlink" Target="http://www.google.com/url?sa=i&amp;rct=j&amp;q=&amp;esrc=s&amp;source=images&amp;cd=&amp;cad=rja&amp;uact=8&amp;ved=0CAcQjRxqFQoTCN7_2JTokcYCFYKzFAodqQkAIw&amp;url=http://www.lsbu.ac.uk/courses/course-finder/occupational-therapy-bsc-hons-full-time&amp;ei=RtR-Vd7ENILnUqmTgJgC&amp;bvm=bv.95515949,d.d24&amp;psig=AFQjCNHtXrZZzUtoefZ3eZWg1G-A-nz1lA&amp;ust=1434461520341068" TargetMode="External"/><Relationship Id="rId7" Type="http://schemas.openxmlformats.org/officeDocument/2006/relationships/hyperlink" Target="http://www.google.com/url?sa=i&amp;rct=j&amp;q=&amp;esrc=s&amp;source=images&amp;cd=&amp;cad=rja&amp;uact=8&amp;ved=0CAcQjRxqFQoTCMrPqePokcYCFQJyFAodzqEA7w&amp;url=http://www.cmtpct.nhs.uk/north-west-core-skills/&amp;ei=69R-VYquLoLkUc7DgvgO&amp;bvm=bv.95515949,d.d24&amp;psig=AFQjCNFNSi8FBAGvgD6AVDIjwUlEeXhsRQ&amp;ust=1434461721571323" TargetMode="External"/><Relationship Id="rId12"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gif"/><Relationship Id="rId11" Type="http://schemas.openxmlformats.org/officeDocument/2006/relationships/hyperlink" Target="http://www.google.com/imgres?imgurl=http://www.pdresources.org/blog_data/wp-content/uploads/2015/06/continuing-education.jpg&amp;imgrefurl=https://www.pdresources.org/blog_data&amp;h=587&amp;w=890&amp;tbnid=YOn6Lv49KMZNPM:&amp;zoom=1&amp;docid=OzA8ypZM0itCnM&amp;ei=QdJ-VavXA4X5Uv6ugfAE&amp;tbm=isch&amp;ved=0CB4QMygaMBo4ZGoVChMI6_vkneaRxgIVhbwUCh1-VwBO" TargetMode="External"/><Relationship Id="rId5" Type="http://schemas.openxmlformats.org/officeDocument/2006/relationships/hyperlink" Target="http://www.google.com/url?sa=i&amp;rct=j&amp;q=&amp;esrc=s&amp;source=images&amp;cd=&amp;cad=rja&amp;uact=8&amp;ved=0CAcQjRxqFQoTCMDzxrDokcYCFUlaFAodjSQAKA&amp;url=http://ergodia.de/?page=84&amp;ei=gdR-VYCvEcm0UY3JgMAC&amp;bvm=bv.95515949,d.d24&amp;psig=AFQjCNEEp0j42DJcLaNSyNZ9qRZaUm3LmQ&amp;ust=1434461670996187" TargetMode="External"/><Relationship Id="rId10" Type="http://schemas.openxmlformats.org/officeDocument/2006/relationships/image" Target="../media/image14.jpeg"/><Relationship Id="rId4" Type="http://schemas.openxmlformats.org/officeDocument/2006/relationships/image" Target="../media/image11.jpeg"/><Relationship Id="rId9" Type="http://schemas.openxmlformats.org/officeDocument/2006/relationships/hyperlink" Target="http://www.google.com/url?sa=i&amp;rct=j&amp;q=&amp;esrc=s&amp;source=images&amp;cd=&amp;cad=rja&amp;uact=8&amp;ved=0CAcQjRxqFQoTCPfEoP3okcYCFYzrFAod0RoAVw&amp;url=http://ninefeettall.com/casestudy/hcpc/&amp;ei=ItV-VferCIzXU9G1gLgF&amp;bvm=bv.95515949,d.d24&amp;psig=AFQjCNGbngF5gGl2GQwV7KNbjBDiM0a2Mw&amp;ust=1434461829371930"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352" y="2532185"/>
            <a:ext cx="10515600" cy="1978327"/>
          </a:xfrm>
        </p:spPr>
        <p:txBody>
          <a:bodyPr>
            <a:normAutofit/>
          </a:bodyPr>
          <a:lstStyle/>
          <a:p>
            <a:pPr algn="ctr"/>
            <a:r>
              <a:rPr lang="en-GB" dirty="0"/>
              <a:t/>
            </a:r>
            <a:br>
              <a:rPr lang="en-GB" dirty="0"/>
            </a:br>
            <a:r>
              <a:rPr lang="en-GB" dirty="0"/>
              <a:t/>
            </a:r>
            <a:br>
              <a:rPr lang="en-GB" dirty="0"/>
            </a:br>
            <a:endParaRPr lang="en-GB" dirty="0"/>
          </a:p>
        </p:txBody>
      </p:sp>
      <p:sp>
        <p:nvSpPr>
          <p:cNvPr id="3" name="Content Placeholder 2"/>
          <p:cNvSpPr>
            <a:spLocks noGrp="1"/>
          </p:cNvSpPr>
          <p:nvPr>
            <p:ph idx="1"/>
          </p:nvPr>
        </p:nvSpPr>
        <p:spPr>
          <a:xfrm>
            <a:off x="838200" y="6158429"/>
            <a:ext cx="10515600" cy="2556154"/>
          </a:xfrm>
        </p:spPr>
        <p:txBody>
          <a:bodyPr/>
          <a:lstStyle/>
          <a:p>
            <a:pPr marL="0" indent="0" algn="ctr">
              <a:buNone/>
            </a:pPr>
            <a:endParaRPr lang="en-GB" dirty="0"/>
          </a:p>
          <a:p>
            <a:pPr marL="0" indent="0" algn="ctr">
              <a:buNone/>
            </a:pPr>
            <a:endParaRPr lang="en-GB" dirty="0"/>
          </a:p>
        </p:txBody>
      </p:sp>
      <p:sp>
        <p:nvSpPr>
          <p:cNvPr id="4" name="Footer Placeholder 3"/>
          <p:cNvSpPr>
            <a:spLocks noGrp="1"/>
          </p:cNvSpPr>
          <p:nvPr>
            <p:ph type="ftr" sz="quarter" idx="11"/>
          </p:nvPr>
        </p:nvSpPr>
        <p:spPr/>
        <p:txBody>
          <a:bodyPr/>
          <a:lstStyle/>
          <a:p>
            <a:r>
              <a:rPr lang="en-GB" dirty="0"/>
              <a:t>© University of Salford and © A1 Risk Solutions ® Ltd</a:t>
            </a:r>
          </a:p>
        </p:txBody>
      </p:sp>
      <p:sp>
        <p:nvSpPr>
          <p:cNvPr id="6" name="TextBox 5"/>
          <p:cNvSpPr txBox="1"/>
          <p:nvPr/>
        </p:nvSpPr>
        <p:spPr>
          <a:xfrm>
            <a:off x="664171" y="4151097"/>
            <a:ext cx="5746821" cy="2031325"/>
          </a:xfrm>
          <a:prstGeom prst="rect">
            <a:avLst/>
          </a:prstGeom>
          <a:noFill/>
        </p:spPr>
        <p:txBody>
          <a:bodyPr wrap="square" rtlCol="0">
            <a:spAutoFit/>
          </a:bodyPr>
          <a:lstStyle/>
          <a:p>
            <a:r>
              <a:rPr lang="en-GB" dirty="0"/>
              <a:t>Jo Webb, MSc, Dip COT ROT, PCCAP,FHEA. Senior Lecturer</a:t>
            </a:r>
          </a:p>
          <a:p>
            <a:r>
              <a:rPr lang="en-GB" dirty="0"/>
              <a:t>University of Salford</a:t>
            </a:r>
          </a:p>
          <a:p>
            <a:endParaRPr lang="en-GB" dirty="0"/>
          </a:p>
          <a:p>
            <a:r>
              <a:rPr lang="en-GB" dirty="0"/>
              <a:t>Deborah Harrison, RGN, Dip PMH, Dip SM. PGCert VR,</a:t>
            </a:r>
          </a:p>
          <a:p>
            <a:r>
              <a:rPr lang="en-GB" dirty="0"/>
              <a:t>Managing Director of A1 Risk Solutions</a:t>
            </a:r>
          </a:p>
          <a:p>
            <a:endParaRPr lang="en-GB" dirty="0"/>
          </a:p>
          <a:p>
            <a:endParaRPr lang="en-GB" dirty="0"/>
          </a:p>
        </p:txBody>
      </p:sp>
      <p:sp>
        <p:nvSpPr>
          <p:cNvPr id="5" name="Rectangle 4"/>
          <p:cNvSpPr/>
          <p:nvPr/>
        </p:nvSpPr>
        <p:spPr>
          <a:xfrm>
            <a:off x="909353" y="2054923"/>
            <a:ext cx="10760780" cy="1754326"/>
          </a:xfrm>
          <a:prstGeom prst="rect">
            <a:avLst/>
          </a:prstGeom>
        </p:spPr>
        <p:txBody>
          <a:bodyPr wrap="square">
            <a:spAutoFit/>
          </a:bodyPr>
          <a:lstStyle/>
          <a:p>
            <a:pPr algn="ctr"/>
            <a:r>
              <a:rPr lang="en-GB" sz="3600" b="1" dirty="0">
                <a:effectLst/>
                <a:latin typeface="Calibri" panose="020F0502020204030204" pitchFamily="34" charset="0"/>
                <a:ea typeface="Times" panose="02020603050405020304" pitchFamily="18" charset="0"/>
                <a:cs typeface="Arial" panose="020B0604020202020204" pitchFamily="34" charset="0"/>
              </a:rPr>
              <a:t>Competency and assessment </a:t>
            </a:r>
            <a:r>
              <a:rPr lang="en-GB" sz="3600" b="1" dirty="0">
                <a:latin typeface="Calibri" panose="020F0502020204030204" pitchFamily="34" charset="0"/>
                <a:ea typeface="Times" panose="02020603050405020304" pitchFamily="18" charset="0"/>
                <a:cs typeface="Arial" panose="020B0604020202020204" pitchFamily="34" charset="0"/>
              </a:rPr>
              <a:t>t</a:t>
            </a:r>
            <a:r>
              <a:rPr lang="en-GB" sz="3600" b="1" dirty="0">
                <a:effectLst/>
                <a:latin typeface="Calibri" panose="020F0502020204030204" pitchFamily="34" charset="0"/>
                <a:ea typeface="Times" panose="02020603050405020304" pitchFamily="18" charset="0"/>
                <a:cs typeface="Arial" panose="020B0604020202020204" pitchFamily="34" charset="0"/>
              </a:rPr>
              <a:t>ools in proportionate </a:t>
            </a:r>
            <a:r>
              <a:rPr lang="en-GB" sz="3600" b="1" dirty="0">
                <a:latin typeface="Calibri" panose="020F0502020204030204" pitchFamily="34" charset="0"/>
                <a:ea typeface="Times" panose="02020603050405020304" pitchFamily="18" charset="0"/>
                <a:cs typeface="Arial" panose="020B0604020202020204" pitchFamily="34" charset="0"/>
              </a:rPr>
              <a:t>c</a:t>
            </a:r>
            <a:r>
              <a:rPr lang="en-GB" sz="3600" b="1" dirty="0">
                <a:effectLst/>
                <a:latin typeface="Calibri" panose="020F0502020204030204" pitchFamily="34" charset="0"/>
                <a:ea typeface="Times" panose="02020603050405020304" pitchFamily="18" charset="0"/>
                <a:cs typeface="Arial" panose="020B0604020202020204" pitchFamily="34" charset="0"/>
              </a:rPr>
              <a:t>are using a single-handed </a:t>
            </a:r>
            <a:r>
              <a:rPr lang="en-GB" sz="3600" b="1" dirty="0">
                <a:latin typeface="Calibri" panose="020F0502020204030204" pitchFamily="34" charset="0"/>
                <a:ea typeface="Times" panose="02020603050405020304" pitchFamily="18" charset="0"/>
                <a:cs typeface="Arial" panose="020B0604020202020204" pitchFamily="34" charset="0"/>
              </a:rPr>
              <a:t>c</a:t>
            </a:r>
            <a:r>
              <a:rPr lang="en-GB" sz="3600" b="1" dirty="0">
                <a:effectLst/>
                <a:latin typeface="Calibri" panose="020F0502020204030204" pitchFamily="34" charset="0"/>
                <a:ea typeface="Times" panose="02020603050405020304" pitchFamily="18" charset="0"/>
                <a:cs typeface="Arial" panose="020B0604020202020204" pitchFamily="34" charset="0"/>
              </a:rPr>
              <a:t>are </a:t>
            </a:r>
            <a:r>
              <a:rPr lang="en-GB" sz="3600" b="1" dirty="0">
                <a:latin typeface="Calibri" panose="020F0502020204030204" pitchFamily="34" charset="0"/>
                <a:ea typeface="Times" panose="02020603050405020304" pitchFamily="18" charset="0"/>
                <a:cs typeface="Arial" panose="020B0604020202020204" pitchFamily="34" charset="0"/>
              </a:rPr>
              <a:t>a</a:t>
            </a:r>
            <a:r>
              <a:rPr lang="en-GB" sz="3600" b="1" dirty="0">
                <a:effectLst/>
                <a:latin typeface="Calibri" panose="020F0502020204030204" pitchFamily="34" charset="0"/>
                <a:ea typeface="Times" panose="02020603050405020304" pitchFamily="18" charset="0"/>
                <a:cs typeface="Arial" panose="020B0604020202020204" pitchFamily="34" charset="0"/>
              </a:rPr>
              <a:t>pproach </a:t>
            </a:r>
          </a:p>
          <a:p>
            <a:pPr algn="ctr"/>
            <a:r>
              <a:rPr lang="en-GB" sz="3600" b="1" dirty="0">
                <a:effectLst/>
                <a:latin typeface="Calibri" panose="020F0502020204030204" pitchFamily="34" charset="0"/>
                <a:ea typeface="Times" panose="02020603050405020304" pitchFamily="18" charset="0"/>
                <a:cs typeface="Arial" panose="020B0604020202020204" pitchFamily="34" charset="0"/>
              </a:rPr>
              <a:t>A 4-year longitudinal study</a:t>
            </a:r>
            <a:endParaRPr lang="en-GB" sz="3600" dirty="0">
              <a:latin typeface="+mj-lt"/>
            </a:endParaRPr>
          </a:p>
        </p:txBody>
      </p:sp>
    </p:spTree>
    <p:extLst>
      <p:ext uri="{BB962C8B-B14F-4D97-AF65-F5344CB8AC3E}">
        <p14:creationId xmlns:p14="http://schemas.microsoft.com/office/powerpoint/2010/main" val="300991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t>© University of Salford and © A1 Risk Solutions ® Ltd</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073" y="0"/>
            <a:ext cx="12558215" cy="8372142"/>
          </a:xfrm>
          <a:prstGeom prst="rect">
            <a:avLst/>
          </a:prstGeom>
        </p:spPr>
      </p:pic>
    </p:spTree>
    <p:extLst>
      <p:ext uri="{BB962C8B-B14F-4D97-AF65-F5344CB8AC3E}">
        <p14:creationId xmlns:p14="http://schemas.microsoft.com/office/powerpoint/2010/main" val="757831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latin typeface="Arial" panose="020B0604020202020204" pitchFamily="34" charset="0"/>
                <a:cs typeface="Arial" panose="020B0604020202020204" pitchFamily="34" charset="0"/>
              </a:rPr>
              <a:t>Example of score sheet</a:t>
            </a:r>
          </a:p>
        </p:txBody>
      </p:sp>
      <p:sp>
        <p:nvSpPr>
          <p:cNvPr id="5" name="Footer Placeholder 4"/>
          <p:cNvSpPr>
            <a:spLocks noGrp="1"/>
          </p:cNvSpPr>
          <p:nvPr>
            <p:ph type="ftr" sz="quarter" idx="11"/>
          </p:nvPr>
        </p:nvSpPr>
        <p:spPr/>
        <p:txBody>
          <a:bodyPr/>
          <a:lstStyle/>
          <a:p>
            <a:r>
              <a:rPr lang="en-GB"/>
              <a:t>© University of Salford and © A1 Risk Solutions ® Ltd</a:t>
            </a:r>
          </a:p>
        </p:txBody>
      </p:sp>
      <p:pic>
        <p:nvPicPr>
          <p:cNvPr id="6" name="Content Placeholder 5"/>
          <p:cNvPicPr>
            <a:picLocks noGrp="1" noChangeAspect="1"/>
          </p:cNvPicPr>
          <p:nvPr>
            <p:ph idx="1"/>
          </p:nvPr>
        </p:nvPicPr>
        <p:blipFill>
          <a:blip r:embed="rId3"/>
          <a:stretch>
            <a:fillRect/>
          </a:stretch>
        </p:blipFill>
        <p:spPr>
          <a:xfrm>
            <a:off x="210028" y="105508"/>
            <a:ext cx="11721947" cy="6341015"/>
          </a:xfrm>
          <a:prstGeom prst="rect">
            <a:avLst/>
          </a:prstGeom>
        </p:spPr>
      </p:pic>
    </p:spTree>
    <p:extLst>
      <p:ext uri="{BB962C8B-B14F-4D97-AF65-F5344CB8AC3E}">
        <p14:creationId xmlns:p14="http://schemas.microsoft.com/office/powerpoint/2010/main" val="2604398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9525"/>
            <a:ext cx="12020550" cy="6848475"/>
          </a:xfrm>
          <a:prstGeom prst="rect">
            <a:avLst/>
          </a:prstGeom>
        </p:spPr>
      </p:pic>
      <p:sp>
        <p:nvSpPr>
          <p:cNvPr id="4" name="Footer Placeholder 3"/>
          <p:cNvSpPr>
            <a:spLocks noGrp="1"/>
          </p:cNvSpPr>
          <p:nvPr>
            <p:ph type="ftr" sz="quarter" idx="11"/>
          </p:nvPr>
        </p:nvSpPr>
        <p:spPr/>
        <p:txBody>
          <a:bodyPr/>
          <a:lstStyle/>
          <a:p>
            <a:r>
              <a:rPr lang="en-GB"/>
              <a:t>© University of Salford and © A1 Risk Solutions ® Ltd</a:t>
            </a:r>
          </a:p>
        </p:txBody>
      </p:sp>
    </p:spTree>
    <p:extLst>
      <p:ext uri="{BB962C8B-B14F-4D97-AF65-F5344CB8AC3E}">
        <p14:creationId xmlns:p14="http://schemas.microsoft.com/office/powerpoint/2010/main" val="2804358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dirty="0">
                <a:latin typeface="Arial" panose="020B0604020202020204" pitchFamily="34" charset="0"/>
                <a:cs typeface="Arial" panose="020B0604020202020204" pitchFamily="34" charset="0"/>
              </a:rPr>
              <a:t>Original study conclusions</a:t>
            </a:r>
          </a:p>
        </p:txBody>
      </p:sp>
      <p:sp>
        <p:nvSpPr>
          <p:cNvPr id="3" name="Content Placeholder 2"/>
          <p:cNvSpPr>
            <a:spLocks noGrp="1"/>
          </p:cNvSpPr>
          <p:nvPr>
            <p:ph idx="1"/>
          </p:nvPr>
        </p:nvSpPr>
        <p:spPr>
          <a:xfrm>
            <a:off x="838200" y="1940056"/>
            <a:ext cx="10515600" cy="4351338"/>
          </a:xfrm>
        </p:spPr>
        <p:txBody>
          <a:bodyPr>
            <a:normAutofit lnSpcReduction="10000"/>
          </a:bodyPr>
          <a:lstStyle/>
          <a:p>
            <a:r>
              <a:rPr lang="en-GB" dirty="0"/>
              <a:t>Results demonstrate </a:t>
            </a:r>
            <a:r>
              <a:rPr lang="en-GB" u="sng" dirty="0"/>
              <a:t>statistically significant</a:t>
            </a:r>
            <a:r>
              <a:rPr lang="en-GB" dirty="0"/>
              <a:t> improvements across all tasks in all year groups, reducing the number of unsafe participants significantly.</a:t>
            </a:r>
          </a:p>
          <a:p>
            <a:pPr marL="0" indent="0">
              <a:buNone/>
            </a:pPr>
            <a:endParaRPr lang="en-GB" dirty="0"/>
          </a:p>
          <a:p>
            <a:r>
              <a:rPr lang="en-GB" dirty="0"/>
              <a:t>Each error point indicates key areas for training to improve clinical skills and minimise risk – links to tissue viability, H.R / sickness absence, enablement and supervision levels</a:t>
            </a:r>
          </a:p>
          <a:p>
            <a:endParaRPr lang="en-GB" dirty="0"/>
          </a:p>
          <a:p>
            <a:r>
              <a:rPr lang="en-GB" dirty="0"/>
              <a:t>As a result of this study, The University of Salford invested in this tool for all undergraduate O.T. students a change in pedagogy.</a:t>
            </a:r>
          </a:p>
          <a:p>
            <a:endParaRPr lang="en-GB" dirty="0"/>
          </a:p>
          <a:p>
            <a:endParaRPr lang="en-GB" dirty="0"/>
          </a:p>
        </p:txBody>
      </p:sp>
      <p:sp>
        <p:nvSpPr>
          <p:cNvPr id="4" name="Footer Placeholder 3"/>
          <p:cNvSpPr>
            <a:spLocks noGrp="1"/>
          </p:cNvSpPr>
          <p:nvPr>
            <p:ph type="ftr" sz="quarter" idx="11"/>
          </p:nvPr>
        </p:nvSpPr>
        <p:spPr/>
        <p:txBody>
          <a:bodyPr/>
          <a:lstStyle/>
          <a:p>
            <a:r>
              <a:rPr lang="en-GB"/>
              <a:t>© University of Salford and © A1 Risk Solutions ® Ltd</a:t>
            </a:r>
          </a:p>
        </p:txBody>
      </p:sp>
    </p:spTree>
    <p:extLst>
      <p:ext uri="{BB962C8B-B14F-4D97-AF65-F5344CB8AC3E}">
        <p14:creationId xmlns:p14="http://schemas.microsoft.com/office/powerpoint/2010/main" val="2316323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F6B462-84B5-4928-850A-E9488D50D2DA}"/>
              </a:ext>
            </a:extLst>
          </p:cNvPr>
          <p:cNvSpPr>
            <a:spLocks noGrp="1"/>
          </p:cNvSpPr>
          <p:nvPr>
            <p:ph type="title"/>
          </p:nvPr>
        </p:nvSpPr>
        <p:spPr>
          <a:xfrm>
            <a:off x="2430379" y="365127"/>
            <a:ext cx="8482264" cy="1325563"/>
          </a:xfrm>
        </p:spPr>
        <p:txBody>
          <a:bodyPr/>
          <a:lstStyle/>
          <a:p>
            <a:pPr algn="ctr"/>
            <a:r>
              <a:rPr lang="en-GB" dirty="0"/>
              <a:t>Research informed teaching changed pedagogy</a:t>
            </a:r>
          </a:p>
        </p:txBody>
      </p:sp>
      <p:sp>
        <p:nvSpPr>
          <p:cNvPr id="3" name="Content Placeholder 2">
            <a:extLst>
              <a:ext uri="{FF2B5EF4-FFF2-40B4-BE49-F238E27FC236}">
                <a16:creationId xmlns:a16="http://schemas.microsoft.com/office/drawing/2014/main" xmlns="" id="{D6469409-2737-4372-AB23-3AF85963452F}"/>
              </a:ext>
            </a:extLst>
          </p:cNvPr>
          <p:cNvSpPr>
            <a:spLocks noGrp="1"/>
          </p:cNvSpPr>
          <p:nvPr>
            <p:ph idx="1"/>
          </p:nvPr>
        </p:nvSpPr>
        <p:spPr>
          <a:xfrm>
            <a:off x="838200" y="2187576"/>
            <a:ext cx="10515600" cy="4351338"/>
          </a:xfrm>
        </p:spPr>
        <p:txBody>
          <a:bodyPr/>
          <a:lstStyle/>
          <a:p>
            <a:r>
              <a:rPr lang="en-GB" dirty="0"/>
              <a:t>All students given full access to A1 online moving and handling system from September 2015</a:t>
            </a:r>
          </a:p>
          <a:p>
            <a:endParaRPr lang="en-GB" dirty="0"/>
          </a:p>
          <a:p>
            <a:r>
              <a:rPr lang="en-GB" dirty="0"/>
              <a:t>Practical training in second and third year stopped</a:t>
            </a:r>
          </a:p>
          <a:p>
            <a:endParaRPr lang="en-GB" dirty="0"/>
          </a:p>
          <a:p>
            <a:r>
              <a:rPr lang="en-GB" dirty="0"/>
              <a:t>Competency based classroom evaluations annually</a:t>
            </a:r>
          </a:p>
          <a:p>
            <a:endParaRPr lang="en-GB" dirty="0"/>
          </a:p>
          <a:p>
            <a:r>
              <a:rPr lang="en-GB" dirty="0"/>
              <a:t>Longitudinal follow up of one complete co-</a:t>
            </a:r>
            <a:r>
              <a:rPr lang="en-GB" dirty="0" err="1"/>
              <a:t>hort</a:t>
            </a:r>
            <a:r>
              <a:rPr lang="en-GB" dirty="0"/>
              <a:t> of students as they progress from 1</a:t>
            </a:r>
            <a:r>
              <a:rPr lang="en-GB" baseline="30000" dirty="0"/>
              <a:t>st</a:t>
            </a:r>
            <a:r>
              <a:rPr lang="en-GB" dirty="0"/>
              <a:t> year to graduation</a:t>
            </a:r>
          </a:p>
          <a:p>
            <a:endParaRPr lang="en-GB" dirty="0"/>
          </a:p>
          <a:p>
            <a:endParaRPr lang="en-GB" dirty="0"/>
          </a:p>
          <a:p>
            <a:endParaRPr lang="en-GB" dirty="0"/>
          </a:p>
          <a:p>
            <a:endParaRPr lang="en-GB" dirty="0"/>
          </a:p>
        </p:txBody>
      </p:sp>
      <p:sp>
        <p:nvSpPr>
          <p:cNvPr id="4" name="Footer Placeholder 3">
            <a:extLst>
              <a:ext uri="{FF2B5EF4-FFF2-40B4-BE49-F238E27FC236}">
                <a16:creationId xmlns:a16="http://schemas.microsoft.com/office/drawing/2014/main" xmlns="" id="{54236C9D-98E3-4575-89E7-8A930124C933}"/>
              </a:ext>
            </a:extLst>
          </p:cNvPr>
          <p:cNvSpPr>
            <a:spLocks noGrp="1"/>
          </p:cNvSpPr>
          <p:nvPr>
            <p:ph type="ftr" sz="quarter" idx="11"/>
          </p:nvPr>
        </p:nvSpPr>
        <p:spPr/>
        <p:txBody>
          <a:bodyPr/>
          <a:lstStyle/>
          <a:p>
            <a:r>
              <a:rPr lang="en-GB"/>
              <a:t>© University of Salford and © A1 Risk Solutions ® Ltd</a:t>
            </a:r>
          </a:p>
        </p:txBody>
      </p:sp>
    </p:spTree>
    <p:extLst>
      <p:ext uri="{BB962C8B-B14F-4D97-AF65-F5344CB8AC3E}">
        <p14:creationId xmlns:p14="http://schemas.microsoft.com/office/powerpoint/2010/main" val="2641561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Research Methodology</a:t>
            </a:r>
            <a:r>
              <a:rPr lang="en-GB" dirty="0"/>
              <a:t/>
            </a:r>
            <a:br>
              <a:rPr lang="en-GB" dirty="0"/>
            </a:br>
            <a:r>
              <a:rPr lang="en-GB" sz="1600" dirty="0"/>
              <a:t>Ethical approval by the University of Salford</a:t>
            </a:r>
          </a:p>
        </p:txBody>
      </p:sp>
      <p:sp>
        <p:nvSpPr>
          <p:cNvPr id="3" name="Content Placeholder 2"/>
          <p:cNvSpPr>
            <a:spLocks noGrp="1"/>
          </p:cNvSpPr>
          <p:nvPr>
            <p:ph idx="1"/>
          </p:nvPr>
        </p:nvSpPr>
        <p:spPr>
          <a:xfrm>
            <a:off x="210065" y="1825626"/>
            <a:ext cx="11788345" cy="894436"/>
          </a:xfrm>
        </p:spPr>
        <p:txBody>
          <a:bodyPr>
            <a:normAutofit/>
          </a:bodyPr>
          <a:lstStyle/>
          <a:p>
            <a:pPr marL="228600" indent="0">
              <a:buNone/>
            </a:pPr>
            <a:r>
              <a:rPr lang="en-GB" sz="2600" dirty="0">
                <a:latin typeface="Arial"/>
                <a:ea typeface="Times New Roman"/>
              </a:rPr>
              <a:t>Access to A1 online system replaced ALL refresher practical M + H  training</a:t>
            </a:r>
          </a:p>
          <a:p>
            <a:pPr marL="685800" indent="-457200"/>
            <a:endParaRPr lang="en-GB" dirty="0">
              <a:latin typeface="Arial"/>
              <a:ea typeface="Times New Roman"/>
            </a:endParaRPr>
          </a:p>
          <a:p>
            <a:endParaRPr lang="en-GB" dirty="0"/>
          </a:p>
        </p:txBody>
      </p:sp>
      <p:sp>
        <p:nvSpPr>
          <p:cNvPr id="4" name="Footer Placeholder 3"/>
          <p:cNvSpPr>
            <a:spLocks noGrp="1"/>
          </p:cNvSpPr>
          <p:nvPr>
            <p:ph type="ftr" sz="quarter" idx="11"/>
          </p:nvPr>
        </p:nvSpPr>
        <p:spPr/>
        <p:txBody>
          <a:bodyPr/>
          <a:lstStyle/>
          <a:p>
            <a:r>
              <a:rPr lang="en-GB"/>
              <a:t>© University of Salford and © A1 Risk Solutions ® Ltd</a:t>
            </a:r>
          </a:p>
        </p:txBody>
      </p:sp>
      <p:pic>
        <p:nvPicPr>
          <p:cNvPr id="6" name="Picture 5">
            <a:extLst>
              <a:ext uri="{FF2B5EF4-FFF2-40B4-BE49-F238E27FC236}">
                <a16:creationId xmlns:a16="http://schemas.microsoft.com/office/drawing/2014/main" xmlns="" id="{4D1932DE-B550-4737-91E0-54C0CD298F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532" t="13874" r="29061" b="16948"/>
          <a:stretch/>
        </p:blipFill>
        <p:spPr>
          <a:xfrm>
            <a:off x="368885" y="2468830"/>
            <a:ext cx="1582317" cy="3015049"/>
          </a:xfrm>
          <a:prstGeom prst="rect">
            <a:avLst/>
          </a:prstGeom>
        </p:spPr>
      </p:pic>
      <p:pic>
        <p:nvPicPr>
          <p:cNvPr id="10" name="Picture 9">
            <a:extLst>
              <a:ext uri="{FF2B5EF4-FFF2-40B4-BE49-F238E27FC236}">
                <a16:creationId xmlns:a16="http://schemas.microsoft.com/office/drawing/2014/main" xmlns="" id="{F3A53FD1-68C9-4B38-B57A-97F7636A61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739" t="16948" r="16532" b="10271"/>
          <a:stretch/>
        </p:blipFill>
        <p:spPr>
          <a:xfrm>
            <a:off x="2238895" y="4282979"/>
            <a:ext cx="2594919" cy="2371473"/>
          </a:xfrm>
          <a:prstGeom prst="rect">
            <a:avLst/>
          </a:prstGeom>
        </p:spPr>
      </p:pic>
      <p:pic>
        <p:nvPicPr>
          <p:cNvPr id="12" name="Picture 11">
            <a:extLst>
              <a:ext uri="{FF2B5EF4-FFF2-40B4-BE49-F238E27FC236}">
                <a16:creationId xmlns:a16="http://schemas.microsoft.com/office/drawing/2014/main" xmlns="" id="{63709E2F-87EB-4825-8C4F-1CAD16E7362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500" t="20110" r="14639" b="13333"/>
          <a:stretch/>
        </p:blipFill>
        <p:spPr>
          <a:xfrm>
            <a:off x="3343745" y="2272844"/>
            <a:ext cx="2722391" cy="2348665"/>
          </a:xfrm>
          <a:prstGeom prst="rect">
            <a:avLst/>
          </a:prstGeom>
        </p:spPr>
      </p:pic>
      <p:pic>
        <p:nvPicPr>
          <p:cNvPr id="15" name="Picture 14">
            <a:extLst>
              <a:ext uri="{FF2B5EF4-FFF2-40B4-BE49-F238E27FC236}">
                <a16:creationId xmlns:a16="http://schemas.microsoft.com/office/drawing/2014/main" xmlns="" id="{182157B1-2626-4559-B72B-CCDC92E0DB4E}"/>
              </a:ext>
            </a:extLst>
          </p:cNvPr>
          <p:cNvPicPr>
            <a:picLocks noChangeAspect="1"/>
          </p:cNvPicPr>
          <p:nvPr/>
        </p:nvPicPr>
        <p:blipFill rotWithShape="1">
          <a:blip r:embed="rId6">
            <a:extLst>
              <a:ext uri="{28A0092B-C50C-407E-A947-70E740481C1C}">
                <a14:useLocalDpi xmlns:a14="http://schemas.microsoft.com/office/drawing/2010/main" val="0"/>
              </a:ext>
            </a:extLst>
          </a:blip>
          <a:srcRect l="1" t="12104" r="127" b="1"/>
          <a:stretch/>
        </p:blipFill>
        <p:spPr>
          <a:xfrm>
            <a:off x="6196412" y="3607698"/>
            <a:ext cx="2458723" cy="2885175"/>
          </a:xfrm>
          <a:prstGeom prst="rect">
            <a:avLst/>
          </a:prstGeom>
        </p:spPr>
      </p:pic>
      <p:pic>
        <p:nvPicPr>
          <p:cNvPr id="18" name="Picture 17">
            <a:extLst>
              <a:ext uri="{FF2B5EF4-FFF2-40B4-BE49-F238E27FC236}">
                <a16:creationId xmlns:a16="http://schemas.microsoft.com/office/drawing/2014/main" xmlns="" id="{23465BA1-75D5-4FEE-9647-DA9BFD7E2D7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835" t="28231" r="16315" b="5181"/>
          <a:stretch/>
        </p:blipFill>
        <p:spPr>
          <a:xfrm>
            <a:off x="8785412" y="2376988"/>
            <a:ext cx="3049057" cy="2034374"/>
          </a:xfrm>
          <a:prstGeom prst="rect">
            <a:avLst/>
          </a:prstGeom>
        </p:spPr>
      </p:pic>
    </p:spTree>
    <p:extLst>
      <p:ext uri="{BB962C8B-B14F-4D97-AF65-F5344CB8AC3E}">
        <p14:creationId xmlns:p14="http://schemas.microsoft.com/office/powerpoint/2010/main" val="3788727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41599B-C639-474A-9D2B-AF69B90F99C4}"/>
              </a:ext>
            </a:extLst>
          </p:cNvPr>
          <p:cNvSpPr>
            <a:spLocks noGrp="1"/>
          </p:cNvSpPr>
          <p:nvPr>
            <p:ph type="title"/>
          </p:nvPr>
        </p:nvSpPr>
        <p:spPr/>
        <p:txBody>
          <a:bodyPr/>
          <a:lstStyle/>
          <a:p>
            <a:pPr algn="ctr"/>
            <a:r>
              <a:rPr lang="en-GB" b="1" dirty="0"/>
              <a:t>Data collection process</a:t>
            </a:r>
          </a:p>
        </p:txBody>
      </p:sp>
      <p:sp>
        <p:nvSpPr>
          <p:cNvPr id="3" name="Content Placeholder 2">
            <a:extLst>
              <a:ext uri="{FF2B5EF4-FFF2-40B4-BE49-F238E27FC236}">
                <a16:creationId xmlns:a16="http://schemas.microsoft.com/office/drawing/2014/main" xmlns="" id="{6D4876BB-10AA-4E73-89ED-F1869C3BA94B}"/>
              </a:ext>
            </a:extLst>
          </p:cNvPr>
          <p:cNvSpPr>
            <a:spLocks noGrp="1"/>
          </p:cNvSpPr>
          <p:nvPr>
            <p:ph idx="1"/>
          </p:nvPr>
        </p:nvSpPr>
        <p:spPr>
          <a:xfrm>
            <a:off x="838200" y="1955385"/>
            <a:ext cx="10515600" cy="5248943"/>
          </a:xfrm>
        </p:spPr>
        <p:txBody>
          <a:bodyPr>
            <a:normAutofit/>
          </a:bodyPr>
          <a:lstStyle/>
          <a:p>
            <a:r>
              <a:rPr lang="en-GB" sz="2600" dirty="0">
                <a:solidFill>
                  <a:srgbClr val="FF0000"/>
                </a:solidFill>
              </a:rPr>
              <a:t>Year 1  </a:t>
            </a:r>
            <a:r>
              <a:rPr lang="en-GB" sz="2600" dirty="0"/>
              <a:t>– Students have practical training in M + H for 6 hours in semester 1</a:t>
            </a:r>
          </a:p>
          <a:p>
            <a:r>
              <a:rPr lang="en-GB" sz="2600" dirty="0">
                <a:solidFill>
                  <a:srgbClr val="FF0000"/>
                </a:solidFill>
              </a:rPr>
              <a:t>Year 2</a:t>
            </a:r>
            <a:r>
              <a:rPr lang="en-GB" sz="2600" dirty="0"/>
              <a:t> – No practical training </a:t>
            </a:r>
          </a:p>
          <a:p>
            <a:pPr marL="0" indent="0">
              <a:buNone/>
            </a:pPr>
            <a:r>
              <a:rPr lang="en-GB" sz="2600" dirty="0"/>
              <a:t>Students assessed at start of semester individually in 4 tasks with service users – data collected</a:t>
            </a:r>
          </a:p>
          <a:p>
            <a:r>
              <a:rPr lang="en-GB" sz="2600" dirty="0">
                <a:solidFill>
                  <a:srgbClr val="FF0000"/>
                </a:solidFill>
              </a:rPr>
              <a:t>Year 3</a:t>
            </a:r>
            <a:r>
              <a:rPr lang="en-GB" sz="2600" dirty="0"/>
              <a:t> – No practical training</a:t>
            </a:r>
          </a:p>
          <a:p>
            <a:pPr marL="0" indent="0">
              <a:buNone/>
            </a:pPr>
            <a:r>
              <a:rPr lang="en-GB" sz="2600" dirty="0"/>
              <a:t>Students assessed at start of semester individually in 4 tasks with service users – data collected</a:t>
            </a:r>
          </a:p>
          <a:p>
            <a:r>
              <a:rPr lang="en-GB" sz="2600" dirty="0">
                <a:solidFill>
                  <a:srgbClr val="FF0000"/>
                </a:solidFill>
              </a:rPr>
              <a:t>End of Programme (Leavers)</a:t>
            </a:r>
          </a:p>
          <a:p>
            <a:pPr marL="0" indent="0">
              <a:buNone/>
            </a:pPr>
            <a:r>
              <a:rPr lang="en-GB" sz="2600" dirty="0"/>
              <a:t>Students assessed at end of final semester prior to final placement individually in 4 tasks with service users – data collected</a:t>
            </a:r>
          </a:p>
          <a:p>
            <a:pPr marL="0" indent="0">
              <a:buNone/>
            </a:pPr>
            <a:endParaRPr lang="en-GB" sz="2600" dirty="0"/>
          </a:p>
          <a:p>
            <a:pPr marL="0" indent="0">
              <a:buNone/>
            </a:pPr>
            <a:endParaRPr lang="en-GB" sz="2600" dirty="0"/>
          </a:p>
          <a:p>
            <a:pPr marL="0" indent="0">
              <a:buNone/>
            </a:pPr>
            <a:endParaRPr lang="en-GB" dirty="0"/>
          </a:p>
        </p:txBody>
      </p:sp>
      <p:sp>
        <p:nvSpPr>
          <p:cNvPr id="4" name="Footer Placeholder 3">
            <a:extLst>
              <a:ext uri="{FF2B5EF4-FFF2-40B4-BE49-F238E27FC236}">
                <a16:creationId xmlns:a16="http://schemas.microsoft.com/office/drawing/2014/main" xmlns="" id="{B8683072-046A-4D3B-9F57-2D30CA1B4CDC}"/>
              </a:ext>
            </a:extLst>
          </p:cNvPr>
          <p:cNvSpPr>
            <a:spLocks noGrp="1"/>
          </p:cNvSpPr>
          <p:nvPr>
            <p:ph type="ftr" sz="quarter" idx="11"/>
          </p:nvPr>
        </p:nvSpPr>
        <p:spPr/>
        <p:txBody>
          <a:bodyPr/>
          <a:lstStyle/>
          <a:p>
            <a:r>
              <a:rPr lang="en-GB"/>
              <a:t>© University of Salford and © A1 Risk Solutions ® Ltd</a:t>
            </a:r>
          </a:p>
        </p:txBody>
      </p:sp>
    </p:spTree>
    <p:extLst>
      <p:ext uri="{BB962C8B-B14F-4D97-AF65-F5344CB8AC3E}">
        <p14:creationId xmlns:p14="http://schemas.microsoft.com/office/powerpoint/2010/main" val="572803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Arial" panose="020B0604020202020204" pitchFamily="34" charset="0"/>
                <a:cs typeface="Arial" panose="020B0604020202020204" pitchFamily="34" charset="0"/>
              </a:rPr>
              <a:t>What did we Expect?</a:t>
            </a:r>
          </a:p>
        </p:txBody>
      </p:sp>
      <p:sp>
        <p:nvSpPr>
          <p:cNvPr id="3" name="Content Placeholder 2"/>
          <p:cNvSpPr>
            <a:spLocks noGrp="1"/>
          </p:cNvSpPr>
          <p:nvPr>
            <p:ph idx="1"/>
          </p:nvPr>
        </p:nvSpPr>
        <p:spPr/>
        <p:txBody>
          <a:bodyPr>
            <a:normAutofit/>
          </a:bodyPr>
          <a:lstStyle/>
          <a:p>
            <a:endParaRPr lang="en-GB" dirty="0">
              <a:latin typeface="Arial" panose="020B0604020202020204" pitchFamily="34" charset="0"/>
              <a:ea typeface="Times New Roman"/>
              <a:cs typeface="Arial" panose="020B0604020202020204" pitchFamily="34" charset="0"/>
            </a:endParaRPr>
          </a:p>
          <a:p>
            <a:pPr marL="266700" indent="0">
              <a:buNone/>
            </a:pPr>
            <a:endParaRPr lang="en-GB" dirty="0">
              <a:latin typeface="Arial" panose="020B0604020202020204" pitchFamily="34" charset="0"/>
              <a:ea typeface="SimSun"/>
              <a:cs typeface="Arial" panose="020B0604020202020204" pitchFamily="34" charset="0"/>
            </a:endParaRPr>
          </a:p>
          <a:p>
            <a:pPr marL="266700" indent="0">
              <a:buNone/>
            </a:pPr>
            <a:r>
              <a:rPr lang="en-GB" u="sng" dirty="0">
                <a:latin typeface="Arial" panose="020B0604020202020204" pitchFamily="34" charset="0"/>
                <a:ea typeface="SimSun"/>
                <a:cs typeface="Arial" panose="020B0604020202020204" pitchFamily="34" charset="0"/>
              </a:rPr>
              <a:t>Hypothesis </a:t>
            </a:r>
            <a:r>
              <a:rPr lang="en-GB" dirty="0">
                <a:latin typeface="Arial" panose="020B0604020202020204" pitchFamily="34" charset="0"/>
                <a:ea typeface="SimSun"/>
                <a:cs typeface="Arial" panose="020B0604020202020204" pitchFamily="34" charset="0"/>
              </a:rPr>
              <a:t>: </a:t>
            </a:r>
          </a:p>
          <a:p>
            <a:pPr marL="266700" indent="0">
              <a:buNone/>
            </a:pPr>
            <a:endParaRPr lang="en-GB" dirty="0">
              <a:latin typeface="Arial" panose="020B0604020202020204" pitchFamily="34" charset="0"/>
              <a:ea typeface="SimSun"/>
              <a:cs typeface="Arial" panose="020B0604020202020204" pitchFamily="34" charset="0"/>
            </a:endParaRPr>
          </a:p>
          <a:p>
            <a:pPr marL="266700" indent="0">
              <a:buNone/>
            </a:pPr>
            <a:r>
              <a:rPr lang="en-GB" dirty="0">
                <a:latin typeface="Arial" panose="020B0604020202020204" pitchFamily="34" charset="0"/>
                <a:ea typeface="SimSun"/>
                <a:cs typeface="Arial" panose="020B0604020202020204" pitchFamily="34" charset="0"/>
              </a:rPr>
              <a:t>Access to the online moving and handling system will have an impact on skill level, number of errors and safety in the four moving and handling tasks</a:t>
            </a:r>
          </a:p>
        </p:txBody>
      </p:sp>
      <p:sp>
        <p:nvSpPr>
          <p:cNvPr id="4" name="Footer Placeholder 3"/>
          <p:cNvSpPr>
            <a:spLocks noGrp="1"/>
          </p:cNvSpPr>
          <p:nvPr>
            <p:ph type="ftr" sz="quarter" idx="11"/>
          </p:nvPr>
        </p:nvSpPr>
        <p:spPr/>
        <p:txBody>
          <a:bodyPr/>
          <a:lstStyle/>
          <a:p>
            <a:r>
              <a:rPr lang="en-GB"/>
              <a:t>© University of Salford and © A1 Risk Solutions ® Ltd</a:t>
            </a:r>
          </a:p>
        </p:txBody>
      </p:sp>
    </p:spTree>
    <p:extLst>
      <p:ext uri="{BB962C8B-B14F-4D97-AF65-F5344CB8AC3E}">
        <p14:creationId xmlns:p14="http://schemas.microsoft.com/office/powerpoint/2010/main" val="2469831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t>© University of Salford and © A1 Risk Solutions ® Ltd</a:t>
            </a:r>
          </a:p>
        </p:txBody>
      </p:sp>
      <p:pic>
        <p:nvPicPr>
          <p:cNvPr id="3" name="Picture 2"/>
          <p:cNvPicPr>
            <a:picLocks noChangeAspect="1"/>
          </p:cNvPicPr>
          <p:nvPr/>
        </p:nvPicPr>
        <p:blipFill>
          <a:blip r:embed="rId3"/>
          <a:stretch>
            <a:fillRect/>
          </a:stretch>
        </p:blipFill>
        <p:spPr>
          <a:xfrm>
            <a:off x="28386" y="0"/>
            <a:ext cx="12135227" cy="6857999"/>
          </a:xfrm>
          <a:prstGeom prst="rect">
            <a:avLst/>
          </a:prstGeom>
        </p:spPr>
      </p:pic>
    </p:spTree>
    <p:extLst>
      <p:ext uri="{BB962C8B-B14F-4D97-AF65-F5344CB8AC3E}">
        <p14:creationId xmlns:p14="http://schemas.microsoft.com/office/powerpoint/2010/main" val="4240021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dirty="0">
                <a:latin typeface="Arial" panose="020B0604020202020204" pitchFamily="34" charset="0"/>
                <a:cs typeface="Arial" panose="020B0604020202020204" pitchFamily="34" charset="0"/>
              </a:rPr>
              <a:t>Conclusion</a:t>
            </a:r>
          </a:p>
        </p:txBody>
      </p:sp>
      <p:sp>
        <p:nvSpPr>
          <p:cNvPr id="3" name="Content Placeholder 2"/>
          <p:cNvSpPr>
            <a:spLocks noGrp="1"/>
          </p:cNvSpPr>
          <p:nvPr>
            <p:ph idx="1"/>
          </p:nvPr>
        </p:nvSpPr>
        <p:spPr>
          <a:xfrm>
            <a:off x="838200" y="1940056"/>
            <a:ext cx="10515600" cy="4351338"/>
          </a:xfrm>
        </p:spPr>
        <p:txBody>
          <a:bodyPr>
            <a:normAutofit fontScale="85000" lnSpcReduction="10000"/>
          </a:bodyPr>
          <a:lstStyle/>
          <a:p>
            <a:r>
              <a:rPr lang="en-GB" dirty="0"/>
              <a:t>Results demonstrate </a:t>
            </a:r>
            <a:r>
              <a:rPr lang="en-GB" u="sng" dirty="0"/>
              <a:t>statistically significant</a:t>
            </a:r>
            <a:r>
              <a:rPr lang="en-GB" dirty="0"/>
              <a:t> improvements in </a:t>
            </a:r>
            <a:r>
              <a:rPr lang="en-GB" dirty="0">
                <a:solidFill>
                  <a:srgbClr val="FF0000"/>
                </a:solidFill>
              </a:rPr>
              <a:t>skill level </a:t>
            </a:r>
            <a:r>
              <a:rPr lang="en-GB" dirty="0"/>
              <a:t>across all tasks, reducing the number of </a:t>
            </a:r>
            <a:r>
              <a:rPr lang="en-GB" dirty="0">
                <a:solidFill>
                  <a:srgbClr val="FF0000"/>
                </a:solidFill>
              </a:rPr>
              <a:t>errors </a:t>
            </a:r>
            <a:r>
              <a:rPr lang="en-GB" dirty="0"/>
              <a:t>and </a:t>
            </a:r>
            <a:r>
              <a:rPr lang="en-GB" dirty="0">
                <a:solidFill>
                  <a:srgbClr val="FF0000"/>
                </a:solidFill>
              </a:rPr>
              <a:t>unsafe</a:t>
            </a:r>
            <a:r>
              <a:rPr lang="en-GB" dirty="0"/>
              <a:t> students significantly.</a:t>
            </a:r>
          </a:p>
          <a:p>
            <a:endParaRPr lang="en-GB" dirty="0"/>
          </a:p>
          <a:p>
            <a:r>
              <a:rPr lang="en-GB" dirty="0"/>
              <a:t>Highly significant results with more complex tasks 2 + 3</a:t>
            </a:r>
          </a:p>
          <a:p>
            <a:endParaRPr lang="en-GB" dirty="0"/>
          </a:p>
          <a:p>
            <a:r>
              <a:rPr lang="en-GB" dirty="0"/>
              <a:t>Students are better equipped and more confident in their moving and handling skills despite LESS actual “hands on” practical teaching of these skills</a:t>
            </a:r>
          </a:p>
          <a:p>
            <a:endParaRPr lang="en-GB" dirty="0"/>
          </a:p>
          <a:p>
            <a:r>
              <a:rPr lang="en-GB" dirty="0"/>
              <a:t>Active engagement with the online system and learning tools within it combined with regular “competency assessment” encourages a student centred, problem solving and reflective approach to practical skill development</a:t>
            </a:r>
          </a:p>
          <a:p>
            <a:endParaRPr lang="en-US" dirty="0"/>
          </a:p>
          <a:p>
            <a:pPr marL="0" indent="0">
              <a:buNone/>
            </a:pPr>
            <a:endParaRPr lang="en-GB" dirty="0"/>
          </a:p>
          <a:p>
            <a:endParaRPr lang="en-GB" dirty="0"/>
          </a:p>
          <a:p>
            <a:endParaRPr lang="en-GB" dirty="0"/>
          </a:p>
          <a:p>
            <a:pPr marL="0" indent="0">
              <a:buNone/>
            </a:pPr>
            <a:endParaRPr lang="en-GB" dirty="0"/>
          </a:p>
          <a:p>
            <a:pPr marL="0" indent="0">
              <a:buNone/>
            </a:pPr>
            <a:endParaRPr lang="en-GB" dirty="0"/>
          </a:p>
          <a:p>
            <a:endParaRPr lang="en-GB" dirty="0"/>
          </a:p>
        </p:txBody>
      </p:sp>
      <p:sp>
        <p:nvSpPr>
          <p:cNvPr id="4" name="Footer Placeholder 3"/>
          <p:cNvSpPr>
            <a:spLocks noGrp="1"/>
          </p:cNvSpPr>
          <p:nvPr>
            <p:ph type="ftr" sz="quarter" idx="11"/>
          </p:nvPr>
        </p:nvSpPr>
        <p:spPr/>
        <p:txBody>
          <a:bodyPr/>
          <a:lstStyle/>
          <a:p>
            <a:r>
              <a:rPr lang="en-GB"/>
              <a:t>© University of Salford and © A1 Risk Solutions ® Ltd</a:t>
            </a:r>
          </a:p>
        </p:txBody>
      </p:sp>
    </p:spTree>
    <p:extLst>
      <p:ext uri="{BB962C8B-B14F-4D97-AF65-F5344CB8AC3E}">
        <p14:creationId xmlns:p14="http://schemas.microsoft.com/office/powerpoint/2010/main" val="1246635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2862" y="1624919"/>
            <a:ext cx="2905665" cy="424795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1128" y="1924106"/>
            <a:ext cx="4449272" cy="4449272"/>
          </a:xfrm>
          <a:prstGeom prst="rect">
            <a:avLst/>
          </a:prstGeom>
        </p:spPr>
      </p:pic>
      <p:sp>
        <p:nvSpPr>
          <p:cNvPr id="5" name="Footer Placeholder 4"/>
          <p:cNvSpPr>
            <a:spLocks noGrp="1"/>
          </p:cNvSpPr>
          <p:nvPr>
            <p:ph type="ftr" sz="quarter" idx="11"/>
          </p:nvPr>
        </p:nvSpPr>
        <p:spPr/>
        <p:txBody>
          <a:bodyPr/>
          <a:lstStyle/>
          <a:p>
            <a:r>
              <a:rPr lang="en-GB"/>
              <a:t>© University of Salford and © A1 Risk Solutions ® Ltd</a:t>
            </a:r>
          </a:p>
        </p:txBody>
      </p:sp>
    </p:spTree>
    <p:extLst>
      <p:ext uri="{BB962C8B-B14F-4D97-AF65-F5344CB8AC3E}">
        <p14:creationId xmlns:p14="http://schemas.microsoft.com/office/powerpoint/2010/main" val="2446616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Moving and Handling </a:t>
            </a:r>
            <a:br>
              <a:rPr lang="en-GB" dirty="0"/>
            </a:br>
            <a:r>
              <a:rPr lang="en-GB" dirty="0"/>
              <a:t>University passport</a:t>
            </a:r>
          </a:p>
        </p:txBody>
      </p:sp>
      <p:sp>
        <p:nvSpPr>
          <p:cNvPr id="3" name="Content Placeholder 2"/>
          <p:cNvSpPr>
            <a:spLocks noGrp="1"/>
          </p:cNvSpPr>
          <p:nvPr>
            <p:ph idx="1"/>
          </p:nvPr>
        </p:nvSpPr>
        <p:spPr>
          <a:xfrm>
            <a:off x="838199" y="1825625"/>
            <a:ext cx="10801865" cy="4351338"/>
          </a:xfrm>
        </p:spPr>
        <p:txBody>
          <a:bodyPr>
            <a:normAutofit/>
          </a:bodyPr>
          <a:lstStyle/>
          <a:p>
            <a:r>
              <a:rPr lang="en-US" dirty="0"/>
              <a:t>The passport is used to reinforce the competency framework approach</a:t>
            </a:r>
          </a:p>
          <a:p>
            <a:r>
              <a:rPr lang="en-US" dirty="0"/>
              <a:t>The online system supports the students throughout their undergraduate journey </a:t>
            </a:r>
          </a:p>
          <a:p>
            <a:r>
              <a:rPr lang="en-US" dirty="0"/>
              <a:t>Encourages reflection and development of action plan for life-long learning </a:t>
            </a:r>
          </a:p>
          <a:p>
            <a:r>
              <a:rPr lang="en-US" dirty="0"/>
              <a:t>Single Handed is embedded within the moving handling </a:t>
            </a:r>
            <a:r>
              <a:rPr lang="en-US" dirty="0" err="1"/>
              <a:t>programme</a:t>
            </a:r>
            <a:r>
              <a:rPr lang="en-US" dirty="0"/>
              <a:t> since September 2015</a:t>
            </a:r>
          </a:p>
          <a:p>
            <a:pPr marL="0" indent="0">
              <a:buNone/>
            </a:pPr>
            <a:endParaRPr lang="en-US" dirty="0"/>
          </a:p>
          <a:p>
            <a:pPr marL="0" indent="0">
              <a:buNone/>
            </a:pPr>
            <a:endParaRPr lang="en-GB" dirty="0"/>
          </a:p>
          <a:p>
            <a:endParaRPr lang="en-GB" dirty="0"/>
          </a:p>
          <a:p>
            <a:endParaRPr lang="en-GB" dirty="0"/>
          </a:p>
          <a:p>
            <a:pPr marL="0" indent="0">
              <a:buNone/>
            </a:pPr>
            <a:endParaRPr lang="en-GB" dirty="0"/>
          </a:p>
          <a:p>
            <a:endParaRPr lang="en-GB" dirty="0"/>
          </a:p>
        </p:txBody>
      </p:sp>
      <p:sp>
        <p:nvSpPr>
          <p:cNvPr id="4" name="Footer Placeholder 3"/>
          <p:cNvSpPr>
            <a:spLocks noGrp="1"/>
          </p:cNvSpPr>
          <p:nvPr>
            <p:ph type="ftr" sz="quarter" idx="11"/>
          </p:nvPr>
        </p:nvSpPr>
        <p:spPr/>
        <p:txBody>
          <a:bodyPr/>
          <a:lstStyle/>
          <a:p>
            <a:r>
              <a:rPr lang="en-GB"/>
              <a:t>© University of Salford and © A1 Risk Solutions ® Ltd</a:t>
            </a:r>
          </a:p>
        </p:txBody>
      </p:sp>
    </p:spTree>
    <p:extLst>
      <p:ext uri="{BB962C8B-B14F-4D97-AF65-F5344CB8AC3E}">
        <p14:creationId xmlns:p14="http://schemas.microsoft.com/office/powerpoint/2010/main" val="1810490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7513BF-452A-436F-886F-C70A33BE36DD}"/>
              </a:ext>
            </a:extLst>
          </p:cNvPr>
          <p:cNvSpPr>
            <a:spLocks noGrp="1"/>
          </p:cNvSpPr>
          <p:nvPr>
            <p:ph type="title"/>
          </p:nvPr>
        </p:nvSpPr>
        <p:spPr/>
        <p:txBody>
          <a:bodyPr/>
          <a:lstStyle/>
          <a:p>
            <a:pPr algn="ctr"/>
            <a:r>
              <a:rPr lang="en-US" dirty="0"/>
              <a:t>Are you competent?</a:t>
            </a:r>
            <a:endParaRPr lang="en-GB" dirty="0"/>
          </a:p>
        </p:txBody>
      </p:sp>
      <p:sp>
        <p:nvSpPr>
          <p:cNvPr id="4" name="Footer Placeholder 3">
            <a:extLst>
              <a:ext uri="{FF2B5EF4-FFF2-40B4-BE49-F238E27FC236}">
                <a16:creationId xmlns:a16="http://schemas.microsoft.com/office/drawing/2014/main" xmlns="" id="{F69C6E41-B3A0-4945-9884-D1CD804DBBA1}"/>
              </a:ext>
            </a:extLst>
          </p:cNvPr>
          <p:cNvSpPr>
            <a:spLocks noGrp="1"/>
          </p:cNvSpPr>
          <p:nvPr>
            <p:ph type="ftr" sz="quarter" idx="11"/>
          </p:nvPr>
        </p:nvSpPr>
        <p:spPr/>
        <p:txBody>
          <a:bodyPr/>
          <a:lstStyle/>
          <a:p>
            <a:r>
              <a:rPr lang="en-GB"/>
              <a:t>© University of Salford and © A1 Risk Solutions ® Ltd</a:t>
            </a:r>
          </a:p>
        </p:txBody>
      </p:sp>
      <p:pic>
        <p:nvPicPr>
          <p:cNvPr id="5" name="Content Placeholder 4">
            <a:extLst>
              <a:ext uri="{FF2B5EF4-FFF2-40B4-BE49-F238E27FC236}">
                <a16:creationId xmlns:a16="http://schemas.microsoft.com/office/drawing/2014/main" xmlns="" id="{ECAE1571-8671-455F-9D4E-1DAE9C3E1E43}"/>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2532" t="13874" r="29061" b="16948"/>
          <a:stretch/>
        </p:blipFill>
        <p:spPr>
          <a:xfrm>
            <a:off x="3198057" y="1739752"/>
            <a:ext cx="2423604" cy="4616600"/>
          </a:xfrm>
          <a:prstGeom prst="rect">
            <a:avLst/>
          </a:prstGeom>
        </p:spPr>
      </p:pic>
      <p:pic>
        <p:nvPicPr>
          <p:cNvPr id="8" name="Picture 7">
            <a:extLst>
              <a:ext uri="{FF2B5EF4-FFF2-40B4-BE49-F238E27FC236}">
                <a16:creationId xmlns:a16="http://schemas.microsoft.com/office/drawing/2014/main" xmlns="" id="{8DF69BCD-0DE6-41B0-8EEE-A447E55456BF}"/>
              </a:ext>
            </a:extLst>
          </p:cNvPr>
          <p:cNvPicPr>
            <a:picLocks noChangeAspect="1"/>
          </p:cNvPicPr>
          <p:nvPr/>
        </p:nvPicPr>
        <p:blipFill>
          <a:blip r:embed="rId4"/>
          <a:stretch>
            <a:fillRect/>
          </a:stretch>
        </p:blipFill>
        <p:spPr>
          <a:xfrm rot="1094298">
            <a:off x="7108034" y="1640613"/>
            <a:ext cx="3493504" cy="4814879"/>
          </a:xfrm>
          <a:prstGeom prst="rect">
            <a:avLst/>
          </a:prstGeom>
        </p:spPr>
      </p:pic>
    </p:spTree>
    <p:extLst>
      <p:ext uri="{BB962C8B-B14F-4D97-AF65-F5344CB8AC3E}">
        <p14:creationId xmlns:p14="http://schemas.microsoft.com/office/powerpoint/2010/main" val="2626967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E543CB98-E455-4D74-952E-85E8B19BDACB}"/>
              </a:ext>
            </a:extLst>
          </p:cNvPr>
          <p:cNvPicPr>
            <a:picLocks noGrp="1" noChangeAspect="1"/>
          </p:cNvPicPr>
          <p:nvPr>
            <p:ph idx="1"/>
          </p:nvPr>
        </p:nvPicPr>
        <p:blipFill>
          <a:blip r:embed="rId3"/>
          <a:stretch>
            <a:fillRect/>
          </a:stretch>
        </p:blipFill>
        <p:spPr>
          <a:xfrm>
            <a:off x="0" y="-24428"/>
            <a:ext cx="7607299" cy="6882428"/>
          </a:xfrm>
          <a:prstGeom prst="rect">
            <a:avLst/>
          </a:prstGeom>
        </p:spPr>
      </p:pic>
      <p:sp>
        <p:nvSpPr>
          <p:cNvPr id="4" name="Footer Placeholder 3">
            <a:extLst>
              <a:ext uri="{FF2B5EF4-FFF2-40B4-BE49-F238E27FC236}">
                <a16:creationId xmlns:a16="http://schemas.microsoft.com/office/drawing/2014/main" xmlns="" id="{0D0FC8AD-B51D-42D6-AD1C-3EED5597553D}"/>
              </a:ext>
            </a:extLst>
          </p:cNvPr>
          <p:cNvSpPr>
            <a:spLocks noGrp="1"/>
          </p:cNvSpPr>
          <p:nvPr>
            <p:ph type="ftr" sz="quarter" idx="11"/>
          </p:nvPr>
        </p:nvSpPr>
        <p:spPr/>
        <p:txBody>
          <a:bodyPr/>
          <a:lstStyle/>
          <a:p>
            <a:r>
              <a:rPr lang="en-GB"/>
              <a:t>© University of Salford and © A1 Risk Solutions ® Ltd</a:t>
            </a:r>
          </a:p>
        </p:txBody>
      </p:sp>
      <p:pic>
        <p:nvPicPr>
          <p:cNvPr id="7" name="Picture 6">
            <a:extLst>
              <a:ext uri="{FF2B5EF4-FFF2-40B4-BE49-F238E27FC236}">
                <a16:creationId xmlns:a16="http://schemas.microsoft.com/office/drawing/2014/main" xmlns="" id="{3881A715-D2A3-4AC0-A560-6832C8255BB8}"/>
              </a:ext>
            </a:extLst>
          </p:cNvPr>
          <p:cNvPicPr>
            <a:picLocks noChangeAspect="1"/>
          </p:cNvPicPr>
          <p:nvPr/>
        </p:nvPicPr>
        <p:blipFill>
          <a:blip r:embed="rId4"/>
          <a:stretch>
            <a:fillRect/>
          </a:stretch>
        </p:blipFill>
        <p:spPr>
          <a:xfrm>
            <a:off x="7099300" y="-24428"/>
            <a:ext cx="5092700" cy="7018951"/>
          </a:xfrm>
          <a:prstGeom prst="rect">
            <a:avLst/>
          </a:prstGeom>
        </p:spPr>
      </p:pic>
    </p:spTree>
    <p:extLst>
      <p:ext uri="{BB962C8B-B14F-4D97-AF65-F5344CB8AC3E}">
        <p14:creationId xmlns:p14="http://schemas.microsoft.com/office/powerpoint/2010/main" val="2410186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20F533-57A1-4298-9944-DB3D95B56853}"/>
              </a:ext>
            </a:extLst>
          </p:cNvPr>
          <p:cNvSpPr>
            <a:spLocks noGrp="1"/>
          </p:cNvSpPr>
          <p:nvPr>
            <p:ph type="title"/>
          </p:nvPr>
        </p:nvSpPr>
        <p:spPr/>
        <p:txBody>
          <a:bodyPr/>
          <a:lstStyle/>
          <a:p>
            <a:pPr algn="ctr"/>
            <a:r>
              <a:rPr lang="en-US" dirty="0"/>
              <a:t>The Journey so Far</a:t>
            </a:r>
            <a:endParaRPr lang="en-GB" dirty="0"/>
          </a:p>
        </p:txBody>
      </p:sp>
      <p:sp>
        <p:nvSpPr>
          <p:cNvPr id="3" name="Content Placeholder 2">
            <a:extLst>
              <a:ext uri="{FF2B5EF4-FFF2-40B4-BE49-F238E27FC236}">
                <a16:creationId xmlns:a16="http://schemas.microsoft.com/office/drawing/2014/main" xmlns="" id="{E81DA79F-1920-439B-ACFC-E765EA60EB03}"/>
              </a:ext>
            </a:extLst>
          </p:cNvPr>
          <p:cNvSpPr>
            <a:spLocks noGrp="1"/>
          </p:cNvSpPr>
          <p:nvPr>
            <p:ph idx="1"/>
          </p:nvPr>
        </p:nvSpPr>
        <p:spPr/>
        <p:txBody>
          <a:bodyPr>
            <a:normAutofit lnSpcReduction="10000"/>
          </a:bodyPr>
          <a:lstStyle/>
          <a:p>
            <a:r>
              <a:rPr lang="en-US" dirty="0"/>
              <a:t>Created 355 competency assessment tools</a:t>
            </a:r>
          </a:p>
          <a:p>
            <a:r>
              <a:rPr lang="en-US" dirty="0"/>
              <a:t>Weighted according to common risks associated with each individual task</a:t>
            </a:r>
          </a:p>
          <a:p>
            <a:r>
              <a:rPr lang="en-US" dirty="0"/>
              <a:t>Key points were created linking risk factors that would impact on the safety of the staff, patient as well as linking into common themes such as:</a:t>
            </a:r>
          </a:p>
          <a:p>
            <a:r>
              <a:rPr lang="en-US" dirty="0"/>
              <a:t>Falls</a:t>
            </a:r>
          </a:p>
          <a:p>
            <a:r>
              <a:rPr lang="en-US" dirty="0"/>
              <a:t>Tissue viability</a:t>
            </a:r>
          </a:p>
          <a:p>
            <a:r>
              <a:rPr lang="en-US" dirty="0"/>
              <a:t>Posture</a:t>
            </a:r>
          </a:p>
          <a:p>
            <a:r>
              <a:rPr lang="en-US" dirty="0" err="1"/>
              <a:t>Reablement</a:t>
            </a:r>
            <a:endParaRPr lang="en-US" dirty="0"/>
          </a:p>
          <a:p>
            <a:endParaRPr lang="en-US" dirty="0"/>
          </a:p>
          <a:p>
            <a:endParaRPr lang="en-GB" dirty="0"/>
          </a:p>
        </p:txBody>
      </p:sp>
      <p:sp>
        <p:nvSpPr>
          <p:cNvPr id="4" name="Footer Placeholder 3">
            <a:extLst>
              <a:ext uri="{FF2B5EF4-FFF2-40B4-BE49-F238E27FC236}">
                <a16:creationId xmlns:a16="http://schemas.microsoft.com/office/drawing/2014/main" xmlns="" id="{A47F87E8-46E3-4C52-A325-9D469C279A72}"/>
              </a:ext>
            </a:extLst>
          </p:cNvPr>
          <p:cNvSpPr>
            <a:spLocks noGrp="1"/>
          </p:cNvSpPr>
          <p:nvPr>
            <p:ph type="ftr" sz="quarter" idx="11"/>
          </p:nvPr>
        </p:nvSpPr>
        <p:spPr/>
        <p:txBody>
          <a:bodyPr/>
          <a:lstStyle/>
          <a:p>
            <a:r>
              <a:rPr lang="en-GB"/>
              <a:t>© University of Salford and © A1 Risk Solutions ® Ltd</a:t>
            </a:r>
          </a:p>
        </p:txBody>
      </p:sp>
    </p:spTree>
    <p:extLst>
      <p:ext uri="{BB962C8B-B14F-4D97-AF65-F5344CB8AC3E}">
        <p14:creationId xmlns:p14="http://schemas.microsoft.com/office/powerpoint/2010/main" val="107100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02AD54-D591-4979-A0E5-C3F959AE90C4}"/>
              </a:ext>
            </a:extLst>
          </p:cNvPr>
          <p:cNvSpPr>
            <a:spLocks noGrp="1"/>
          </p:cNvSpPr>
          <p:nvPr>
            <p:ph type="title"/>
          </p:nvPr>
        </p:nvSpPr>
        <p:spPr/>
        <p:txBody>
          <a:bodyPr/>
          <a:lstStyle/>
          <a:p>
            <a:endParaRPr lang="en-GB"/>
          </a:p>
        </p:txBody>
      </p:sp>
      <p:pic>
        <p:nvPicPr>
          <p:cNvPr id="6" name="Content Placeholder 5">
            <a:extLst>
              <a:ext uri="{FF2B5EF4-FFF2-40B4-BE49-F238E27FC236}">
                <a16:creationId xmlns:a16="http://schemas.microsoft.com/office/drawing/2014/main" xmlns="" id="{A58F036A-7F6E-4A96-8000-90346222EC2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44778" y="-2440786"/>
            <a:ext cx="6915148" cy="11874502"/>
          </a:xfrm>
        </p:spPr>
      </p:pic>
      <p:sp>
        <p:nvSpPr>
          <p:cNvPr id="4" name="Footer Placeholder 3">
            <a:extLst>
              <a:ext uri="{FF2B5EF4-FFF2-40B4-BE49-F238E27FC236}">
                <a16:creationId xmlns:a16="http://schemas.microsoft.com/office/drawing/2014/main" xmlns="" id="{C7858738-FC72-4543-ADAC-082B2CCF9F33}"/>
              </a:ext>
            </a:extLst>
          </p:cNvPr>
          <p:cNvSpPr>
            <a:spLocks noGrp="1"/>
          </p:cNvSpPr>
          <p:nvPr>
            <p:ph type="ftr" sz="quarter" idx="11"/>
          </p:nvPr>
        </p:nvSpPr>
        <p:spPr/>
        <p:txBody>
          <a:bodyPr/>
          <a:lstStyle/>
          <a:p>
            <a:r>
              <a:rPr lang="en-GB"/>
              <a:t>© University of Salford and © A1 Risk Solutions ® Ltd</a:t>
            </a:r>
          </a:p>
        </p:txBody>
      </p:sp>
    </p:spTree>
    <p:extLst>
      <p:ext uri="{BB962C8B-B14F-4D97-AF65-F5344CB8AC3E}">
        <p14:creationId xmlns:p14="http://schemas.microsoft.com/office/powerpoint/2010/main" val="485909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Moving and Handling </a:t>
            </a:r>
            <a:br>
              <a:rPr lang="en-GB" dirty="0"/>
            </a:br>
            <a:r>
              <a:rPr lang="en-GB" dirty="0"/>
              <a:t>University passport</a:t>
            </a:r>
          </a:p>
        </p:txBody>
      </p:sp>
      <p:sp>
        <p:nvSpPr>
          <p:cNvPr id="3" name="Content Placeholder 2"/>
          <p:cNvSpPr>
            <a:spLocks noGrp="1"/>
          </p:cNvSpPr>
          <p:nvPr>
            <p:ph idx="1"/>
          </p:nvPr>
        </p:nvSpPr>
        <p:spPr>
          <a:xfrm>
            <a:off x="838199" y="1825625"/>
            <a:ext cx="10801865" cy="4351338"/>
          </a:xfrm>
        </p:spPr>
        <p:txBody>
          <a:bodyPr>
            <a:normAutofit/>
          </a:bodyPr>
          <a:lstStyle/>
          <a:p>
            <a:r>
              <a:rPr lang="en-US" dirty="0"/>
              <a:t>The passport is used to reinforce the competency framework approach</a:t>
            </a:r>
          </a:p>
          <a:p>
            <a:r>
              <a:rPr lang="en-US" dirty="0"/>
              <a:t>The online system supports the students throughout their undergraduate journey </a:t>
            </a:r>
          </a:p>
          <a:p>
            <a:r>
              <a:rPr lang="en-US" dirty="0"/>
              <a:t>Encourages reflection and development of action plan for life-long learning </a:t>
            </a:r>
          </a:p>
          <a:p>
            <a:r>
              <a:rPr lang="en-US" dirty="0"/>
              <a:t>Single Handed is embedded within the moving handling </a:t>
            </a:r>
            <a:r>
              <a:rPr lang="en-US" dirty="0" err="1"/>
              <a:t>programme</a:t>
            </a:r>
            <a:r>
              <a:rPr lang="en-US" dirty="0"/>
              <a:t> since September 2015</a:t>
            </a:r>
            <a:endParaRPr lang="en-GB" dirty="0"/>
          </a:p>
          <a:p>
            <a:endParaRPr lang="en-GB" dirty="0"/>
          </a:p>
          <a:p>
            <a:endParaRPr lang="en-GB" dirty="0"/>
          </a:p>
          <a:p>
            <a:pPr marL="0" indent="0">
              <a:buNone/>
            </a:pPr>
            <a:endParaRPr lang="en-GB" dirty="0"/>
          </a:p>
          <a:p>
            <a:endParaRPr lang="en-GB" dirty="0"/>
          </a:p>
        </p:txBody>
      </p:sp>
      <p:sp>
        <p:nvSpPr>
          <p:cNvPr id="4" name="Footer Placeholder 3"/>
          <p:cNvSpPr>
            <a:spLocks noGrp="1"/>
          </p:cNvSpPr>
          <p:nvPr>
            <p:ph type="ftr" sz="quarter" idx="11"/>
          </p:nvPr>
        </p:nvSpPr>
        <p:spPr/>
        <p:txBody>
          <a:bodyPr/>
          <a:lstStyle/>
          <a:p>
            <a:r>
              <a:rPr lang="en-GB"/>
              <a:t>© University of Salford and © A1 Risk Solutions ® Ltd</a:t>
            </a:r>
          </a:p>
        </p:txBody>
      </p:sp>
    </p:spTree>
    <p:extLst>
      <p:ext uri="{BB962C8B-B14F-4D97-AF65-F5344CB8AC3E}">
        <p14:creationId xmlns:p14="http://schemas.microsoft.com/office/powerpoint/2010/main" val="786422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E543CB98-E455-4D74-952E-85E8B19BDACB}"/>
              </a:ext>
            </a:extLst>
          </p:cNvPr>
          <p:cNvPicPr>
            <a:picLocks noGrp="1" noChangeAspect="1"/>
          </p:cNvPicPr>
          <p:nvPr>
            <p:ph idx="1"/>
          </p:nvPr>
        </p:nvPicPr>
        <p:blipFill>
          <a:blip r:embed="rId3"/>
          <a:stretch>
            <a:fillRect/>
          </a:stretch>
        </p:blipFill>
        <p:spPr>
          <a:xfrm>
            <a:off x="0" y="-24428"/>
            <a:ext cx="7607299" cy="6882428"/>
          </a:xfrm>
          <a:prstGeom prst="rect">
            <a:avLst/>
          </a:prstGeom>
        </p:spPr>
      </p:pic>
      <p:sp>
        <p:nvSpPr>
          <p:cNvPr id="4" name="Footer Placeholder 3">
            <a:extLst>
              <a:ext uri="{FF2B5EF4-FFF2-40B4-BE49-F238E27FC236}">
                <a16:creationId xmlns:a16="http://schemas.microsoft.com/office/drawing/2014/main" xmlns="" id="{0D0FC8AD-B51D-42D6-AD1C-3EED5597553D}"/>
              </a:ext>
            </a:extLst>
          </p:cNvPr>
          <p:cNvSpPr>
            <a:spLocks noGrp="1"/>
          </p:cNvSpPr>
          <p:nvPr>
            <p:ph type="ftr" sz="quarter" idx="11"/>
          </p:nvPr>
        </p:nvSpPr>
        <p:spPr/>
        <p:txBody>
          <a:bodyPr/>
          <a:lstStyle/>
          <a:p>
            <a:r>
              <a:rPr lang="en-GB"/>
              <a:t>© University of Salford and © A1 Risk Solutions ® Ltd</a:t>
            </a:r>
          </a:p>
        </p:txBody>
      </p:sp>
      <p:pic>
        <p:nvPicPr>
          <p:cNvPr id="7" name="Picture 6">
            <a:extLst>
              <a:ext uri="{FF2B5EF4-FFF2-40B4-BE49-F238E27FC236}">
                <a16:creationId xmlns:a16="http://schemas.microsoft.com/office/drawing/2014/main" xmlns="" id="{3881A715-D2A3-4AC0-A560-6832C8255BB8}"/>
              </a:ext>
            </a:extLst>
          </p:cNvPr>
          <p:cNvPicPr>
            <a:picLocks noChangeAspect="1"/>
          </p:cNvPicPr>
          <p:nvPr/>
        </p:nvPicPr>
        <p:blipFill>
          <a:blip r:embed="rId4"/>
          <a:stretch>
            <a:fillRect/>
          </a:stretch>
        </p:blipFill>
        <p:spPr>
          <a:xfrm>
            <a:off x="7099300" y="-24428"/>
            <a:ext cx="5092700" cy="7018951"/>
          </a:xfrm>
          <a:prstGeom prst="rect">
            <a:avLst/>
          </a:prstGeom>
        </p:spPr>
      </p:pic>
    </p:spTree>
    <p:extLst>
      <p:ext uri="{BB962C8B-B14F-4D97-AF65-F5344CB8AC3E}">
        <p14:creationId xmlns:p14="http://schemas.microsoft.com/office/powerpoint/2010/main" val="346579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02AD54-D591-4979-A0E5-C3F959AE90C4}"/>
              </a:ext>
            </a:extLst>
          </p:cNvPr>
          <p:cNvSpPr>
            <a:spLocks noGrp="1"/>
          </p:cNvSpPr>
          <p:nvPr>
            <p:ph type="title"/>
          </p:nvPr>
        </p:nvSpPr>
        <p:spPr/>
        <p:txBody>
          <a:bodyPr/>
          <a:lstStyle/>
          <a:p>
            <a:endParaRPr lang="en-GB"/>
          </a:p>
        </p:txBody>
      </p:sp>
      <p:pic>
        <p:nvPicPr>
          <p:cNvPr id="6" name="Content Placeholder 5">
            <a:extLst>
              <a:ext uri="{FF2B5EF4-FFF2-40B4-BE49-F238E27FC236}">
                <a16:creationId xmlns:a16="http://schemas.microsoft.com/office/drawing/2014/main" xmlns="" id="{A58F036A-7F6E-4A96-8000-90346222EC2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24682" y="-2460883"/>
            <a:ext cx="6929940" cy="11899903"/>
          </a:xfrm>
        </p:spPr>
      </p:pic>
      <p:sp>
        <p:nvSpPr>
          <p:cNvPr id="4" name="Footer Placeholder 3">
            <a:extLst>
              <a:ext uri="{FF2B5EF4-FFF2-40B4-BE49-F238E27FC236}">
                <a16:creationId xmlns:a16="http://schemas.microsoft.com/office/drawing/2014/main" xmlns="" id="{C7858738-FC72-4543-ADAC-082B2CCF9F33}"/>
              </a:ext>
            </a:extLst>
          </p:cNvPr>
          <p:cNvSpPr>
            <a:spLocks noGrp="1"/>
          </p:cNvSpPr>
          <p:nvPr>
            <p:ph type="ftr" sz="quarter" idx="11"/>
          </p:nvPr>
        </p:nvSpPr>
        <p:spPr>
          <a:xfrm>
            <a:off x="4038599" y="6356352"/>
            <a:ext cx="5022273" cy="477550"/>
          </a:xfrm>
        </p:spPr>
        <p:txBody>
          <a:bodyPr/>
          <a:lstStyle/>
          <a:p>
            <a:r>
              <a:rPr lang="en-GB" sz="1600" dirty="0">
                <a:solidFill>
                  <a:schemeClr val="bg1"/>
                </a:solidFill>
              </a:rPr>
              <a:t>© University of Salford and © A1 Risk Solutions ® Ltd</a:t>
            </a:r>
          </a:p>
        </p:txBody>
      </p:sp>
    </p:spTree>
    <p:extLst>
      <p:ext uri="{BB962C8B-B14F-4D97-AF65-F5344CB8AC3E}">
        <p14:creationId xmlns:p14="http://schemas.microsoft.com/office/powerpoint/2010/main" val="1024712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79E3CD-2B27-45FA-8E33-C988ED17D15D}"/>
              </a:ext>
            </a:extLst>
          </p:cNvPr>
          <p:cNvSpPr>
            <a:spLocks noGrp="1"/>
          </p:cNvSpPr>
          <p:nvPr>
            <p:ph type="title"/>
          </p:nvPr>
        </p:nvSpPr>
        <p:spPr/>
        <p:txBody>
          <a:bodyPr/>
          <a:lstStyle/>
          <a:p>
            <a:pPr algn="ctr"/>
            <a:r>
              <a:rPr lang="en-US" dirty="0"/>
              <a:t>Future Plans</a:t>
            </a:r>
            <a:endParaRPr lang="en-GB" dirty="0"/>
          </a:p>
        </p:txBody>
      </p:sp>
      <p:sp>
        <p:nvSpPr>
          <p:cNvPr id="4" name="Footer Placeholder 3">
            <a:extLst>
              <a:ext uri="{FF2B5EF4-FFF2-40B4-BE49-F238E27FC236}">
                <a16:creationId xmlns:a16="http://schemas.microsoft.com/office/drawing/2014/main" xmlns="" id="{94F5E544-1CDB-4DB3-B5BE-6CBC698FDD45}"/>
              </a:ext>
            </a:extLst>
          </p:cNvPr>
          <p:cNvSpPr>
            <a:spLocks noGrp="1"/>
          </p:cNvSpPr>
          <p:nvPr>
            <p:ph type="ftr" sz="quarter" idx="11"/>
          </p:nvPr>
        </p:nvSpPr>
        <p:spPr/>
        <p:txBody>
          <a:bodyPr/>
          <a:lstStyle/>
          <a:p>
            <a:r>
              <a:rPr lang="en-GB"/>
              <a:t>© University of Salford and © A1 Risk Solutions ® Ltd</a:t>
            </a:r>
          </a:p>
        </p:txBody>
      </p:sp>
      <p:sp>
        <p:nvSpPr>
          <p:cNvPr id="9" name="Content Placeholder 8">
            <a:extLst>
              <a:ext uri="{FF2B5EF4-FFF2-40B4-BE49-F238E27FC236}">
                <a16:creationId xmlns:a16="http://schemas.microsoft.com/office/drawing/2014/main" xmlns="" id="{93252274-4934-4657-BE92-4BA11E84A85D}"/>
              </a:ext>
            </a:extLst>
          </p:cNvPr>
          <p:cNvSpPr>
            <a:spLocks noGrp="1"/>
          </p:cNvSpPr>
          <p:nvPr>
            <p:ph idx="1"/>
          </p:nvPr>
        </p:nvSpPr>
        <p:spPr/>
        <p:txBody>
          <a:bodyPr/>
          <a:lstStyle/>
          <a:p>
            <a:pPr marL="0" indent="0">
              <a:buNone/>
            </a:pPr>
            <a:r>
              <a:rPr lang="en-US" dirty="0"/>
              <a:t>Are we being over ambitious?</a:t>
            </a:r>
          </a:p>
          <a:p>
            <a:pPr marL="0" indent="0">
              <a:buNone/>
            </a:pPr>
            <a:r>
              <a:rPr lang="en-GB" dirty="0"/>
              <a:t>A passport to compliment the A1 system </a:t>
            </a:r>
          </a:p>
          <a:p>
            <a:pPr marL="0" indent="0">
              <a:buNone/>
            </a:pPr>
            <a:r>
              <a:rPr lang="en-GB" dirty="0"/>
              <a:t>completely</a:t>
            </a:r>
          </a:p>
          <a:p>
            <a:pPr marL="0" indent="0">
              <a:buNone/>
            </a:pPr>
            <a:endParaRPr lang="en-GB" dirty="0"/>
          </a:p>
          <a:p>
            <a:r>
              <a:rPr lang="en-US" dirty="0" err="1"/>
              <a:t>Customised</a:t>
            </a:r>
            <a:r>
              <a:rPr lang="en-US" dirty="0"/>
              <a:t> </a:t>
            </a:r>
          </a:p>
          <a:p>
            <a:r>
              <a:rPr lang="en-US" dirty="0" err="1"/>
              <a:t>Individualised</a:t>
            </a:r>
            <a:endParaRPr lang="en-US" dirty="0"/>
          </a:p>
          <a:p>
            <a:r>
              <a:rPr lang="en-US" dirty="0" err="1"/>
              <a:t>Standardised</a:t>
            </a:r>
            <a:r>
              <a:rPr lang="en-US" dirty="0"/>
              <a:t> “pick and mix” </a:t>
            </a:r>
          </a:p>
          <a:p>
            <a:r>
              <a:rPr lang="en-US" dirty="0"/>
              <a:t>To meet the needs of any service</a:t>
            </a:r>
            <a:endParaRPr lang="en-GB" dirty="0"/>
          </a:p>
          <a:p>
            <a:pPr marL="0" indent="0">
              <a:buNone/>
            </a:pPr>
            <a:endParaRPr lang="en-GB" dirty="0"/>
          </a:p>
          <a:p>
            <a:pPr marL="0" indent="0">
              <a:buNone/>
            </a:pPr>
            <a:endParaRPr lang="en-US" dirty="0"/>
          </a:p>
        </p:txBody>
      </p:sp>
      <p:pic>
        <p:nvPicPr>
          <p:cNvPr id="10" name="Content Placeholder 5">
            <a:extLst>
              <a:ext uri="{FF2B5EF4-FFF2-40B4-BE49-F238E27FC236}">
                <a16:creationId xmlns:a16="http://schemas.microsoft.com/office/drawing/2014/main" xmlns="" id="{DC66C58F-2958-4759-9C60-FF60B46AA4FC}"/>
              </a:ext>
            </a:extLst>
          </p:cNvPr>
          <p:cNvPicPr>
            <a:picLocks noChangeAspect="1"/>
          </p:cNvPicPr>
          <p:nvPr/>
        </p:nvPicPr>
        <p:blipFill rotWithShape="1">
          <a:blip r:embed="rId3">
            <a:extLst>
              <a:ext uri="{28A0092B-C50C-407E-A947-70E740481C1C}">
                <a14:useLocalDpi xmlns:a14="http://schemas.microsoft.com/office/drawing/2010/main" val="0"/>
              </a:ext>
            </a:extLst>
          </a:blip>
          <a:srcRect l="9307" t="17892" r="11391" b="28679"/>
          <a:stretch/>
        </p:blipFill>
        <p:spPr>
          <a:xfrm>
            <a:off x="7905750" y="1870079"/>
            <a:ext cx="3448050" cy="4129879"/>
          </a:xfrm>
          <a:prstGeom prst="rect">
            <a:avLst/>
          </a:prstGeom>
        </p:spPr>
      </p:pic>
    </p:spTree>
    <p:extLst>
      <p:ext uri="{BB962C8B-B14F-4D97-AF65-F5344CB8AC3E}">
        <p14:creationId xmlns:p14="http://schemas.microsoft.com/office/powerpoint/2010/main" val="2349568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039" y="365129"/>
            <a:ext cx="8857816" cy="1325563"/>
          </a:xfrm>
        </p:spPr>
        <p:txBody>
          <a:bodyPr/>
          <a:lstStyle/>
          <a:p>
            <a:pPr algn="ctr"/>
            <a:r>
              <a:rPr lang="en-GB" b="1" dirty="0">
                <a:latin typeface="Arial" panose="020B0604020202020204" pitchFamily="34" charset="0"/>
                <a:cs typeface="Arial" panose="020B0604020202020204" pitchFamily="34" charset="0"/>
              </a:rPr>
              <a:t>References and Further Reading</a:t>
            </a:r>
          </a:p>
        </p:txBody>
      </p:sp>
      <p:sp>
        <p:nvSpPr>
          <p:cNvPr id="3" name="Content Placeholder 2"/>
          <p:cNvSpPr>
            <a:spLocks noGrp="1"/>
          </p:cNvSpPr>
          <p:nvPr>
            <p:ph idx="1"/>
          </p:nvPr>
        </p:nvSpPr>
        <p:spPr>
          <a:xfrm>
            <a:off x="1631374" y="1524436"/>
            <a:ext cx="8655627" cy="4772454"/>
          </a:xfrm>
        </p:spPr>
        <p:txBody>
          <a:bodyPr>
            <a:noAutofit/>
          </a:bodyPr>
          <a:lstStyle/>
          <a:p>
            <a:r>
              <a:rPr lang="en-GB" sz="1400" dirty="0" err="1">
                <a:latin typeface="Arial" panose="020B0604020202020204" pitchFamily="34" charset="0"/>
                <a:cs typeface="Arial" panose="020B0604020202020204" pitchFamily="34" charset="0"/>
              </a:rPr>
              <a:t>Ang</a:t>
            </a:r>
            <a:r>
              <a:rPr lang="en-GB" sz="1400" dirty="0">
                <a:latin typeface="Arial" panose="020B0604020202020204" pitchFamily="34" charset="0"/>
                <a:cs typeface="Arial" panose="020B0604020202020204" pitchFamily="34" charset="0"/>
              </a:rPr>
              <a:t>, L., </a:t>
            </a:r>
            <a:r>
              <a:rPr lang="en-GB" sz="1400" dirty="0" err="1">
                <a:latin typeface="Arial" panose="020B0604020202020204" pitchFamily="34" charset="0"/>
                <a:cs typeface="Arial" panose="020B0604020202020204" pitchFamily="34" charset="0"/>
              </a:rPr>
              <a:t>Ooi</a:t>
            </a:r>
            <a:r>
              <a:rPr lang="en-GB" sz="1400" dirty="0">
                <a:latin typeface="Arial" panose="020B0604020202020204" pitchFamily="34" charset="0"/>
                <a:cs typeface="Arial" panose="020B0604020202020204" pitchFamily="34" charset="0"/>
              </a:rPr>
              <a:t> ,Hui, W., </a:t>
            </a:r>
            <a:r>
              <a:rPr lang="en-GB" sz="1400" dirty="0" err="1">
                <a:latin typeface="Arial" panose="020B0604020202020204" pitchFamily="34" charset="0"/>
                <a:cs typeface="Arial" panose="020B0604020202020204" pitchFamily="34" charset="0"/>
              </a:rPr>
              <a:t>Phuah</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Huei</a:t>
            </a:r>
            <a:r>
              <a:rPr lang="en-GB" sz="1400" dirty="0">
                <a:latin typeface="Arial" panose="020B0604020202020204" pitchFamily="34" charset="0"/>
                <a:cs typeface="Arial" panose="020B0604020202020204" pitchFamily="34" charset="0"/>
              </a:rPr>
              <a:t>, V.K. (2011). The relationship between work environment factors and transfer of training among plantation workers</a:t>
            </a:r>
            <a:r>
              <a:rPr lang="en-GB" sz="1400" i="1" dirty="0">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 </a:t>
            </a:r>
            <a:r>
              <a:rPr lang="en-GB" sz="1400" i="1" dirty="0" err="1">
                <a:latin typeface="Arial" panose="020B0604020202020204" pitchFamily="34" charset="0"/>
                <a:cs typeface="Arial" panose="020B0604020202020204" pitchFamily="34" charset="0"/>
              </a:rPr>
              <a:t>Jurnal</a:t>
            </a:r>
            <a:r>
              <a:rPr lang="en-GB" sz="1400" i="1" dirty="0">
                <a:latin typeface="Arial" panose="020B0604020202020204" pitchFamily="34" charset="0"/>
                <a:cs typeface="Arial" panose="020B0604020202020204" pitchFamily="34" charset="0"/>
              </a:rPr>
              <a:t> </a:t>
            </a:r>
            <a:r>
              <a:rPr lang="en-GB" sz="1400" i="1" dirty="0" err="1">
                <a:latin typeface="Arial" panose="020B0604020202020204" pitchFamily="34" charset="0"/>
                <a:cs typeface="Arial" panose="020B0604020202020204" pitchFamily="34" charset="0"/>
              </a:rPr>
              <a:t>Kemanusiaan</a:t>
            </a:r>
            <a:r>
              <a:rPr lang="en-GB" sz="1400" i="1"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(18), pp. 94-104. ISSN 1675-1930</a:t>
            </a:r>
          </a:p>
          <a:p>
            <a:r>
              <a:rPr lang="en-GB" sz="1400" dirty="0">
                <a:latin typeface="Arial" panose="020B0604020202020204" pitchFamily="34" charset="0"/>
                <a:cs typeface="Arial" panose="020B0604020202020204" pitchFamily="34" charset="0"/>
              </a:rPr>
              <a:t>Clarke, N. (2002). Job/Work Environment Factors Influencing Training Transfer within a Human Service Agency: Some Indicative Support for Baldwin and Ford’s Transfer Climate Construct. </a:t>
            </a:r>
            <a:r>
              <a:rPr lang="en-GB" sz="1400" i="1" dirty="0">
                <a:latin typeface="Arial" panose="020B0604020202020204" pitchFamily="34" charset="0"/>
                <a:cs typeface="Arial" panose="020B0604020202020204" pitchFamily="34" charset="0"/>
              </a:rPr>
              <a:t>International Journal of Training and Development</a:t>
            </a:r>
            <a:r>
              <a:rPr lang="en-GB" sz="1400" dirty="0">
                <a:latin typeface="Arial" panose="020B0604020202020204" pitchFamily="34" charset="0"/>
                <a:cs typeface="Arial" panose="020B0604020202020204" pitchFamily="34" charset="0"/>
              </a:rPr>
              <a:t>, 6(3), 146-215.</a:t>
            </a:r>
          </a:p>
          <a:p>
            <a:r>
              <a:rPr lang="en-GB" sz="1400" dirty="0">
                <a:latin typeface="Arial" panose="020B0604020202020204" pitchFamily="34" charset="0"/>
                <a:cs typeface="Arial" panose="020B0604020202020204" pitchFamily="34" charset="0"/>
              </a:rPr>
              <a:t>Brown, T. C., McCracken, M. (2009). Building a bridge of understanding: How barriers to training participation become barriers to training transfer. </a:t>
            </a:r>
            <a:r>
              <a:rPr lang="en-GB" sz="1400" i="1" dirty="0">
                <a:latin typeface="Arial" panose="020B0604020202020204" pitchFamily="34" charset="0"/>
                <a:cs typeface="Arial" panose="020B0604020202020204" pitchFamily="34" charset="0"/>
              </a:rPr>
              <a:t>Journal of European Industrial Training</a:t>
            </a:r>
            <a:r>
              <a:rPr lang="en-GB" sz="1400" dirty="0">
                <a:latin typeface="Arial" panose="020B0604020202020204" pitchFamily="34" charset="0"/>
                <a:cs typeface="Arial" panose="020B0604020202020204" pitchFamily="34" charset="0"/>
              </a:rPr>
              <a:t> 33(6), 492-512.</a:t>
            </a:r>
          </a:p>
          <a:p>
            <a:r>
              <a:rPr lang="en-GB" sz="1400" dirty="0">
                <a:latin typeface="Arial" panose="020B0604020202020204" pitchFamily="34" charset="0"/>
                <a:cs typeface="Arial" panose="020B0604020202020204" pitchFamily="34" charset="0"/>
              </a:rPr>
              <a:t>Ford, J.K., Quinones, M.A., Sego, D.J.,  </a:t>
            </a:r>
            <a:r>
              <a:rPr lang="en-GB" sz="1400" dirty="0" err="1">
                <a:latin typeface="Arial" panose="020B0604020202020204" pitchFamily="34" charset="0"/>
                <a:cs typeface="Arial" panose="020B0604020202020204" pitchFamily="34" charset="0"/>
              </a:rPr>
              <a:t>Sorra</a:t>
            </a:r>
            <a:r>
              <a:rPr lang="en-GB" sz="1400" dirty="0">
                <a:latin typeface="Arial" panose="020B0604020202020204" pitchFamily="34" charset="0"/>
                <a:cs typeface="Arial" panose="020B0604020202020204" pitchFamily="34" charset="0"/>
              </a:rPr>
              <a:t>, J.S. (1992). Factors Affecting The Opportunity to Perform Trained Tasks on The Job. </a:t>
            </a:r>
            <a:r>
              <a:rPr lang="en-GB" sz="1400" i="1" dirty="0">
                <a:latin typeface="Arial" panose="020B0604020202020204" pitchFamily="34" charset="0"/>
                <a:cs typeface="Arial" panose="020B0604020202020204" pitchFamily="34" charset="0"/>
              </a:rPr>
              <a:t>Personnel Psychology</a:t>
            </a:r>
            <a:r>
              <a:rPr lang="en-GB" sz="1400" dirty="0">
                <a:latin typeface="Arial" panose="020B0604020202020204" pitchFamily="34" charset="0"/>
                <a:cs typeface="Arial" panose="020B0604020202020204" pitchFamily="34" charset="0"/>
              </a:rPr>
              <a:t>, 45(3), 511-527.</a:t>
            </a:r>
          </a:p>
          <a:p>
            <a:r>
              <a:rPr lang="en-GB" sz="1400" dirty="0" err="1">
                <a:latin typeface="Arial" panose="020B0604020202020204" pitchFamily="34" charset="0"/>
                <a:cs typeface="Arial" panose="020B0604020202020204" pitchFamily="34" charset="0"/>
              </a:rPr>
              <a:t>Elangovan</a:t>
            </a:r>
            <a:r>
              <a:rPr lang="en-GB" sz="1400" dirty="0">
                <a:latin typeface="Arial" panose="020B0604020202020204" pitchFamily="34" charset="0"/>
                <a:cs typeface="Arial" panose="020B0604020202020204" pitchFamily="34" charset="0"/>
              </a:rPr>
              <a:t>, A.R., </a:t>
            </a:r>
            <a:r>
              <a:rPr lang="en-GB" sz="1400" dirty="0" err="1">
                <a:latin typeface="Arial" panose="020B0604020202020204" pitchFamily="34" charset="0"/>
                <a:cs typeface="Arial" panose="020B0604020202020204" pitchFamily="34" charset="0"/>
              </a:rPr>
              <a:t>Karakowsky</a:t>
            </a:r>
            <a:r>
              <a:rPr lang="en-GB" sz="1400" dirty="0">
                <a:latin typeface="Arial" panose="020B0604020202020204" pitchFamily="34" charset="0"/>
                <a:cs typeface="Arial" panose="020B0604020202020204" pitchFamily="34" charset="0"/>
              </a:rPr>
              <a:t>, L. (1999). The Role of Trainee and Environmental Factors in Transfer of Training: An Exploratory Framework. </a:t>
            </a:r>
            <a:r>
              <a:rPr lang="en-GB" sz="1400" i="1" dirty="0">
                <a:latin typeface="Arial" panose="020B0604020202020204" pitchFamily="34" charset="0"/>
                <a:cs typeface="Arial" panose="020B0604020202020204" pitchFamily="34" charset="0"/>
              </a:rPr>
              <a:t>Leadership &amp; Organization Development Journal</a:t>
            </a:r>
            <a:r>
              <a:rPr lang="en-GB" sz="1400" dirty="0">
                <a:latin typeface="Arial" panose="020B0604020202020204" pitchFamily="34" charset="0"/>
                <a:cs typeface="Arial" panose="020B0604020202020204" pitchFamily="34" charset="0"/>
              </a:rPr>
              <a:t>. 20(5), 268-275.</a:t>
            </a:r>
          </a:p>
          <a:p>
            <a:r>
              <a:rPr lang="en-GB" sz="1400" dirty="0">
                <a:latin typeface="Arial" panose="020B0604020202020204" pitchFamily="34" charset="0"/>
                <a:cs typeface="Arial" panose="020B0604020202020204" pitchFamily="34" charset="0"/>
              </a:rPr>
              <a:t>Baldwin, T.T., Ford, J.K. (1988). Transfer of Training: A Review and Directions for Future Research. </a:t>
            </a:r>
            <a:r>
              <a:rPr lang="en-GB" sz="1400" i="1" dirty="0">
                <a:latin typeface="Arial" panose="020B0604020202020204" pitchFamily="34" charset="0"/>
                <a:cs typeface="Arial" panose="020B0604020202020204" pitchFamily="34" charset="0"/>
              </a:rPr>
              <a:t>Personal Psychology</a:t>
            </a:r>
            <a:r>
              <a:rPr lang="en-GB" sz="1400" dirty="0">
                <a:latin typeface="Arial" panose="020B0604020202020204" pitchFamily="34" charset="0"/>
                <a:cs typeface="Arial" panose="020B0604020202020204" pitchFamily="34" charset="0"/>
              </a:rPr>
              <a:t>, 41(1), 63-105.</a:t>
            </a:r>
          </a:p>
          <a:p>
            <a:r>
              <a:rPr lang="en-GB" sz="1400" dirty="0">
                <a:latin typeface="Arial" panose="020B0604020202020204" pitchFamily="34" charset="0"/>
                <a:cs typeface="Arial" panose="020B0604020202020204" pitchFamily="34" charset="0"/>
              </a:rPr>
              <a:t>Haslam, C., </a:t>
            </a:r>
            <a:r>
              <a:rPr lang="en-GB" sz="1400" dirty="0" err="1">
                <a:latin typeface="Arial" panose="020B0604020202020204" pitchFamily="34" charset="0"/>
                <a:cs typeface="Arial" panose="020B0604020202020204" pitchFamily="34" charset="0"/>
              </a:rPr>
              <a:t>Clemes</a:t>
            </a:r>
            <a:r>
              <a:rPr lang="en-GB" sz="1400" dirty="0">
                <a:latin typeface="Arial" panose="020B0604020202020204" pitchFamily="34" charset="0"/>
                <a:cs typeface="Arial" panose="020B0604020202020204" pitchFamily="34" charset="0"/>
              </a:rPr>
              <a:t>, S. A., McDermott, H., Williams, C., Shaw, K., Haslam, R. (2007). Manual handling training: investigation of current practices and development of guidelines. </a:t>
            </a:r>
            <a:r>
              <a:rPr lang="en-GB" sz="1400" i="1" dirty="0">
                <a:latin typeface="Arial" panose="020B0604020202020204" pitchFamily="34" charset="0"/>
                <a:cs typeface="Arial" panose="020B0604020202020204" pitchFamily="34" charset="0"/>
              </a:rPr>
              <a:t>Research Report RR583. </a:t>
            </a:r>
            <a:r>
              <a:rPr lang="en-GB" sz="1400" dirty="0">
                <a:latin typeface="Arial" panose="020B0604020202020204" pitchFamily="34" charset="0"/>
                <a:cs typeface="Arial" panose="020B0604020202020204" pitchFamily="34" charset="0"/>
              </a:rPr>
              <a:t>Norwich: HMSO</a:t>
            </a:r>
          </a:p>
          <a:p>
            <a:r>
              <a:rPr lang="en-GB" sz="1400" dirty="0">
                <a:latin typeface="Arial" panose="020B0604020202020204" pitchFamily="34" charset="0"/>
                <a:cs typeface="Arial" panose="020B0604020202020204" pitchFamily="34" charset="0"/>
              </a:rPr>
              <a:t>Swain, J., </a:t>
            </a:r>
            <a:r>
              <a:rPr lang="en-GB" sz="1400" dirty="0" err="1">
                <a:latin typeface="Arial" panose="020B0604020202020204" pitchFamily="34" charset="0"/>
                <a:cs typeface="Arial" panose="020B0604020202020204" pitchFamily="34" charset="0"/>
              </a:rPr>
              <a:t>Pufahl</a:t>
            </a:r>
            <a:r>
              <a:rPr lang="en-GB" sz="1400" dirty="0">
                <a:latin typeface="Arial" panose="020B0604020202020204" pitchFamily="34" charset="0"/>
                <a:cs typeface="Arial" panose="020B0604020202020204" pitchFamily="34" charset="0"/>
              </a:rPr>
              <a:t>, E., Williamson, G.E. (2003). Do they practise what we teach? A survey of             manual handling practice amongst student nurses. </a:t>
            </a:r>
            <a:r>
              <a:rPr lang="en-GB" sz="1400" i="1" dirty="0">
                <a:latin typeface="Arial" panose="020B0604020202020204" pitchFamily="34" charset="0"/>
                <a:cs typeface="Arial" panose="020B0604020202020204" pitchFamily="34" charset="0"/>
              </a:rPr>
              <a:t>Journal of Clinical Nursing</a:t>
            </a:r>
            <a:r>
              <a:rPr lang="en-GB" sz="1400" dirty="0">
                <a:latin typeface="Arial" panose="020B0604020202020204" pitchFamily="34" charset="0"/>
                <a:cs typeface="Arial" panose="020B0604020202020204" pitchFamily="34" charset="0"/>
              </a:rPr>
              <a:t> 12.2: 297-306.</a:t>
            </a:r>
          </a:p>
        </p:txBody>
      </p:sp>
    </p:spTree>
    <p:extLst>
      <p:ext uri="{BB962C8B-B14F-4D97-AF65-F5344CB8AC3E}">
        <p14:creationId xmlns:p14="http://schemas.microsoft.com/office/powerpoint/2010/main" val="4224754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lagb.org.uk/Resources/Pictures/salford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548" y="1"/>
            <a:ext cx="2797261" cy="17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3128" y="1"/>
            <a:ext cx="1249325" cy="1690507"/>
          </a:xfrm>
          <a:prstGeom prst="rect">
            <a:avLst/>
          </a:prstGeom>
        </p:spPr>
      </p:pic>
      <p:sp>
        <p:nvSpPr>
          <p:cNvPr id="7" name="Title 6"/>
          <p:cNvSpPr>
            <a:spLocks noGrp="1"/>
          </p:cNvSpPr>
          <p:nvPr>
            <p:ph type="title"/>
          </p:nvPr>
        </p:nvSpPr>
        <p:spPr>
          <a:xfrm>
            <a:off x="3474720" y="829056"/>
            <a:ext cx="6372665" cy="861452"/>
          </a:xfrm>
        </p:spPr>
        <p:txBody>
          <a:bodyPr>
            <a:normAutofit fontScale="90000"/>
          </a:bodyPr>
          <a:lstStyle/>
          <a:p>
            <a:pPr lvl="0" algn="ctr"/>
            <a:r>
              <a:rPr lang="en-GB" dirty="0">
                <a:latin typeface="Arial" panose="020B0604020202020204" pitchFamily="34" charset="0"/>
                <a:ea typeface="Times New Roman" panose="02020603050405020304" pitchFamily="18" charset="0"/>
              </a:rPr>
              <a:t>Aims of this session</a:t>
            </a:r>
            <a:r>
              <a:rPr lang="en-GB" dirty="0">
                <a:latin typeface="Times New Roman" panose="02020603050405020304" pitchFamily="18" charset="0"/>
                <a:ea typeface="Times New Roman" panose="02020603050405020304" pitchFamily="18" charset="0"/>
              </a:rPr>
              <a:t/>
            </a:r>
            <a:br>
              <a:rPr lang="en-GB" dirty="0">
                <a:latin typeface="Times New Roman" panose="02020603050405020304" pitchFamily="18" charset="0"/>
                <a:ea typeface="Times New Roman" panose="02020603050405020304" pitchFamily="18" charset="0"/>
              </a:rPr>
            </a:br>
            <a:endParaRPr lang="en-GB" dirty="0"/>
          </a:p>
        </p:txBody>
      </p:sp>
      <p:sp>
        <p:nvSpPr>
          <p:cNvPr id="10" name="Footer Placeholder 9"/>
          <p:cNvSpPr>
            <a:spLocks noGrp="1"/>
          </p:cNvSpPr>
          <p:nvPr>
            <p:ph type="ftr" sz="quarter" idx="11"/>
          </p:nvPr>
        </p:nvSpPr>
        <p:spPr/>
        <p:txBody>
          <a:bodyPr/>
          <a:lstStyle/>
          <a:p>
            <a:r>
              <a:rPr lang="en-GB"/>
              <a:t>© University of Salford and © A1 Risk Solutions ® Ltd</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304" y="1907568"/>
            <a:ext cx="3810000" cy="4442460"/>
          </a:xfrm>
          <a:prstGeom prst="rect">
            <a:avLst/>
          </a:prstGeom>
        </p:spPr>
      </p:pic>
      <p:sp>
        <p:nvSpPr>
          <p:cNvPr id="3" name="TextBox 2">
            <a:extLst>
              <a:ext uri="{FF2B5EF4-FFF2-40B4-BE49-F238E27FC236}">
                <a16:creationId xmlns:a16="http://schemas.microsoft.com/office/drawing/2014/main" xmlns="" id="{9D5C9AF3-6EE0-4830-A9F8-C398F8094AFD}"/>
              </a:ext>
            </a:extLst>
          </p:cNvPr>
          <p:cNvSpPr txBox="1"/>
          <p:nvPr/>
        </p:nvSpPr>
        <p:spPr>
          <a:xfrm>
            <a:off x="4038600" y="1795876"/>
            <a:ext cx="7994904" cy="4832092"/>
          </a:xfrm>
          <a:prstGeom prst="rect">
            <a:avLst/>
          </a:prstGeom>
          <a:noFill/>
        </p:spPr>
        <p:txBody>
          <a:bodyPr wrap="square" rtlCol="0">
            <a:spAutoFit/>
          </a:bodyPr>
          <a:lstStyle/>
          <a:p>
            <a:pPr marL="457200" indent="-457200">
              <a:buFont typeface="Arial" panose="020B0604020202020204" pitchFamily="34" charset="0"/>
              <a:buChar char="•"/>
            </a:pPr>
            <a:r>
              <a:rPr lang="en-GB" sz="2800" dirty="0"/>
              <a:t>Explore competency evaluation versa traditional training methods</a:t>
            </a:r>
          </a:p>
          <a:p>
            <a:endParaRPr lang="en-GB" sz="2800" dirty="0"/>
          </a:p>
          <a:p>
            <a:pPr marL="457200" indent="-457200">
              <a:buFont typeface="Arial" panose="020B0604020202020204" pitchFamily="34" charset="0"/>
              <a:buChar char="•"/>
            </a:pPr>
            <a:r>
              <a:rPr lang="en-GB" sz="2800" dirty="0"/>
              <a:t>Share the results of a 4-year longitudinal study transforming the pedagogical delivery of practical safe patient handling</a:t>
            </a:r>
          </a:p>
          <a:p>
            <a:endParaRPr lang="en-GB" sz="2800" dirty="0"/>
          </a:p>
          <a:p>
            <a:pPr marL="457200" indent="-457200">
              <a:buFont typeface="Arial" panose="020B0604020202020204" pitchFamily="34" charset="0"/>
              <a:buChar char="•"/>
            </a:pPr>
            <a:r>
              <a:rPr lang="en-GB" sz="2800" dirty="0"/>
              <a:t>Explore alternative strategies to M&amp;H training</a:t>
            </a:r>
          </a:p>
          <a:p>
            <a:endParaRPr lang="en-US" sz="2800" dirty="0"/>
          </a:p>
          <a:p>
            <a:pPr marL="457200" indent="-457200">
              <a:buFont typeface="Arial" panose="020B0604020202020204" pitchFamily="34" charset="0"/>
              <a:buChar char="•"/>
            </a:pPr>
            <a:r>
              <a:rPr lang="en-US" sz="2800" dirty="0"/>
              <a:t>Introduce the A1 Risk Solutions &amp; University of Salford Competency Passport</a:t>
            </a:r>
            <a:endParaRPr lang="en-GB" sz="2800" dirty="0"/>
          </a:p>
        </p:txBody>
      </p:sp>
    </p:spTree>
    <p:extLst>
      <p:ext uri="{BB962C8B-B14F-4D97-AF65-F5344CB8AC3E}">
        <p14:creationId xmlns:p14="http://schemas.microsoft.com/office/powerpoint/2010/main" val="1036345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040" y="365129"/>
            <a:ext cx="8543925" cy="798654"/>
          </a:xfrm>
        </p:spPr>
        <p:txBody>
          <a:bodyPr>
            <a:normAutofit fontScale="90000"/>
          </a:bodyPr>
          <a:lstStyle/>
          <a:p>
            <a:pPr algn="ctr"/>
            <a:r>
              <a:rPr lang="en-GB" b="1" dirty="0">
                <a:latin typeface="Arial" panose="020B0604020202020204" pitchFamily="34" charset="0"/>
                <a:cs typeface="Arial" panose="020B0604020202020204" pitchFamily="34" charset="0"/>
              </a:rPr>
              <a:t>References and Further Reading</a:t>
            </a:r>
          </a:p>
        </p:txBody>
      </p:sp>
      <p:sp>
        <p:nvSpPr>
          <p:cNvPr id="3" name="Content Placeholder 2"/>
          <p:cNvSpPr>
            <a:spLocks noGrp="1"/>
          </p:cNvSpPr>
          <p:nvPr>
            <p:ph idx="1"/>
          </p:nvPr>
        </p:nvSpPr>
        <p:spPr>
          <a:xfrm>
            <a:off x="1444338" y="1361209"/>
            <a:ext cx="8385463" cy="5081155"/>
          </a:xfrm>
        </p:spPr>
        <p:txBody>
          <a:bodyPr>
            <a:noAutofit/>
          </a:bodyPr>
          <a:lstStyle/>
          <a:p>
            <a:r>
              <a:rPr lang="en-GB" sz="1400" dirty="0">
                <a:latin typeface="Arial" panose="020B0604020202020204" pitchFamily="34" charset="0"/>
                <a:cs typeface="Arial" panose="020B0604020202020204" pitchFamily="34" charset="0"/>
              </a:rPr>
              <a:t>H.S.E. (2013), Health and Safety Executive, Musculoskeletal Disorders in Great Britain  [Online], </a:t>
            </a:r>
            <a:r>
              <a:rPr lang="en-GB" sz="1400" i="1" dirty="0">
                <a:latin typeface="Arial" panose="020B0604020202020204" pitchFamily="34" charset="0"/>
                <a:cs typeface="Arial" panose="020B0604020202020204" pitchFamily="34" charset="0"/>
              </a:rPr>
              <a:t>Health and Safety Executive. </a:t>
            </a:r>
            <a:r>
              <a:rPr lang="en-GB" sz="1400" dirty="0">
                <a:latin typeface="Arial" panose="020B0604020202020204" pitchFamily="34" charset="0"/>
                <a:cs typeface="Arial" panose="020B0604020202020204" pitchFamily="34" charset="0"/>
              </a:rPr>
              <a:t>Available: http://www.hse.gov.uk/statistics/causdis/musculoskeletal/msd.pdf [Accessed 23 September 2014]</a:t>
            </a:r>
          </a:p>
          <a:p>
            <a:r>
              <a:rPr lang="en-GB" sz="1400" dirty="0">
                <a:latin typeface="Arial" panose="020B0604020202020204" pitchFamily="34" charset="0"/>
                <a:cs typeface="Arial" panose="020B0604020202020204" pitchFamily="34" charset="0"/>
              </a:rPr>
              <a:t>Anderson, M.P., </a:t>
            </a:r>
            <a:r>
              <a:rPr lang="en-GB" sz="1400" dirty="0" err="1">
                <a:latin typeface="Arial" panose="020B0604020202020204" pitchFamily="34" charset="0"/>
                <a:cs typeface="Arial" panose="020B0604020202020204" pitchFamily="34" charset="0"/>
              </a:rPr>
              <a:t>Carlise</a:t>
            </a:r>
            <a:r>
              <a:rPr lang="en-GB" sz="1400" dirty="0">
                <a:latin typeface="Arial" panose="020B0604020202020204" pitchFamily="34" charset="0"/>
                <a:cs typeface="Arial" panose="020B0604020202020204" pitchFamily="34" charset="0"/>
              </a:rPr>
              <a:t>, S., Thomson, C., Ross, C., Reid, H.J., Hart, N.D., Clarke, A. (2014 ). Safe moving and handling of patients: an </a:t>
            </a:r>
            <a:r>
              <a:rPr lang="en-GB" sz="1400" dirty="0" err="1">
                <a:latin typeface="Arial" panose="020B0604020202020204" pitchFamily="34" charset="0"/>
                <a:cs typeface="Arial" panose="020B0604020202020204" pitchFamily="34" charset="0"/>
              </a:rPr>
              <a:t>interprofessional</a:t>
            </a:r>
            <a:r>
              <a:rPr lang="en-GB" sz="1400" dirty="0">
                <a:latin typeface="Arial" panose="020B0604020202020204" pitchFamily="34" charset="0"/>
                <a:cs typeface="Arial" panose="020B0604020202020204" pitchFamily="34" charset="0"/>
              </a:rPr>
              <a:t> approach. </a:t>
            </a:r>
            <a:r>
              <a:rPr lang="en-GB" sz="1400" i="1" dirty="0">
                <a:latin typeface="Arial" panose="020B0604020202020204" pitchFamily="34" charset="0"/>
                <a:cs typeface="Arial" panose="020B0604020202020204" pitchFamily="34" charset="0"/>
              </a:rPr>
              <a:t>Nursing Standard,</a:t>
            </a:r>
            <a:r>
              <a:rPr lang="en-GB" sz="1400" dirty="0">
                <a:latin typeface="Arial" panose="020B0604020202020204" pitchFamily="34" charset="0"/>
                <a:cs typeface="Arial" panose="020B0604020202020204" pitchFamily="34" charset="0"/>
              </a:rPr>
              <a:t> 28 (46): 37-41.</a:t>
            </a:r>
            <a:endParaRPr lang="en-GB" sz="1400" b="1"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Personal interview by phone</a:t>
            </a:r>
            <a:r>
              <a:rPr lang="en-GB" sz="1400" b="1"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Structure: Harrison, D. (2014, February 11). Telephone interview</a:t>
            </a:r>
          </a:p>
          <a:p>
            <a:r>
              <a:rPr lang="en-GB" sz="1400" dirty="0">
                <a:latin typeface="Arial" panose="020B0604020202020204" pitchFamily="34" charset="0"/>
                <a:cs typeface="Arial" panose="020B0604020202020204" pitchFamily="34" charset="0"/>
              </a:rPr>
              <a:t>Miller, B.M., Moore, D.E., Stead, W. W., </a:t>
            </a:r>
            <a:r>
              <a:rPr lang="en-GB" sz="1400" dirty="0" err="1">
                <a:latin typeface="Arial" panose="020B0604020202020204" pitchFamily="34" charset="0"/>
                <a:cs typeface="Arial" panose="020B0604020202020204" pitchFamily="34" charset="0"/>
              </a:rPr>
              <a:t>Balser</a:t>
            </a:r>
            <a:r>
              <a:rPr lang="en-GB" sz="1400" dirty="0">
                <a:latin typeface="Arial" panose="020B0604020202020204" pitchFamily="34" charset="0"/>
                <a:cs typeface="Arial" panose="020B0604020202020204" pitchFamily="34" charset="0"/>
              </a:rPr>
              <a:t>, J. R. (2010). Beyond Flexner: a new model for continuous learning in the health professions. </a:t>
            </a:r>
            <a:r>
              <a:rPr lang="en-GB" sz="1400" i="1" dirty="0">
                <a:latin typeface="Arial" panose="020B0604020202020204" pitchFamily="34" charset="0"/>
                <a:cs typeface="Arial" panose="020B0604020202020204" pitchFamily="34" charset="0"/>
              </a:rPr>
              <a:t>Academic Medicine,</a:t>
            </a:r>
            <a:r>
              <a:rPr lang="en-GB" sz="1400" dirty="0">
                <a:latin typeface="Arial" panose="020B0604020202020204" pitchFamily="34" charset="0"/>
                <a:cs typeface="Arial" panose="020B0604020202020204" pitchFamily="34" charset="0"/>
              </a:rPr>
              <a:t> 85 (2) : 266-272.</a:t>
            </a:r>
          </a:p>
          <a:p>
            <a:r>
              <a:rPr lang="en-GB" sz="1400" dirty="0" err="1">
                <a:latin typeface="Arial" panose="020B0604020202020204" pitchFamily="34" charset="0"/>
                <a:cs typeface="Arial" panose="020B0604020202020204" pitchFamily="34" charset="0"/>
              </a:rPr>
              <a:t>Ellaway</a:t>
            </a:r>
            <a:r>
              <a:rPr lang="en-GB" sz="1400" dirty="0">
                <a:latin typeface="Arial" panose="020B0604020202020204" pitchFamily="34" charset="0"/>
                <a:cs typeface="Arial" panose="020B0604020202020204" pitchFamily="34" charset="0"/>
              </a:rPr>
              <a:t>, R., and Masters, K. (2008). "AMEE Guide 32: e-Learning in medical education Part 1: Learning, teaching and assessment." </a:t>
            </a:r>
            <a:r>
              <a:rPr lang="en-GB" sz="1400" i="1" dirty="0">
                <a:latin typeface="Arial" panose="020B0604020202020204" pitchFamily="34" charset="0"/>
                <a:cs typeface="Arial" panose="020B0604020202020204" pitchFamily="34" charset="0"/>
              </a:rPr>
              <a:t>Medical teacher</a:t>
            </a:r>
            <a:r>
              <a:rPr lang="en-GB" sz="1400" dirty="0">
                <a:latin typeface="Arial" panose="020B0604020202020204" pitchFamily="34" charset="0"/>
                <a:cs typeface="Arial" panose="020B0604020202020204" pitchFamily="34" charset="0"/>
              </a:rPr>
              <a:t> 30 (5): 455-473.</a:t>
            </a:r>
          </a:p>
          <a:p>
            <a:r>
              <a:rPr lang="en-GB" sz="1400" dirty="0">
                <a:latin typeface="Arial" panose="020B0604020202020204" pitchFamily="34" charset="0"/>
                <a:cs typeface="Arial" panose="020B0604020202020204" pitchFamily="34" charset="0"/>
              </a:rPr>
              <a:t>Masters, K., and </a:t>
            </a:r>
            <a:r>
              <a:rPr lang="en-GB" sz="1400" dirty="0" err="1">
                <a:latin typeface="Arial" panose="020B0604020202020204" pitchFamily="34" charset="0"/>
                <a:cs typeface="Arial" panose="020B0604020202020204" pitchFamily="34" charset="0"/>
              </a:rPr>
              <a:t>Ellaway</a:t>
            </a:r>
            <a:r>
              <a:rPr lang="en-GB" sz="1400" dirty="0">
                <a:latin typeface="Arial" panose="020B0604020202020204" pitchFamily="34" charset="0"/>
                <a:cs typeface="Arial" panose="020B0604020202020204" pitchFamily="34" charset="0"/>
              </a:rPr>
              <a:t>, R. (2008). "e-Learning in medical education Guide 32 Part 2: Technology, management and design." </a:t>
            </a:r>
            <a:r>
              <a:rPr lang="en-GB" sz="1400" i="1" dirty="0">
                <a:latin typeface="Arial" panose="020B0604020202020204" pitchFamily="34" charset="0"/>
                <a:cs typeface="Arial" panose="020B0604020202020204" pitchFamily="34" charset="0"/>
              </a:rPr>
              <a:t>Medical teacher</a:t>
            </a:r>
            <a:r>
              <a:rPr lang="en-GB" sz="1400" dirty="0">
                <a:latin typeface="Arial" panose="020B0604020202020204" pitchFamily="34" charset="0"/>
                <a:cs typeface="Arial" panose="020B0604020202020204" pitchFamily="34" charset="0"/>
              </a:rPr>
              <a:t> 30 (5) (2008): 474-489.</a:t>
            </a:r>
          </a:p>
          <a:p>
            <a:r>
              <a:rPr lang="en-GB" sz="1400" dirty="0">
                <a:latin typeface="Arial" panose="020B0604020202020204" pitchFamily="34" charset="0"/>
                <a:cs typeface="Arial" panose="020B0604020202020204" pitchFamily="34" charset="0"/>
              </a:rPr>
              <a:t>Biggs, J., and Tang, C. (2011). </a:t>
            </a:r>
            <a:r>
              <a:rPr lang="en-GB" sz="1400" i="1" dirty="0">
                <a:latin typeface="Arial" panose="020B0604020202020204" pitchFamily="34" charset="0"/>
                <a:cs typeface="Arial" panose="020B0604020202020204" pitchFamily="34" charset="0"/>
              </a:rPr>
              <a:t>Teaching for quality learning at  university</a:t>
            </a:r>
            <a:r>
              <a:rPr lang="en-GB" sz="1400" dirty="0">
                <a:latin typeface="Arial" panose="020B0604020202020204" pitchFamily="34" charset="0"/>
                <a:cs typeface="Arial" panose="020B0604020202020204" pitchFamily="34" charset="0"/>
              </a:rPr>
              <a:t>. McGraw-Hill International.</a:t>
            </a:r>
          </a:p>
          <a:p>
            <a:r>
              <a:rPr lang="en-GB" sz="1400" dirty="0" err="1">
                <a:latin typeface="Arial" panose="020B0604020202020204" pitchFamily="34" charset="0"/>
                <a:cs typeface="Arial" panose="020B0604020202020204" pitchFamily="34" charset="0"/>
              </a:rPr>
              <a:t>Blomberg</a:t>
            </a:r>
            <a:r>
              <a:rPr lang="en-GB" sz="1400" dirty="0">
                <a:latin typeface="Arial" panose="020B0604020202020204" pitchFamily="34" charset="0"/>
                <a:cs typeface="Arial" panose="020B0604020202020204" pitchFamily="34" charset="0"/>
              </a:rPr>
              <a:t>, G., </a:t>
            </a:r>
            <a:r>
              <a:rPr lang="en-GB" sz="1400" dirty="0" err="1">
                <a:latin typeface="Arial" panose="020B0604020202020204" pitchFamily="34" charset="0"/>
                <a:cs typeface="Arial" panose="020B0604020202020204" pitchFamily="34" charset="0"/>
              </a:rPr>
              <a:t>Sherin</a:t>
            </a:r>
            <a:r>
              <a:rPr lang="en-GB" sz="1400" dirty="0">
                <a:latin typeface="Arial" panose="020B0604020202020204" pitchFamily="34" charset="0"/>
                <a:cs typeface="Arial" panose="020B0604020202020204" pitchFamily="34" charset="0"/>
              </a:rPr>
              <a:t>, S., </a:t>
            </a:r>
            <a:r>
              <a:rPr lang="en-GB" sz="1400" dirty="0" err="1">
                <a:latin typeface="Arial" panose="020B0604020202020204" pitchFamily="34" charset="0"/>
                <a:cs typeface="Arial" panose="020B0604020202020204" pitchFamily="34" charset="0"/>
              </a:rPr>
              <a:t>Renkl</a:t>
            </a:r>
            <a:r>
              <a:rPr lang="en-GB" sz="1400" dirty="0">
                <a:latin typeface="Arial" panose="020B0604020202020204" pitchFamily="34" charset="0"/>
                <a:cs typeface="Arial" panose="020B0604020202020204" pitchFamily="34" charset="0"/>
              </a:rPr>
              <a:t>, A., </a:t>
            </a:r>
            <a:r>
              <a:rPr lang="en-GB" sz="1400" dirty="0" err="1">
                <a:latin typeface="Arial" panose="020B0604020202020204" pitchFamily="34" charset="0"/>
                <a:cs typeface="Arial" panose="020B0604020202020204" pitchFamily="34" charset="0"/>
              </a:rPr>
              <a:t>Glogger</a:t>
            </a:r>
            <a:r>
              <a:rPr lang="en-GB" sz="1400" dirty="0">
                <a:latin typeface="Arial" panose="020B0604020202020204" pitchFamily="34" charset="0"/>
                <a:cs typeface="Arial" panose="020B0604020202020204" pitchFamily="34" charset="0"/>
              </a:rPr>
              <a:t>, I., Seidel, T. (2014). Understanding video as a tool for teacher education: investigating instructional strategies to promote reflection. </a:t>
            </a:r>
            <a:r>
              <a:rPr lang="en-GB" sz="1400" i="1" dirty="0">
                <a:latin typeface="Arial" panose="020B0604020202020204" pitchFamily="34" charset="0"/>
                <a:cs typeface="Arial" panose="020B0604020202020204" pitchFamily="34" charset="0"/>
              </a:rPr>
              <a:t>Instructional Science</a:t>
            </a:r>
            <a:r>
              <a:rPr lang="en-GB" sz="1400" dirty="0">
                <a:latin typeface="Arial" panose="020B0604020202020204" pitchFamily="34" charset="0"/>
                <a:cs typeface="Arial" panose="020B0604020202020204" pitchFamily="34" charset="0"/>
              </a:rPr>
              <a:t>    42 (3): 443-463.</a:t>
            </a:r>
          </a:p>
          <a:p>
            <a:r>
              <a:rPr lang="en-GB" sz="1400" dirty="0" err="1">
                <a:latin typeface="Arial" panose="020B0604020202020204" pitchFamily="34" charset="0"/>
                <a:cs typeface="Arial" panose="020B0604020202020204" pitchFamily="34" charset="0"/>
              </a:rPr>
              <a:t>Clemes</a:t>
            </a:r>
            <a:r>
              <a:rPr lang="en-GB" sz="1400" dirty="0">
                <a:latin typeface="Arial" panose="020B0604020202020204" pitchFamily="34" charset="0"/>
                <a:cs typeface="Arial" panose="020B0604020202020204" pitchFamily="34" charset="0"/>
              </a:rPr>
              <a:t>, S. A., Haslam, C., and Haslam, R.A. (2010). What constitutes effective manual handling training? A systematic review. </a:t>
            </a:r>
            <a:r>
              <a:rPr lang="en-GB" sz="1400" i="1" dirty="0">
                <a:latin typeface="Arial" panose="020B0604020202020204" pitchFamily="34" charset="0"/>
                <a:cs typeface="Arial" panose="020B0604020202020204" pitchFamily="34" charset="0"/>
              </a:rPr>
              <a:t>Occupational medicine</a:t>
            </a:r>
            <a:r>
              <a:rPr lang="en-GB" sz="1400" dirty="0">
                <a:latin typeface="Arial" panose="020B0604020202020204" pitchFamily="34" charset="0"/>
                <a:cs typeface="Arial" panose="020B0604020202020204" pitchFamily="34" charset="0"/>
              </a:rPr>
              <a:t> 60 (2) : 101-107.</a:t>
            </a:r>
          </a:p>
          <a:p>
            <a:r>
              <a:rPr lang="en-GB" sz="1400" dirty="0" err="1">
                <a:latin typeface="Arial" panose="020B0604020202020204" pitchFamily="34" charset="0"/>
                <a:cs typeface="Arial" panose="020B0604020202020204" pitchFamily="34" charset="0"/>
              </a:rPr>
              <a:t>Hignett</a:t>
            </a:r>
            <a:r>
              <a:rPr lang="en-GB" sz="1400" dirty="0">
                <a:latin typeface="Arial" panose="020B0604020202020204" pitchFamily="34" charset="0"/>
                <a:cs typeface="Arial" panose="020B0604020202020204" pitchFamily="34" charset="0"/>
              </a:rPr>
              <a:t>, S., and </a:t>
            </a:r>
            <a:r>
              <a:rPr lang="en-GB" sz="1400" dirty="0" err="1">
                <a:latin typeface="Arial" panose="020B0604020202020204" pitchFamily="34" charset="0"/>
                <a:cs typeface="Arial" panose="020B0604020202020204" pitchFamily="34" charset="0"/>
              </a:rPr>
              <a:t>Crumpton</a:t>
            </a:r>
            <a:r>
              <a:rPr lang="en-GB" sz="1400" dirty="0">
                <a:latin typeface="Arial" panose="020B0604020202020204" pitchFamily="34" charset="0"/>
                <a:cs typeface="Arial" panose="020B0604020202020204" pitchFamily="34" charset="0"/>
              </a:rPr>
              <a:t>, E. (2007). Competency-based training for patient handling.                </a:t>
            </a:r>
            <a:r>
              <a:rPr lang="en-GB" sz="1400" i="1" dirty="0">
                <a:latin typeface="Arial" panose="020B0604020202020204" pitchFamily="34" charset="0"/>
                <a:cs typeface="Arial" panose="020B0604020202020204" pitchFamily="34" charset="0"/>
              </a:rPr>
              <a:t>Applied ergonomics</a:t>
            </a:r>
            <a:r>
              <a:rPr lang="en-GB" sz="1400" dirty="0">
                <a:latin typeface="Arial" panose="020B0604020202020204" pitchFamily="34" charset="0"/>
                <a:cs typeface="Arial" panose="020B0604020202020204" pitchFamily="34" charset="0"/>
              </a:rPr>
              <a:t> 38 (1) : 7-17.</a:t>
            </a: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9054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040" y="283401"/>
            <a:ext cx="8366878" cy="997145"/>
          </a:xfrm>
        </p:spPr>
        <p:txBody>
          <a:bodyPr>
            <a:normAutofit fontScale="90000"/>
          </a:bodyPr>
          <a:lstStyle/>
          <a:p>
            <a:pPr algn="ctr"/>
            <a:r>
              <a:rPr lang="en-GB" b="1" dirty="0">
                <a:latin typeface="Arial"/>
                <a:cs typeface="Arial"/>
              </a:rPr>
              <a:t>References and Further Reading</a:t>
            </a:r>
          </a:p>
        </p:txBody>
      </p:sp>
      <p:sp>
        <p:nvSpPr>
          <p:cNvPr id="3" name="Content Placeholder 2"/>
          <p:cNvSpPr>
            <a:spLocks noGrp="1"/>
          </p:cNvSpPr>
          <p:nvPr>
            <p:ph idx="1"/>
          </p:nvPr>
        </p:nvSpPr>
        <p:spPr>
          <a:xfrm>
            <a:off x="1541864" y="1259553"/>
            <a:ext cx="8134729" cy="4975232"/>
          </a:xfrm>
        </p:spPr>
        <p:txBody>
          <a:bodyPr>
            <a:noAutofit/>
          </a:bodyPr>
          <a:lstStyle/>
          <a:p>
            <a:pPr>
              <a:lnSpc>
                <a:spcPct val="120000"/>
              </a:lnSpc>
              <a:spcAft>
                <a:spcPts val="400"/>
              </a:spcAft>
            </a:pPr>
            <a:r>
              <a:rPr lang="en-GB" sz="1400" dirty="0">
                <a:latin typeface="Arial" panose="020B0604020202020204" pitchFamily="34" charset="0"/>
                <a:cs typeface="Arial" panose="020B0604020202020204" pitchFamily="34" charset="0"/>
              </a:rPr>
              <a:t>YUSMINAR, Y, and SALIM, J. (2013). E-LEARNING EVALUATION IN MALAYSIAN PUBLIC SECTOR FROM THE PEDAGOGICAL PERSPECTIVE: TOWARDS E-LEARNING EFFECTIVENESS. </a:t>
            </a:r>
            <a:r>
              <a:rPr lang="en-GB" sz="1400" i="1" dirty="0">
                <a:latin typeface="Arial" panose="020B0604020202020204" pitchFamily="34" charset="0"/>
                <a:cs typeface="Arial" panose="020B0604020202020204" pitchFamily="34" charset="0"/>
              </a:rPr>
              <a:t>Journal of Theoretical &amp; Applied Information Technology</a:t>
            </a:r>
            <a:r>
              <a:rPr lang="en-GB" sz="1400" dirty="0">
                <a:latin typeface="Arial" panose="020B0604020202020204" pitchFamily="34" charset="0"/>
                <a:cs typeface="Arial" panose="020B0604020202020204" pitchFamily="34" charset="0"/>
              </a:rPr>
              <a:t> 51 (2).</a:t>
            </a:r>
          </a:p>
          <a:p>
            <a:pPr>
              <a:lnSpc>
                <a:spcPct val="120000"/>
              </a:lnSpc>
              <a:spcAft>
                <a:spcPts val="400"/>
              </a:spcAft>
            </a:pPr>
            <a:r>
              <a:rPr lang="en-GB" sz="1400" dirty="0">
                <a:latin typeface="Arial" panose="020B0604020202020204" pitchFamily="34" charset="0"/>
                <a:cs typeface="Arial" panose="020B0604020202020204" pitchFamily="34" charset="0"/>
              </a:rPr>
              <a:t>Clark, Ruth C., and Richard E. Mayer. (2011). E-learning and the science of instruction: Proven guidelines for consumers and designers of multimedia learning. John Wiley &amp; Sons.</a:t>
            </a:r>
          </a:p>
          <a:p>
            <a:pPr>
              <a:lnSpc>
                <a:spcPct val="120000"/>
              </a:lnSpc>
              <a:spcAft>
                <a:spcPts val="400"/>
              </a:spcAft>
            </a:pPr>
            <a:r>
              <a:rPr lang="en-GB" sz="1400" dirty="0">
                <a:latin typeface="Arial" panose="020B0604020202020204" pitchFamily="34" charset="0"/>
                <a:cs typeface="Arial" panose="020B0604020202020204" pitchFamily="34" charset="0"/>
              </a:rPr>
              <a:t>Sun, P-C., </a:t>
            </a:r>
            <a:r>
              <a:rPr lang="en-GB" sz="1400" dirty="0" err="1">
                <a:latin typeface="Arial" panose="020B0604020202020204" pitchFamily="34" charset="0"/>
                <a:cs typeface="Arial" panose="020B0604020202020204" pitchFamily="34" charset="0"/>
              </a:rPr>
              <a:t>Tsali</a:t>
            </a:r>
            <a:r>
              <a:rPr lang="en-GB" sz="1400" dirty="0">
                <a:latin typeface="Arial" panose="020B0604020202020204" pitchFamily="34" charset="0"/>
                <a:cs typeface="Arial" panose="020B0604020202020204" pitchFamily="34" charset="0"/>
              </a:rPr>
              <a:t>, R.J., Finger, G., Chen, Y.Y., and Yen, D. (2008). What drives a successful e-Learning? An empirical investigation of the critical factors influencing learner satisfaction. </a:t>
            </a:r>
            <a:r>
              <a:rPr lang="en-GB" sz="1400" i="1" dirty="0">
                <a:latin typeface="Arial" panose="020B0604020202020204" pitchFamily="34" charset="0"/>
                <a:cs typeface="Arial" panose="020B0604020202020204" pitchFamily="34" charset="0"/>
              </a:rPr>
              <a:t>Computers &amp; Education</a:t>
            </a:r>
            <a:r>
              <a:rPr lang="en-GB" sz="1400" dirty="0">
                <a:latin typeface="Arial" panose="020B0604020202020204" pitchFamily="34" charset="0"/>
                <a:cs typeface="Arial" panose="020B0604020202020204" pitchFamily="34" charset="0"/>
              </a:rPr>
              <a:t> 50 (4) : 1183-1202.</a:t>
            </a:r>
          </a:p>
          <a:p>
            <a:pPr>
              <a:lnSpc>
                <a:spcPct val="120000"/>
              </a:lnSpc>
              <a:spcAft>
                <a:spcPts val="400"/>
              </a:spcAft>
            </a:pPr>
            <a:r>
              <a:rPr lang="en-GB" sz="1400" dirty="0">
                <a:latin typeface="Arial" panose="020B0604020202020204" pitchFamily="34" charset="0"/>
                <a:cs typeface="Arial" panose="020B0604020202020204" pitchFamily="34" charset="0"/>
              </a:rPr>
              <a:t>Cornish, J., and Jones, A. (2010). Factors affecting compliance with moving and handling policy: Student nurses’ views and experiences. </a:t>
            </a:r>
            <a:r>
              <a:rPr lang="en-GB" sz="1400" i="1" dirty="0">
                <a:latin typeface="Arial" panose="020B0604020202020204" pitchFamily="34" charset="0"/>
                <a:cs typeface="Arial" panose="020B0604020202020204" pitchFamily="34" charset="0"/>
              </a:rPr>
              <a:t>Nurse education in practice</a:t>
            </a:r>
            <a:r>
              <a:rPr lang="en-GB" sz="1400" dirty="0">
                <a:latin typeface="Arial" panose="020B0604020202020204" pitchFamily="34" charset="0"/>
                <a:cs typeface="Arial" panose="020B0604020202020204" pitchFamily="34" charset="0"/>
              </a:rPr>
              <a:t> 10 (2) : 96-100.</a:t>
            </a:r>
          </a:p>
          <a:p>
            <a:pPr>
              <a:lnSpc>
                <a:spcPct val="120000"/>
              </a:lnSpc>
              <a:spcAft>
                <a:spcPts val="400"/>
              </a:spcAft>
            </a:pPr>
            <a:r>
              <a:rPr lang="en-GB" sz="1400" dirty="0">
                <a:latin typeface="Arial" panose="020B0604020202020204" pitchFamily="34" charset="0"/>
                <a:cs typeface="Arial" panose="020B0604020202020204" pitchFamily="34" charset="0"/>
              </a:rPr>
              <a:t>Zhang, D., Zhou, L. Briggs, R.O. and </a:t>
            </a:r>
            <a:r>
              <a:rPr lang="en-GB" sz="1400" dirty="0" err="1">
                <a:latin typeface="Arial" panose="020B0604020202020204" pitchFamily="34" charset="0"/>
                <a:cs typeface="Arial" panose="020B0604020202020204" pitchFamily="34" charset="0"/>
              </a:rPr>
              <a:t>Nuamaker</a:t>
            </a:r>
            <a:r>
              <a:rPr lang="en-GB" sz="1400" dirty="0">
                <a:latin typeface="Arial" panose="020B0604020202020204" pitchFamily="34" charset="0"/>
                <a:cs typeface="Arial" panose="020B0604020202020204" pitchFamily="34" charset="0"/>
              </a:rPr>
              <a:t>, J.F. (2006). Instructional video in e-learning: Assessing the impact of interactive video on learning effectiveness. </a:t>
            </a:r>
            <a:r>
              <a:rPr lang="en-GB" sz="1400" i="1" dirty="0">
                <a:latin typeface="Arial" panose="020B0604020202020204" pitchFamily="34" charset="0"/>
                <a:cs typeface="Arial" panose="020B0604020202020204" pitchFamily="34" charset="0"/>
              </a:rPr>
              <a:t>Information &amp; Management</a:t>
            </a:r>
            <a:r>
              <a:rPr lang="en-GB" sz="1400" dirty="0">
                <a:latin typeface="Arial" panose="020B0604020202020204" pitchFamily="34" charset="0"/>
                <a:cs typeface="Arial" panose="020B0604020202020204" pitchFamily="34" charset="0"/>
              </a:rPr>
              <a:t> 43 (1) : 15-27.</a:t>
            </a:r>
          </a:p>
          <a:p>
            <a:pPr>
              <a:lnSpc>
                <a:spcPct val="120000"/>
              </a:lnSpc>
              <a:spcAft>
                <a:spcPts val="400"/>
              </a:spcAft>
            </a:pPr>
            <a:r>
              <a:rPr lang="en-GB" sz="1400" dirty="0" err="1">
                <a:latin typeface="Arial" panose="020B0604020202020204" pitchFamily="34" charset="0"/>
                <a:cs typeface="Arial" panose="020B0604020202020204" pitchFamily="34" charset="0"/>
              </a:rPr>
              <a:t>Wieling</a:t>
            </a:r>
            <a:r>
              <a:rPr lang="en-GB" sz="1400" dirty="0">
                <a:latin typeface="Arial" panose="020B0604020202020204" pitchFamily="34" charset="0"/>
                <a:cs typeface="Arial" panose="020B0604020202020204" pitchFamily="34" charset="0"/>
              </a:rPr>
              <a:t>, M. B., and </a:t>
            </a:r>
            <a:r>
              <a:rPr lang="en-GB" sz="1400" dirty="0" err="1">
                <a:latin typeface="Arial" panose="020B0604020202020204" pitchFamily="34" charset="0"/>
                <a:cs typeface="Arial" panose="020B0604020202020204" pitchFamily="34" charset="0"/>
              </a:rPr>
              <a:t>Hofman</a:t>
            </a:r>
            <a:r>
              <a:rPr lang="en-GB" sz="1400" dirty="0">
                <a:latin typeface="Arial" panose="020B0604020202020204" pitchFamily="34" charset="0"/>
                <a:cs typeface="Arial" panose="020B0604020202020204" pitchFamily="34" charset="0"/>
              </a:rPr>
              <a:t>, W. H. A. (2010). The impact of online video lecture recordings and automated feedback on student performance. </a:t>
            </a:r>
            <a:r>
              <a:rPr lang="en-GB" sz="1400" i="1" dirty="0">
                <a:latin typeface="Arial" panose="020B0604020202020204" pitchFamily="34" charset="0"/>
                <a:cs typeface="Arial" panose="020B0604020202020204" pitchFamily="34" charset="0"/>
              </a:rPr>
              <a:t>Computers &amp; Education</a:t>
            </a:r>
            <a:r>
              <a:rPr lang="en-GB" sz="1400" dirty="0">
                <a:latin typeface="Arial" panose="020B0604020202020204" pitchFamily="34" charset="0"/>
                <a:cs typeface="Arial" panose="020B0604020202020204" pitchFamily="34" charset="0"/>
              </a:rPr>
              <a:t> 54 (4) : 992-998.</a:t>
            </a: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pPr marL="0" indent="0">
              <a:buNone/>
            </a:pP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2319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9419" y="365129"/>
            <a:ext cx="9050481" cy="1325563"/>
          </a:xfrm>
        </p:spPr>
        <p:txBody>
          <a:bodyPr/>
          <a:lstStyle/>
          <a:p>
            <a:r>
              <a:rPr lang="en-GB" b="1" dirty="0">
                <a:latin typeface="Arial" panose="020B0604020202020204" pitchFamily="34" charset="0"/>
                <a:cs typeface="Arial" panose="020B0604020202020204" pitchFamily="34" charset="0"/>
              </a:rPr>
              <a:t>Referencing and Further Reading</a:t>
            </a:r>
          </a:p>
        </p:txBody>
      </p:sp>
      <p:sp>
        <p:nvSpPr>
          <p:cNvPr id="3" name="Content Placeholder 2"/>
          <p:cNvSpPr>
            <a:spLocks noGrp="1"/>
          </p:cNvSpPr>
          <p:nvPr>
            <p:ph idx="1"/>
          </p:nvPr>
        </p:nvSpPr>
        <p:spPr/>
        <p:txBody>
          <a:bodyPr/>
          <a:lstStyle/>
          <a:p>
            <a:pPr>
              <a:lnSpc>
                <a:spcPct val="120000"/>
              </a:lnSpc>
              <a:spcAft>
                <a:spcPts val="400"/>
              </a:spcAft>
            </a:pPr>
            <a:r>
              <a:rPr lang="en-GB" sz="1400" dirty="0">
                <a:solidFill>
                  <a:prstClr val="black"/>
                </a:solidFill>
                <a:latin typeface="Arial" panose="020B0604020202020204" pitchFamily="34" charset="0"/>
                <a:cs typeface="Arial" panose="020B0604020202020204" pitchFamily="34" charset="0"/>
              </a:rPr>
              <a:t>Seidel, T., </a:t>
            </a:r>
            <a:r>
              <a:rPr lang="en-GB" sz="1400" dirty="0" err="1">
                <a:solidFill>
                  <a:prstClr val="black"/>
                </a:solidFill>
                <a:latin typeface="Arial" panose="020B0604020202020204" pitchFamily="34" charset="0"/>
                <a:cs typeface="Arial" panose="020B0604020202020204" pitchFamily="34" charset="0"/>
              </a:rPr>
              <a:t>Blomberg</a:t>
            </a:r>
            <a:r>
              <a:rPr lang="en-GB" sz="1400" dirty="0">
                <a:solidFill>
                  <a:prstClr val="black"/>
                </a:solidFill>
                <a:latin typeface="Arial" panose="020B0604020202020204" pitchFamily="34" charset="0"/>
                <a:cs typeface="Arial" panose="020B0604020202020204" pitchFamily="34" charset="0"/>
              </a:rPr>
              <a:t>, G., and </a:t>
            </a:r>
            <a:r>
              <a:rPr lang="en-GB" sz="1400" dirty="0" err="1">
                <a:solidFill>
                  <a:prstClr val="black"/>
                </a:solidFill>
                <a:latin typeface="Arial" panose="020B0604020202020204" pitchFamily="34" charset="0"/>
                <a:cs typeface="Arial" panose="020B0604020202020204" pitchFamily="34" charset="0"/>
              </a:rPr>
              <a:t>Renkl</a:t>
            </a:r>
            <a:r>
              <a:rPr lang="en-GB" sz="1400" dirty="0">
                <a:solidFill>
                  <a:prstClr val="black"/>
                </a:solidFill>
                <a:latin typeface="Arial" panose="020B0604020202020204" pitchFamily="34" charset="0"/>
                <a:cs typeface="Arial" panose="020B0604020202020204" pitchFamily="34" charset="0"/>
              </a:rPr>
              <a:t>, A. (2013) Instructional strategies for using video in teacher education. </a:t>
            </a:r>
            <a:r>
              <a:rPr lang="en-GB" sz="1400" i="1" dirty="0">
                <a:solidFill>
                  <a:prstClr val="black"/>
                </a:solidFill>
                <a:latin typeface="Arial" panose="020B0604020202020204" pitchFamily="34" charset="0"/>
                <a:cs typeface="Arial" panose="020B0604020202020204" pitchFamily="34" charset="0"/>
              </a:rPr>
              <a:t>Teaching and Teacher Education</a:t>
            </a:r>
            <a:r>
              <a:rPr lang="en-GB" sz="1400" dirty="0">
                <a:solidFill>
                  <a:prstClr val="black"/>
                </a:solidFill>
                <a:latin typeface="Arial" panose="020B0604020202020204" pitchFamily="34" charset="0"/>
                <a:cs typeface="Arial" panose="020B0604020202020204" pitchFamily="34" charset="0"/>
              </a:rPr>
              <a:t> 34 (2013): 56-65.</a:t>
            </a:r>
          </a:p>
          <a:p>
            <a:pPr>
              <a:lnSpc>
                <a:spcPct val="120000"/>
              </a:lnSpc>
              <a:spcAft>
                <a:spcPts val="400"/>
              </a:spcAft>
            </a:pPr>
            <a:r>
              <a:rPr lang="en-GB" sz="1400" dirty="0" err="1">
                <a:solidFill>
                  <a:prstClr val="black"/>
                </a:solidFill>
                <a:latin typeface="Arial" panose="020B0604020202020204" pitchFamily="34" charset="0"/>
                <a:cs typeface="Arial" panose="020B0604020202020204" pitchFamily="34" charset="0"/>
              </a:rPr>
              <a:t>Hignett</a:t>
            </a:r>
            <a:r>
              <a:rPr lang="en-GB" sz="1400" dirty="0">
                <a:solidFill>
                  <a:prstClr val="black"/>
                </a:solidFill>
                <a:latin typeface="Arial" panose="020B0604020202020204" pitchFamily="34" charset="0"/>
                <a:cs typeface="Arial" panose="020B0604020202020204" pitchFamily="34" charset="0"/>
              </a:rPr>
              <a:t>, S. (2003). Intervention strategies to reduce musculoskeletal injuries associated with handling patients: a systematic review. </a:t>
            </a:r>
            <a:r>
              <a:rPr lang="en-GB" sz="1400" i="1" dirty="0">
                <a:solidFill>
                  <a:prstClr val="black"/>
                </a:solidFill>
                <a:latin typeface="Arial" panose="020B0604020202020204" pitchFamily="34" charset="0"/>
                <a:cs typeface="Arial" panose="020B0604020202020204" pitchFamily="34" charset="0"/>
              </a:rPr>
              <a:t>Occupational and Environmental Medicine</a:t>
            </a:r>
            <a:r>
              <a:rPr lang="en-GB" sz="1400" dirty="0">
                <a:solidFill>
                  <a:prstClr val="black"/>
                </a:solidFill>
                <a:latin typeface="Arial" panose="020B0604020202020204" pitchFamily="34" charset="0"/>
                <a:cs typeface="Arial" panose="020B0604020202020204" pitchFamily="34" charset="0"/>
              </a:rPr>
              <a:t> 60 (9): e6-e6.</a:t>
            </a:r>
          </a:p>
          <a:p>
            <a:pPr>
              <a:lnSpc>
                <a:spcPct val="120000"/>
              </a:lnSpc>
              <a:spcAft>
                <a:spcPts val="400"/>
              </a:spcAft>
            </a:pPr>
            <a:r>
              <a:rPr lang="en-GB" sz="1400" dirty="0">
                <a:solidFill>
                  <a:prstClr val="black"/>
                </a:solidFill>
                <a:latin typeface="Arial" panose="020B0604020202020204" pitchFamily="34" charset="0"/>
                <a:cs typeface="Arial" panose="020B0604020202020204" pitchFamily="34" charset="0"/>
              </a:rPr>
              <a:t>Biggs, J.B. (2003). </a:t>
            </a:r>
            <a:r>
              <a:rPr lang="en-GB" sz="1400" i="1" dirty="0">
                <a:solidFill>
                  <a:prstClr val="black"/>
                </a:solidFill>
                <a:latin typeface="Arial" panose="020B0604020202020204" pitchFamily="34" charset="0"/>
                <a:cs typeface="Arial" panose="020B0604020202020204" pitchFamily="34" charset="0"/>
              </a:rPr>
              <a:t>Teaching for quality learning at university</a:t>
            </a:r>
            <a:r>
              <a:rPr lang="en-GB" sz="1400" dirty="0">
                <a:solidFill>
                  <a:prstClr val="black"/>
                </a:solidFill>
                <a:latin typeface="Arial" panose="020B0604020202020204" pitchFamily="34" charset="0"/>
                <a:cs typeface="Arial" panose="020B0604020202020204" pitchFamily="34" charset="0"/>
              </a:rPr>
              <a:t>. Buckingham: Open University  Press/Society for Research into Higher Education. (Second edition)</a:t>
            </a:r>
          </a:p>
          <a:p>
            <a:pPr>
              <a:lnSpc>
                <a:spcPct val="120000"/>
              </a:lnSpc>
              <a:spcAft>
                <a:spcPts val="400"/>
              </a:spcAft>
            </a:pPr>
            <a:r>
              <a:rPr lang="en-GB" sz="1400" dirty="0">
                <a:solidFill>
                  <a:prstClr val="black"/>
                </a:solidFill>
                <a:latin typeface="Arial" panose="020B0604020202020204" pitchFamily="34" charset="0"/>
                <a:cs typeface="Arial" panose="020B0604020202020204" pitchFamily="34" charset="0"/>
              </a:rPr>
              <a:t>Collins, J. A., Greer, J. E., Kumar, V. S., </a:t>
            </a:r>
            <a:r>
              <a:rPr lang="en-GB" sz="1400" dirty="0" err="1">
                <a:solidFill>
                  <a:prstClr val="black"/>
                </a:solidFill>
                <a:latin typeface="Arial" panose="020B0604020202020204" pitchFamily="34" charset="0"/>
                <a:cs typeface="Arial" panose="020B0604020202020204" pitchFamily="34" charset="0"/>
              </a:rPr>
              <a:t>McCalla</a:t>
            </a:r>
            <a:r>
              <a:rPr lang="en-GB" sz="1400" dirty="0">
                <a:solidFill>
                  <a:prstClr val="black"/>
                </a:solidFill>
                <a:latin typeface="Arial" panose="020B0604020202020204" pitchFamily="34" charset="0"/>
                <a:cs typeface="Arial" panose="020B0604020202020204" pitchFamily="34" charset="0"/>
              </a:rPr>
              <a:t>, G. I., Meagher, P., &amp; </a:t>
            </a:r>
            <a:r>
              <a:rPr lang="en-GB" sz="1400" dirty="0" err="1">
                <a:solidFill>
                  <a:prstClr val="black"/>
                </a:solidFill>
                <a:latin typeface="Arial" panose="020B0604020202020204" pitchFamily="34" charset="0"/>
                <a:cs typeface="Arial" panose="020B0604020202020204" pitchFamily="34" charset="0"/>
              </a:rPr>
              <a:t>Tkatch</a:t>
            </a:r>
            <a:r>
              <a:rPr lang="en-GB" sz="1400" dirty="0">
                <a:solidFill>
                  <a:prstClr val="black"/>
                </a:solidFill>
                <a:latin typeface="Arial" panose="020B0604020202020204" pitchFamily="34" charset="0"/>
                <a:cs typeface="Arial" panose="020B0604020202020204" pitchFamily="34" charset="0"/>
              </a:rPr>
              <a:t>, R. (1997). </a:t>
            </a:r>
            <a:r>
              <a:rPr lang="en-GB" sz="1400" dirty="0" err="1">
                <a:solidFill>
                  <a:prstClr val="black"/>
                </a:solidFill>
                <a:latin typeface="Arial" panose="020B0604020202020204" pitchFamily="34" charset="0"/>
                <a:cs typeface="Arial" panose="020B0604020202020204" pitchFamily="34" charset="0"/>
              </a:rPr>
              <a:t>Inspectable</a:t>
            </a:r>
            <a:r>
              <a:rPr lang="en-GB" sz="1400" dirty="0">
                <a:solidFill>
                  <a:prstClr val="black"/>
                </a:solidFill>
                <a:latin typeface="Arial" panose="020B0604020202020204" pitchFamily="34" charset="0"/>
                <a:cs typeface="Arial" panose="020B0604020202020204" pitchFamily="34" charset="0"/>
              </a:rPr>
              <a:t>           user models for just-in-time workplace training. </a:t>
            </a:r>
            <a:r>
              <a:rPr lang="en-GB" sz="1400" i="1" dirty="0">
                <a:solidFill>
                  <a:prstClr val="black"/>
                </a:solidFill>
                <a:latin typeface="Arial" panose="020B0604020202020204" pitchFamily="34" charset="0"/>
                <a:cs typeface="Arial" panose="020B0604020202020204" pitchFamily="34" charset="0"/>
              </a:rPr>
              <a:t>User </a:t>
            </a:r>
            <a:r>
              <a:rPr lang="en-GB" sz="1400" i="1" dirty="0" err="1">
                <a:solidFill>
                  <a:prstClr val="black"/>
                </a:solidFill>
                <a:latin typeface="Arial" panose="020B0604020202020204" pitchFamily="34" charset="0"/>
                <a:cs typeface="Arial" panose="020B0604020202020204" pitchFamily="34" charset="0"/>
              </a:rPr>
              <a:t>Modeling</a:t>
            </a:r>
            <a:r>
              <a:rPr lang="en-GB" sz="1400" i="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(pp. 327-337). Springer Vienna.</a:t>
            </a:r>
          </a:p>
          <a:p>
            <a:endParaRPr lang="en-GB" dirty="0"/>
          </a:p>
        </p:txBody>
      </p:sp>
    </p:spTree>
    <p:extLst>
      <p:ext uri="{BB962C8B-B14F-4D97-AF65-F5344CB8AC3E}">
        <p14:creationId xmlns:p14="http://schemas.microsoft.com/office/powerpoint/2010/main" val="3209128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Questions</a:t>
            </a:r>
          </a:p>
        </p:txBody>
      </p:sp>
      <p:sp>
        <p:nvSpPr>
          <p:cNvPr id="3" name="Content Placeholder 2"/>
          <p:cNvSpPr>
            <a:spLocks noGrp="1"/>
          </p:cNvSpPr>
          <p:nvPr>
            <p:ph idx="1"/>
          </p:nvPr>
        </p:nvSpPr>
        <p:spPr>
          <a:xfrm>
            <a:off x="752475" y="1600202"/>
            <a:ext cx="10515600" cy="4351338"/>
          </a:xfrm>
        </p:spPr>
        <p:txBody>
          <a:bodyPr>
            <a:normAutofit/>
          </a:bodyPr>
          <a:lstStyle/>
          <a:p>
            <a:pPr marL="0" indent="0" algn="ctr">
              <a:buNone/>
            </a:pPr>
            <a:endParaRPr lang="en-GB" sz="4400" dirty="0"/>
          </a:p>
          <a:p>
            <a:pPr marL="0" indent="0" algn="ctr">
              <a:buNone/>
            </a:pPr>
            <a:r>
              <a:rPr lang="en-GB" sz="4400">
                <a:hlinkClick r:id="rId3"/>
              </a:rPr>
              <a:t>deborah</a:t>
            </a:r>
            <a:r>
              <a:rPr lang="en-GB" sz="4400" dirty="0">
                <a:hlinkClick r:id="rId3"/>
              </a:rPr>
              <a:t>@a1risksolutions.co.uk</a:t>
            </a:r>
            <a:endParaRPr lang="en-GB" sz="4400" dirty="0"/>
          </a:p>
          <a:p>
            <a:pPr marL="0" indent="0" algn="ctr">
              <a:buNone/>
            </a:pPr>
            <a:endParaRPr lang="en-GB" sz="4400" dirty="0"/>
          </a:p>
          <a:p>
            <a:pPr marL="0" indent="0" algn="ctr">
              <a:buNone/>
            </a:pPr>
            <a:endParaRPr lang="en-GB" sz="4400" dirty="0"/>
          </a:p>
        </p:txBody>
      </p:sp>
      <p:sp>
        <p:nvSpPr>
          <p:cNvPr id="4" name="Footer Placeholder 3"/>
          <p:cNvSpPr>
            <a:spLocks noGrp="1"/>
          </p:cNvSpPr>
          <p:nvPr>
            <p:ph type="ftr" sz="quarter" idx="11"/>
          </p:nvPr>
        </p:nvSpPr>
        <p:spPr/>
        <p:txBody>
          <a:bodyPr/>
          <a:lstStyle/>
          <a:p>
            <a:r>
              <a:rPr lang="en-GB" dirty="0"/>
              <a:t>© University of Salford and © A1 Risk Solutions ® Ltd</a:t>
            </a:r>
          </a:p>
        </p:txBody>
      </p:sp>
    </p:spTree>
    <p:extLst>
      <p:ext uri="{BB962C8B-B14F-4D97-AF65-F5344CB8AC3E}">
        <p14:creationId xmlns:p14="http://schemas.microsoft.com/office/powerpoint/2010/main" val="3776282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BC1071-D52C-4594-9448-78121D3F9641}"/>
              </a:ext>
            </a:extLst>
          </p:cNvPr>
          <p:cNvSpPr>
            <a:spLocks noGrp="1"/>
          </p:cNvSpPr>
          <p:nvPr>
            <p:ph type="title"/>
          </p:nvPr>
        </p:nvSpPr>
        <p:spPr/>
        <p:txBody>
          <a:bodyPr/>
          <a:lstStyle/>
          <a:p>
            <a:pPr algn="ctr"/>
            <a:r>
              <a:rPr lang="en-US" dirty="0"/>
              <a:t>Super Visions!</a:t>
            </a:r>
            <a:endParaRPr lang="en-GB" dirty="0"/>
          </a:p>
        </p:txBody>
      </p:sp>
      <p:pic>
        <p:nvPicPr>
          <p:cNvPr id="6" name="Content Placeholder 5">
            <a:extLst>
              <a:ext uri="{FF2B5EF4-FFF2-40B4-BE49-F238E27FC236}">
                <a16:creationId xmlns:a16="http://schemas.microsoft.com/office/drawing/2014/main" xmlns="" id="{EC2470FC-C90B-491A-AAF0-732DE47883C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9307" t="17892" r="11391" b="28679"/>
          <a:stretch/>
        </p:blipFill>
        <p:spPr>
          <a:xfrm>
            <a:off x="4371975" y="2226473"/>
            <a:ext cx="3448050" cy="4129879"/>
          </a:xfrm>
        </p:spPr>
      </p:pic>
      <p:sp>
        <p:nvSpPr>
          <p:cNvPr id="4" name="Footer Placeholder 3">
            <a:extLst>
              <a:ext uri="{FF2B5EF4-FFF2-40B4-BE49-F238E27FC236}">
                <a16:creationId xmlns:a16="http://schemas.microsoft.com/office/drawing/2014/main" xmlns="" id="{333A2253-C2DD-4FFA-B85A-59CEEC9D52BF}"/>
              </a:ext>
            </a:extLst>
          </p:cNvPr>
          <p:cNvSpPr>
            <a:spLocks noGrp="1"/>
          </p:cNvSpPr>
          <p:nvPr>
            <p:ph type="ftr" sz="quarter" idx="11"/>
          </p:nvPr>
        </p:nvSpPr>
        <p:spPr/>
        <p:txBody>
          <a:bodyPr/>
          <a:lstStyle/>
          <a:p>
            <a:r>
              <a:rPr lang="en-GB"/>
              <a:t>© University of Salford and © A1 Risk Solutions ® Ltd</a:t>
            </a:r>
          </a:p>
        </p:txBody>
      </p:sp>
      <p:sp>
        <p:nvSpPr>
          <p:cNvPr id="7" name="Oval 6">
            <a:extLst>
              <a:ext uri="{FF2B5EF4-FFF2-40B4-BE49-F238E27FC236}">
                <a16:creationId xmlns:a16="http://schemas.microsoft.com/office/drawing/2014/main" xmlns="" id="{2D3E7E3B-9E3D-4D9B-BB0C-7696B0DAF888}"/>
              </a:ext>
            </a:extLst>
          </p:cNvPr>
          <p:cNvSpPr/>
          <p:nvPr/>
        </p:nvSpPr>
        <p:spPr>
          <a:xfrm>
            <a:off x="8639174" y="3788571"/>
            <a:ext cx="2524125" cy="11080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Black" panose="020B0A04020102020204" pitchFamily="34" charset="0"/>
              </a:rPr>
              <a:t>Improve patient safety</a:t>
            </a:r>
            <a:endParaRPr lang="en-GB" b="1" dirty="0">
              <a:latin typeface="Arial Black" panose="020B0A04020102020204" pitchFamily="34" charset="0"/>
            </a:endParaRPr>
          </a:p>
        </p:txBody>
      </p:sp>
      <p:sp>
        <p:nvSpPr>
          <p:cNvPr id="8" name="Oval 7">
            <a:extLst>
              <a:ext uri="{FF2B5EF4-FFF2-40B4-BE49-F238E27FC236}">
                <a16:creationId xmlns:a16="http://schemas.microsoft.com/office/drawing/2014/main" xmlns="" id="{37FD57BE-1803-4BEB-8227-F37DE1B2C271}"/>
              </a:ext>
            </a:extLst>
          </p:cNvPr>
          <p:cNvSpPr/>
          <p:nvPr/>
        </p:nvSpPr>
        <p:spPr>
          <a:xfrm>
            <a:off x="8315325" y="1819275"/>
            <a:ext cx="3252787" cy="16097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rial Black" panose="020B0A04020102020204" pitchFamily="34" charset="0"/>
              </a:rPr>
              <a:t>Embedded safe single handed care philosophy as the norm</a:t>
            </a:r>
            <a:endParaRPr lang="en-GB" b="1" dirty="0">
              <a:solidFill>
                <a:srgbClr val="FF0000"/>
              </a:solidFill>
              <a:latin typeface="Arial Black" panose="020B0A04020102020204" pitchFamily="34" charset="0"/>
            </a:endParaRPr>
          </a:p>
        </p:txBody>
      </p:sp>
      <p:sp>
        <p:nvSpPr>
          <p:cNvPr id="9" name="Oval 8">
            <a:extLst>
              <a:ext uri="{FF2B5EF4-FFF2-40B4-BE49-F238E27FC236}">
                <a16:creationId xmlns:a16="http://schemas.microsoft.com/office/drawing/2014/main" xmlns="" id="{79572C37-0A8C-4AB1-8E52-42937DEB5E15}"/>
              </a:ext>
            </a:extLst>
          </p:cNvPr>
          <p:cNvSpPr/>
          <p:nvPr/>
        </p:nvSpPr>
        <p:spPr>
          <a:xfrm>
            <a:off x="8582025" y="5256215"/>
            <a:ext cx="2876550" cy="123665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rial Black" panose="020B0A04020102020204" pitchFamily="34" charset="0"/>
              </a:rPr>
              <a:t>Less mentoring required</a:t>
            </a:r>
            <a:endParaRPr lang="en-GB" b="1" dirty="0">
              <a:solidFill>
                <a:srgbClr val="FF0000"/>
              </a:solidFill>
              <a:latin typeface="Arial Black" panose="020B0A04020102020204" pitchFamily="34" charset="0"/>
            </a:endParaRPr>
          </a:p>
        </p:txBody>
      </p:sp>
      <p:sp>
        <p:nvSpPr>
          <p:cNvPr id="10" name="Oval 9">
            <a:extLst>
              <a:ext uri="{FF2B5EF4-FFF2-40B4-BE49-F238E27FC236}">
                <a16:creationId xmlns:a16="http://schemas.microsoft.com/office/drawing/2014/main" xmlns="" id="{F1F8B05E-3556-4570-B2C9-89BD4F33F7D8}"/>
              </a:ext>
            </a:extLst>
          </p:cNvPr>
          <p:cNvSpPr/>
          <p:nvPr/>
        </p:nvSpPr>
        <p:spPr>
          <a:xfrm>
            <a:off x="1438275" y="5189542"/>
            <a:ext cx="2524125" cy="122396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Black" panose="020B0A04020102020204" pitchFamily="34" charset="0"/>
              </a:rPr>
              <a:t>Reduction in errors</a:t>
            </a:r>
            <a:endParaRPr lang="en-GB" b="1" dirty="0">
              <a:latin typeface="Arial Black" panose="020B0A04020102020204" pitchFamily="34" charset="0"/>
            </a:endParaRPr>
          </a:p>
        </p:txBody>
      </p:sp>
      <p:sp>
        <p:nvSpPr>
          <p:cNvPr id="11" name="Oval 10">
            <a:extLst>
              <a:ext uri="{FF2B5EF4-FFF2-40B4-BE49-F238E27FC236}">
                <a16:creationId xmlns:a16="http://schemas.microsoft.com/office/drawing/2014/main" xmlns="" id="{E31C8DB0-C5DE-4EAD-B589-18095A3EA6AA}"/>
              </a:ext>
            </a:extLst>
          </p:cNvPr>
          <p:cNvSpPr/>
          <p:nvPr/>
        </p:nvSpPr>
        <p:spPr>
          <a:xfrm>
            <a:off x="1085850" y="3730628"/>
            <a:ext cx="2876550" cy="13255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rial Black" panose="020B0A04020102020204" pitchFamily="34" charset="0"/>
              </a:rPr>
              <a:t>Improved core competencies</a:t>
            </a:r>
            <a:endParaRPr lang="en-GB" b="1" dirty="0">
              <a:solidFill>
                <a:srgbClr val="FF0000"/>
              </a:solidFill>
              <a:latin typeface="Arial Black" panose="020B0A04020102020204" pitchFamily="34" charset="0"/>
            </a:endParaRPr>
          </a:p>
        </p:txBody>
      </p:sp>
      <p:sp>
        <p:nvSpPr>
          <p:cNvPr id="12" name="Oval 11">
            <a:extLst>
              <a:ext uri="{FF2B5EF4-FFF2-40B4-BE49-F238E27FC236}">
                <a16:creationId xmlns:a16="http://schemas.microsoft.com/office/drawing/2014/main" xmlns="" id="{455EE44F-73AF-476C-B94E-0BE4AD1F42A4}"/>
              </a:ext>
            </a:extLst>
          </p:cNvPr>
          <p:cNvSpPr/>
          <p:nvPr/>
        </p:nvSpPr>
        <p:spPr>
          <a:xfrm>
            <a:off x="838201" y="2271714"/>
            <a:ext cx="2878930" cy="13255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Black" panose="020B0A04020102020204" pitchFamily="34" charset="0"/>
              </a:rPr>
              <a:t>Standardised approach reducing risks </a:t>
            </a:r>
            <a:endParaRPr lang="en-GB" b="1" dirty="0">
              <a:latin typeface="Arial Black" panose="020B0A04020102020204" pitchFamily="34" charset="0"/>
            </a:endParaRPr>
          </a:p>
        </p:txBody>
      </p:sp>
    </p:spTree>
    <p:extLst>
      <p:ext uri="{BB962C8B-B14F-4D97-AF65-F5344CB8AC3E}">
        <p14:creationId xmlns:p14="http://schemas.microsoft.com/office/powerpoint/2010/main" val="1445655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What is Competency?</a:t>
            </a:r>
          </a:p>
        </p:txBody>
      </p:sp>
      <p:sp>
        <p:nvSpPr>
          <p:cNvPr id="3" name="Content Placeholder 2"/>
          <p:cNvSpPr>
            <a:spLocks noGrp="1"/>
          </p:cNvSpPr>
          <p:nvPr>
            <p:ph idx="1"/>
          </p:nvPr>
        </p:nvSpPr>
        <p:spPr>
          <a:xfrm>
            <a:off x="838200" y="2011679"/>
            <a:ext cx="10515600" cy="4165283"/>
          </a:xfrm>
        </p:spPr>
        <p:txBody>
          <a:bodyPr/>
          <a:lstStyle/>
          <a:p>
            <a:pPr marL="0" indent="0">
              <a:buNone/>
            </a:pPr>
            <a:r>
              <a:rPr lang="en-GB" dirty="0"/>
              <a:t>Definitions – Competence: </a:t>
            </a:r>
          </a:p>
          <a:p>
            <a:pPr marL="0" indent="0">
              <a:buNone/>
            </a:pPr>
            <a:endParaRPr lang="en-GB" dirty="0"/>
          </a:p>
          <a:p>
            <a:pPr marL="0" indent="0">
              <a:buNone/>
            </a:pPr>
            <a:r>
              <a:rPr lang="en-GB" dirty="0"/>
              <a:t>“The combination of training, skills, experience and knowledge that a person has and their ability to apply them to perform a task safely. Other factors, such as attitude and physical ability, can also affect someone’s competence.” </a:t>
            </a:r>
          </a:p>
          <a:p>
            <a:pPr marL="0" indent="0">
              <a:buNone/>
            </a:pPr>
            <a:endParaRPr lang="en-GB" dirty="0"/>
          </a:p>
          <a:p>
            <a:pPr marL="0" indent="0">
              <a:buNone/>
            </a:pPr>
            <a:r>
              <a:rPr lang="en-GB" dirty="0"/>
              <a:t>(http://www.hse.gov.uk/competence/what-is-competence.htm) </a:t>
            </a:r>
          </a:p>
        </p:txBody>
      </p:sp>
      <p:sp>
        <p:nvSpPr>
          <p:cNvPr id="4" name="Footer Placeholder 3"/>
          <p:cNvSpPr>
            <a:spLocks noGrp="1"/>
          </p:cNvSpPr>
          <p:nvPr>
            <p:ph type="ftr" sz="quarter" idx="11"/>
          </p:nvPr>
        </p:nvSpPr>
        <p:spPr/>
        <p:txBody>
          <a:bodyPr/>
          <a:lstStyle/>
          <a:p>
            <a:r>
              <a:rPr lang="en-GB"/>
              <a:t>© University of Salford and © A1 Risk Solutions ® Ltd</a:t>
            </a:r>
          </a:p>
        </p:txBody>
      </p:sp>
    </p:spTree>
    <p:extLst>
      <p:ext uri="{BB962C8B-B14F-4D97-AF65-F5344CB8AC3E}">
        <p14:creationId xmlns:p14="http://schemas.microsoft.com/office/powerpoint/2010/main" val="417162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80687C-3D8A-4BDC-9C08-6E7E2AA1FFAC}"/>
              </a:ext>
            </a:extLst>
          </p:cNvPr>
          <p:cNvSpPr>
            <a:spLocks noGrp="1"/>
          </p:cNvSpPr>
          <p:nvPr>
            <p:ph type="title"/>
          </p:nvPr>
        </p:nvSpPr>
        <p:spPr/>
        <p:txBody>
          <a:bodyPr/>
          <a:lstStyle/>
          <a:p>
            <a:pPr algn="ctr"/>
            <a:r>
              <a:rPr lang="en-US" dirty="0"/>
              <a:t>        Where could a passport take you?</a:t>
            </a:r>
            <a:endParaRPr lang="en-GB" dirty="0"/>
          </a:p>
        </p:txBody>
      </p:sp>
      <p:sp>
        <p:nvSpPr>
          <p:cNvPr id="4" name="Footer Placeholder 3">
            <a:extLst>
              <a:ext uri="{FF2B5EF4-FFF2-40B4-BE49-F238E27FC236}">
                <a16:creationId xmlns:a16="http://schemas.microsoft.com/office/drawing/2014/main" xmlns="" id="{D4B3563A-F0DC-4EB2-9DF7-DE058C0880D1}"/>
              </a:ext>
            </a:extLst>
          </p:cNvPr>
          <p:cNvSpPr>
            <a:spLocks noGrp="1"/>
          </p:cNvSpPr>
          <p:nvPr>
            <p:ph type="ftr" sz="quarter" idx="11"/>
          </p:nvPr>
        </p:nvSpPr>
        <p:spPr/>
        <p:txBody>
          <a:bodyPr/>
          <a:lstStyle/>
          <a:p>
            <a:r>
              <a:rPr lang="en-GB"/>
              <a:t>© University of Salford and © A1 Risk Solutions ® Ltd</a:t>
            </a:r>
          </a:p>
        </p:txBody>
      </p:sp>
      <p:pic>
        <p:nvPicPr>
          <p:cNvPr id="5" name="Picture 4">
            <a:extLst>
              <a:ext uri="{FF2B5EF4-FFF2-40B4-BE49-F238E27FC236}">
                <a16:creationId xmlns:a16="http://schemas.microsoft.com/office/drawing/2014/main" xmlns="" id="{CC971489-473D-404C-AB6F-A17ECA706C4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56259" y="1879426"/>
            <a:ext cx="4803062" cy="3968106"/>
          </a:xfrm>
          <a:prstGeom prst="rect">
            <a:avLst/>
          </a:prstGeom>
        </p:spPr>
      </p:pic>
      <p:sp>
        <p:nvSpPr>
          <p:cNvPr id="7" name="TextBox 6">
            <a:extLst>
              <a:ext uri="{FF2B5EF4-FFF2-40B4-BE49-F238E27FC236}">
                <a16:creationId xmlns:a16="http://schemas.microsoft.com/office/drawing/2014/main" xmlns="" id="{AD14D7B5-7B3C-45BF-9B1C-E1C94AEA7C6D}"/>
              </a:ext>
            </a:extLst>
          </p:cNvPr>
          <p:cNvSpPr txBox="1"/>
          <p:nvPr/>
        </p:nvSpPr>
        <p:spPr>
          <a:xfrm>
            <a:off x="3328987" y="5715000"/>
            <a:ext cx="5534025" cy="230832"/>
          </a:xfrm>
          <a:prstGeom prst="rect">
            <a:avLst/>
          </a:prstGeom>
          <a:noFill/>
        </p:spPr>
        <p:txBody>
          <a:bodyPr wrap="square" rtlCol="0">
            <a:spAutoFit/>
          </a:bodyPr>
          <a:lstStyle/>
          <a:p>
            <a:r>
              <a:rPr lang="en-GB" sz="900">
                <a:hlinkClick r:id="rId4" tooltip="http://commons.wikimedia.org/wiki/file:one_world_many_stories.svg"/>
              </a:rPr>
              <a:t>This Photo</a:t>
            </a:r>
            <a:r>
              <a:rPr lang="en-GB" sz="900"/>
              <a:t> by Unknown Author is licensed under </a:t>
            </a:r>
            <a:r>
              <a:rPr lang="en-GB" sz="900">
                <a:hlinkClick r:id="rId5" tooltip="https://creativecommons.org/licenses/by-sa/3.0/"/>
              </a:rPr>
              <a:t>CC BY-SA</a:t>
            </a:r>
            <a:endParaRPr lang="en-GB" sz="900"/>
          </a:p>
        </p:txBody>
      </p:sp>
      <p:pic>
        <p:nvPicPr>
          <p:cNvPr id="9" name="Picture 8">
            <a:extLst>
              <a:ext uri="{FF2B5EF4-FFF2-40B4-BE49-F238E27FC236}">
                <a16:creationId xmlns:a16="http://schemas.microsoft.com/office/drawing/2014/main" xmlns="" id="{7E913393-330B-49FE-BDBB-C907631087DD}"/>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8587740" y="3099801"/>
            <a:ext cx="1341120" cy="1914144"/>
          </a:xfrm>
          <a:prstGeom prst="rect">
            <a:avLst/>
          </a:prstGeom>
        </p:spPr>
      </p:pic>
      <p:sp>
        <p:nvSpPr>
          <p:cNvPr id="10" name="TextBox 9">
            <a:extLst>
              <a:ext uri="{FF2B5EF4-FFF2-40B4-BE49-F238E27FC236}">
                <a16:creationId xmlns:a16="http://schemas.microsoft.com/office/drawing/2014/main" xmlns="" id="{C1B241B7-EB1A-454A-BA70-F495D04BAE46}"/>
              </a:ext>
            </a:extLst>
          </p:cNvPr>
          <p:cNvSpPr txBox="1"/>
          <p:nvPr/>
        </p:nvSpPr>
        <p:spPr>
          <a:xfrm>
            <a:off x="8587740" y="5013945"/>
            <a:ext cx="1341120" cy="507831"/>
          </a:xfrm>
          <a:prstGeom prst="rect">
            <a:avLst/>
          </a:prstGeom>
          <a:noFill/>
        </p:spPr>
        <p:txBody>
          <a:bodyPr wrap="square" rtlCol="0">
            <a:spAutoFit/>
          </a:bodyPr>
          <a:lstStyle/>
          <a:p>
            <a:r>
              <a:rPr lang="en-GB" sz="900">
                <a:hlinkClick r:id="rId7" tooltip="https://en.wikipedia.org/wiki/British_passport"/>
              </a:rPr>
              <a:t>This Photo</a:t>
            </a:r>
            <a:r>
              <a:rPr lang="en-GB" sz="900"/>
              <a:t> by Unknown Author is licensed under </a:t>
            </a:r>
            <a:r>
              <a:rPr lang="en-GB" sz="900">
                <a:hlinkClick r:id="rId5" tooltip="https://creativecommons.org/licenses/by-sa/3.0/"/>
              </a:rPr>
              <a:t>CC BY-SA</a:t>
            </a:r>
            <a:endParaRPr lang="en-GB" sz="900"/>
          </a:p>
        </p:txBody>
      </p:sp>
      <p:pic>
        <p:nvPicPr>
          <p:cNvPr id="12" name="Picture 11">
            <a:extLst>
              <a:ext uri="{FF2B5EF4-FFF2-40B4-BE49-F238E27FC236}">
                <a16:creationId xmlns:a16="http://schemas.microsoft.com/office/drawing/2014/main" xmlns="" id="{7F889BD7-B3B4-4210-8FE4-6B02B9C6A82F}"/>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xmlns="" r:id="rId9"/>
              </a:ext>
            </a:extLst>
          </a:blip>
          <a:stretch>
            <a:fillRect/>
          </a:stretch>
        </p:blipFill>
        <p:spPr>
          <a:xfrm>
            <a:off x="5539740" y="1669261"/>
            <a:ext cx="6096000" cy="4572000"/>
          </a:xfrm>
          <a:prstGeom prst="rect">
            <a:avLst/>
          </a:prstGeom>
        </p:spPr>
      </p:pic>
      <p:sp>
        <p:nvSpPr>
          <p:cNvPr id="13" name="TextBox 12">
            <a:extLst>
              <a:ext uri="{FF2B5EF4-FFF2-40B4-BE49-F238E27FC236}">
                <a16:creationId xmlns:a16="http://schemas.microsoft.com/office/drawing/2014/main" xmlns="" id="{CE51E1CD-8C72-4C75-A556-8E394F5C3E66}"/>
              </a:ext>
            </a:extLst>
          </p:cNvPr>
          <p:cNvSpPr txBox="1"/>
          <p:nvPr/>
        </p:nvSpPr>
        <p:spPr>
          <a:xfrm>
            <a:off x="6360300" y="6492873"/>
            <a:ext cx="6096000" cy="230832"/>
          </a:xfrm>
          <a:prstGeom prst="rect">
            <a:avLst/>
          </a:prstGeom>
          <a:noFill/>
        </p:spPr>
        <p:txBody>
          <a:bodyPr wrap="square" rtlCol="0">
            <a:spAutoFit/>
          </a:bodyPr>
          <a:lstStyle/>
          <a:p>
            <a:r>
              <a:rPr lang="en-GB" sz="900">
                <a:hlinkClick r:id="rId9" tooltip="https://flickr.com/photos/megoizzy/4469617417"/>
              </a:rPr>
              <a:t>This Photo</a:t>
            </a:r>
            <a:r>
              <a:rPr lang="en-GB" sz="900"/>
              <a:t> by Unknown Author is licensed under </a:t>
            </a:r>
            <a:r>
              <a:rPr lang="en-GB" sz="900">
                <a:hlinkClick r:id="rId5" tooltip="https://creativecommons.org/licenses/by-sa/3.0/"/>
              </a:rPr>
              <a:t>CC BY-SA</a:t>
            </a:r>
            <a:endParaRPr lang="en-GB" sz="900"/>
          </a:p>
        </p:txBody>
      </p:sp>
    </p:spTree>
    <p:extLst>
      <p:ext uri="{BB962C8B-B14F-4D97-AF65-F5344CB8AC3E}">
        <p14:creationId xmlns:p14="http://schemas.microsoft.com/office/powerpoint/2010/main" val="2446769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Arial" panose="020B0604020202020204" pitchFamily="34" charset="0"/>
                <a:cs typeface="Arial" panose="020B0604020202020204" pitchFamily="34" charset="0"/>
              </a:rPr>
              <a:t>Current State of Play</a:t>
            </a:r>
          </a:p>
        </p:txBody>
      </p:sp>
      <p:sp>
        <p:nvSpPr>
          <p:cNvPr id="3" name="Content Placeholder 2"/>
          <p:cNvSpPr>
            <a:spLocks noGrp="1"/>
          </p:cNvSpPr>
          <p:nvPr>
            <p:ph idx="1"/>
          </p:nvPr>
        </p:nvSpPr>
        <p:spPr>
          <a:xfrm>
            <a:off x="988422" y="2078040"/>
            <a:ext cx="10515600" cy="4278312"/>
          </a:xfrm>
        </p:spPr>
        <p:txBody>
          <a:bodyPr>
            <a:normAutofit fontScale="77500" lnSpcReduction="20000"/>
          </a:bodyPr>
          <a:lstStyle/>
          <a:p>
            <a:endParaRPr lang="en-GB" sz="2600"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National Back Exchange                       </a:t>
            </a:r>
          </a:p>
          <a:p>
            <a:endParaRPr lang="en-GB" sz="2600"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Professional bodies - curriculum guidance</a:t>
            </a:r>
          </a:p>
          <a:p>
            <a:endParaRPr lang="en-GB" sz="2600"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Practice placement hours   </a:t>
            </a:r>
          </a:p>
          <a:p>
            <a:endParaRPr lang="en-GB" sz="2600"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NHS NW Core skills                                               </a:t>
            </a:r>
          </a:p>
          <a:p>
            <a:endParaRPr lang="en-GB" sz="2600"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Educators feedback</a:t>
            </a:r>
          </a:p>
          <a:p>
            <a:endParaRPr lang="en-GB" sz="2600"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Student confidence levels</a:t>
            </a:r>
          </a:p>
          <a:p>
            <a:pPr marL="0" indent="0">
              <a:buNone/>
            </a:pPr>
            <a:endParaRPr lang="en-GB" dirty="0"/>
          </a:p>
        </p:txBody>
      </p:sp>
      <p:sp>
        <p:nvSpPr>
          <p:cNvPr id="4" name="Footer Placeholder 3"/>
          <p:cNvSpPr>
            <a:spLocks noGrp="1"/>
          </p:cNvSpPr>
          <p:nvPr>
            <p:ph type="ftr" sz="quarter" idx="11"/>
          </p:nvPr>
        </p:nvSpPr>
        <p:spPr/>
        <p:txBody>
          <a:bodyPr/>
          <a:lstStyle/>
          <a:p>
            <a:r>
              <a:rPr lang="en-GB"/>
              <a:t>© University of Salford and © A1 Risk Solutions ® Ltd</a:t>
            </a:r>
          </a:p>
        </p:txBody>
      </p:sp>
      <p:sp>
        <p:nvSpPr>
          <p:cNvPr id="5" name="AutoShape 2" descr="Image result for occupational therapist joke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irc_mi" descr="http://www.lsbu.ac.uk/__data/assets/image/0010/8947/college-of-occupational-therapist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8153400" y="1762989"/>
            <a:ext cx="1600200" cy="952500"/>
          </a:xfrm>
          <a:prstGeom prst="rect">
            <a:avLst/>
          </a:prstGeom>
          <a:noFill/>
          <a:ln>
            <a:noFill/>
          </a:ln>
        </p:spPr>
      </p:pic>
      <p:pic>
        <p:nvPicPr>
          <p:cNvPr id="7" name="irc_mi" descr="http://ergodia.de/images/content/wfot_logo.gif">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6306318" y="2970327"/>
            <a:ext cx="1200831" cy="819286"/>
          </a:xfrm>
          <a:prstGeom prst="rect">
            <a:avLst/>
          </a:prstGeom>
          <a:noFill/>
          <a:ln>
            <a:noFill/>
          </a:ln>
        </p:spPr>
      </p:pic>
      <p:pic>
        <p:nvPicPr>
          <p:cNvPr id="8" name="irc_mi" descr="http://www.cmtpct.nhs.uk/images/HENW_logo.gif">
            <a:hlinkClick r:id="rId7"/>
          </p:cNvPr>
          <p:cNvPicPr/>
          <p:nvPr/>
        </p:nvPicPr>
        <p:blipFill>
          <a:blip r:embed="rId8">
            <a:extLst>
              <a:ext uri="{28A0092B-C50C-407E-A947-70E740481C1C}">
                <a14:useLocalDpi xmlns:a14="http://schemas.microsoft.com/office/drawing/2010/main" val="0"/>
              </a:ext>
            </a:extLst>
          </a:blip>
          <a:srcRect/>
          <a:stretch>
            <a:fillRect/>
          </a:stretch>
        </p:blipFill>
        <p:spPr bwMode="auto">
          <a:xfrm>
            <a:off x="5199561" y="4317730"/>
            <a:ext cx="2476500" cy="866775"/>
          </a:xfrm>
          <a:prstGeom prst="rect">
            <a:avLst/>
          </a:prstGeom>
          <a:noFill/>
          <a:ln>
            <a:noFill/>
          </a:ln>
        </p:spPr>
      </p:pic>
      <p:pic>
        <p:nvPicPr>
          <p:cNvPr id="9" name="irc_mi" descr="http://ninefeettall.com/wp-content/uploads/2014/05/HCPC-Logo.jpg">
            <a:hlinkClick r:id="rId9"/>
          </p:cNvPr>
          <p:cNvPicPr/>
          <p:nvPr/>
        </p:nvPicPr>
        <p:blipFill>
          <a:blip r:embed="rId10">
            <a:extLst>
              <a:ext uri="{28A0092B-C50C-407E-A947-70E740481C1C}">
                <a14:useLocalDpi xmlns:a14="http://schemas.microsoft.com/office/drawing/2010/main" val="0"/>
              </a:ext>
            </a:extLst>
          </a:blip>
          <a:srcRect/>
          <a:stretch>
            <a:fillRect/>
          </a:stretch>
        </p:blipFill>
        <p:spPr bwMode="auto">
          <a:xfrm>
            <a:off x="8456022" y="3399155"/>
            <a:ext cx="3048000" cy="1000125"/>
          </a:xfrm>
          <a:prstGeom prst="rect">
            <a:avLst/>
          </a:prstGeom>
          <a:noFill/>
          <a:ln>
            <a:noFill/>
          </a:ln>
        </p:spPr>
      </p:pic>
      <p:pic>
        <p:nvPicPr>
          <p:cNvPr id="10" name="Picture 9" descr="Image result for occupational therapist training and education">
            <a:hlinkClick r:id="rId11"/>
          </p:cNvPr>
          <p:cNvPicPr/>
          <p:nvPr/>
        </p:nvPicPr>
        <p:blipFill>
          <a:blip r:embed="rId12">
            <a:extLst>
              <a:ext uri="{28A0092B-C50C-407E-A947-70E740481C1C}">
                <a14:useLocalDpi xmlns:a14="http://schemas.microsoft.com/office/drawing/2010/main" val="0"/>
              </a:ext>
            </a:extLst>
          </a:blip>
          <a:srcRect/>
          <a:stretch>
            <a:fillRect/>
          </a:stretch>
        </p:blipFill>
        <p:spPr bwMode="auto">
          <a:xfrm>
            <a:off x="9105355" y="4853620"/>
            <a:ext cx="2638425" cy="1733550"/>
          </a:xfrm>
          <a:prstGeom prst="rect">
            <a:avLst/>
          </a:prstGeom>
          <a:noFill/>
          <a:ln>
            <a:noFill/>
          </a:ln>
        </p:spPr>
      </p:pic>
      <p:pic>
        <p:nvPicPr>
          <p:cNvPr id="11" name="Picture 10"/>
          <p:cNvPicPr>
            <a:picLocks noChangeAspect="1"/>
          </p:cNvPicPr>
          <p:nvPr/>
        </p:nvPicPr>
        <p:blipFill>
          <a:blip r:embed="rId13"/>
          <a:stretch>
            <a:fillRect/>
          </a:stretch>
        </p:blipFill>
        <p:spPr>
          <a:xfrm>
            <a:off x="5665194" y="1628478"/>
            <a:ext cx="1030250" cy="1049812"/>
          </a:xfrm>
          <a:prstGeom prst="rect">
            <a:avLst/>
          </a:prstGeom>
        </p:spPr>
      </p:pic>
    </p:spTree>
    <p:extLst>
      <p:ext uri="{BB962C8B-B14F-4D97-AF65-F5344CB8AC3E}">
        <p14:creationId xmlns:p14="http://schemas.microsoft.com/office/powerpoint/2010/main" val="2056500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0748"/>
            <a:ext cx="10515600" cy="1325563"/>
          </a:xfrm>
        </p:spPr>
        <p:txBody>
          <a:bodyPr/>
          <a:lstStyle/>
          <a:p>
            <a:pPr algn="ctr"/>
            <a:r>
              <a:rPr lang="en-GB" dirty="0">
                <a:latin typeface="Arial"/>
                <a:ea typeface="Times New Roman"/>
              </a:rPr>
              <a:t>The pilot project begins - 2015 </a:t>
            </a:r>
            <a:br>
              <a:rPr lang="en-GB" dirty="0">
                <a:latin typeface="Arial"/>
                <a:ea typeface="Times New Roman"/>
              </a:rPr>
            </a:br>
            <a:endParaRPr lang="en-GB" sz="1600" dirty="0"/>
          </a:p>
        </p:txBody>
      </p:sp>
      <p:sp>
        <p:nvSpPr>
          <p:cNvPr id="3" name="Content Placeholder 2"/>
          <p:cNvSpPr>
            <a:spLocks noGrp="1"/>
          </p:cNvSpPr>
          <p:nvPr>
            <p:ph idx="1"/>
          </p:nvPr>
        </p:nvSpPr>
        <p:spPr>
          <a:xfrm>
            <a:off x="705852" y="1873750"/>
            <a:ext cx="11000874" cy="5092533"/>
          </a:xfrm>
        </p:spPr>
        <p:txBody>
          <a:bodyPr>
            <a:normAutofit fontScale="47500" lnSpcReduction="20000"/>
          </a:bodyPr>
          <a:lstStyle/>
          <a:p>
            <a:pPr marL="0" indent="0">
              <a:buNone/>
            </a:pPr>
            <a:r>
              <a:rPr lang="en-GB" sz="5900" dirty="0">
                <a:latin typeface="Arial" panose="020B0604020202020204" pitchFamily="34" charset="0"/>
                <a:ea typeface="Times New Roman"/>
                <a:cs typeface="Arial" panose="020B0604020202020204" pitchFamily="34" charset="0"/>
              </a:rPr>
              <a:t>Initial experimental study in 2015 with 130 students to measure:</a:t>
            </a:r>
          </a:p>
          <a:p>
            <a:pPr marL="0" indent="0">
              <a:buNone/>
            </a:pPr>
            <a:endParaRPr lang="en-GB" sz="5900" dirty="0">
              <a:latin typeface="Arial" panose="020B0604020202020204" pitchFamily="34" charset="0"/>
              <a:ea typeface="Times New Roman"/>
              <a:cs typeface="Arial" panose="020B0604020202020204" pitchFamily="34" charset="0"/>
            </a:endParaRPr>
          </a:p>
          <a:p>
            <a:r>
              <a:rPr lang="en-GB" sz="5900" dirty="0">
                <a:latin typeface="Arial" panose="020B0604020202020204" pitchFamily="34" charset="0"/>
                <a:ea typeface="SimSun"/>
                <a:cs typeface="Arial" panose="020B0604020202020204" pitchFamily="34" charset="0"/>
              </a:rPr>
              <a:t>Level of </a:t>
            </a:r>
            <a:r>
              <a:rPr lang="en-GB" sz="5900" i="1" dirty="0">
                <a:solidFill>
                  <a:srgbClr val="FF0000"/>
                </a:solidFill>
                <a:latin typeface="Arial" panose="020B0604020202020204" pitchFamily="34" charset="0"/>
                <a:ea typeface="SimSun"/>
                <a:cs typeface="Arial" panose="020B0604020202020204" pitchFamily="34" charset="0"/>
              </a:rPr>
              <a:t>skill</a:t>
            </a:r>
          </a:p>
          <a:p>
            <a:endParaRPr lang="en-GB" sz="5900" i="1" dirty="0">
              <a:solidFill>
                <a:srgbClr val="FF0000"/>
              </a:solidFill>
              <a:latin typeface="Arial" panose="020B0604020202020204" pitchFamily="34" charset="0"/>
              <a:ea typeface="SimSun"/>
              <a:cs typeface="Arial" panose="020B0604020202020204" pitchFamily="34" charset="0"/>
            </a:endParaRPr>
          </a:p>
          <a:p>
            <a:r>
              <a:rPr lang="en-GB" sz="5900" dirty="0">
                <a:latin typeface="Arial" panose="020B0604020202020204" pitchFamily="34" charset="0"/>
                <a:ea typeface="SimSun"/>
                <a:cs typeface="Arial" panose="020B0604020202020204" pitchFamily="34" charset="0"/>
              </a:rPr>
              <a:t>Number of </a:t>
            </a:r>
            <a:r>
              <a:rPr lang="en-GB" sz="5900" i="1" dirty="0">
                <a:solidFill>
                  <a:srgbClr val="FF0000"/>
                </a:solidFill>
                <a:latin typeface="Arial" panose="020B0604020202020204" pitchFamily="34" charset="0"/>
                <a:ea typeface="SimSun"/>
                <a:cs typeface="Arial" panose="020B0604020202020204" pitchFamily="34" charset="0"/>
              </a:rPr>
              <a:t>errors</a:t>
            </a:r>
          </a:p>
          <a:p>
            <a:endParaRPr lang="en-GB" sz="5900" i="1" dirty="0">
              <a:solidFill>
                <a:srgbClr val="FF0000"/>
              </a:solidFill>
              <a:latin typeface="Arial" panose="020B0604020202020204" pitchFamily="34" charset="0"/>
              <a:ea typeface="SimSun"/>
              <a:cs typeface="Arial" panose="020B0604020202020204" pitchFamily="34" charset="0"/>
            </a:endParaRPr>
          </a:p>
          <a:p>
            <a:r>
              <a:rPr lang="en-GB" sz="5900" dirty="0">
                <a:latin typeface="Arial" panose="020B0604020202020204" pitchFamily="34" charset="0"/>
                <a:ea typeface="SimSun"/>
                <a:cs typeface="Arial" panose="020B0604020202020204" pitchFamily="34" charset="0"/>
              </a:rPr>
              <a:t>Levels of </a:t>
            </a:r>
            <a:r>
              <a:rPr lang="en-GB" sz="5900" i="1" dirty="0">
                <a:solidFill>
                  <a:srgbClr val="FF0000"/>
                </a:solidFill>
                <a:latin typeface="Arial" panose="020B0604020202020204" pitchFamily="34" charset="0"/>
                <a:ea typeface="SimSun"/>
                <a:cs typeface="Arial" panose="020B0604020202020204" pitchFamily="34" charset="0"/>
              </a:rPr>
              <a:t>safety</a:t>
            </a:r>
          </a:p>
          <a:p>
            <a:endParaRPr lang="en-GB" sz="5900" i="1" dirty="0">
              <a:solidFill>
                <a:srgbClr val="FF0000"/>
              </a:solidFill>
              <a:latin typeface="Arial" panose="020B0604020202020204" pitchFamily="34" charset="0"/>
              <a:ea typeface="SimSun"/>
              <a:cs typeface="Arial" panose="020B0604020202020204" pitchFamily="34" charset="0"/>
            </a:endParaRPr>
          </a:p>
          <a:p>
            <a:r>
              <a:rPr lang="en-GB" sz="5900" dirty="0">
                <a:solidFill>
                  <a:schemeClr val="bg2">
                    <a:lumMod val="10000"/>
                  </a:schemeClr>
                </a:solidFill>
                <a:latin typeface="Arial" panose="020B0604020202020204" pitchFamily="34" charset="0"/>
                <a:ea typeface="SimSun"/>
                <a:cs typeface="Arial" panose="020B0604020202020204" pitchFamily="34" charset="0"/>
              </a:rPr>
              <a:t>Establish the most common manual handling </a:t>
            </a:r>
            <a:r>
              <a:rPr lang="en-GB" sz="5900" dirty="0">
                <a:solidFill>
                  <a:srgbClr val="FF0000"/>
                </a:solidFill>
                <a:latin typeface="Arial" panose="020B0604020202020204" pitchFamily="34" charset="0"/>
                <a:ea typeface="SimSun"/>
                <a:cs typeface="Arial" panose="020B0604020202020204" pitchFamily="34" charset="0"/>
              </a:rPr>
              <a:t>errors</a:t>
            </a:r>
            <a:endParaRPr lang="en-GB" sz="5900" i="1" dirty="0">
              <a:solidFill>
                <a:srgbClr val="FF0000"/>
              </a:solidFill>
              <a:latin typeface="Arial" panose="020B0604020202020204" pitchFamily="34" charset="0"/>
              <a:ea typeface="SimSun"/>
              <a:cs typeface="Arial" panose="020B0604020202020204" pitchFamily="34" charset="0"/>
            </a:endParaRPr>
          </a:p>
          <a:p>
            <a:pPr marL="457200" indent="-228600"/>
            <a:endParaRPr lang="en-GB" sz="5900" i="1" dirty="0">
              <a:solidFill>
                <a:srgbClr val="FF0000"/>
              </a:solidFill>
              <a:latin typeface="Arial" panose="020B0604020202020204" pitchFamily="34" charset="0"/>
              <a:ea typeface="SimSun"/>
              <a:cs typeface="Arial" panose="020B0604020202020204" pitchFamily="34" charset="0"/>
            </a:endParaRPr>
          </a:p>
          <a:p>
            <a:pPr marL="457200" indent="-228600"/>
            <a:endParaRPr lang="en-GB" i="1" dirty="0">
              <a:solidFill>
                <a:srgbClr val="FF0000"/>
              </a:solidFill>
              <a:latin typeface="Arial"/>
              <a:ea typeface="SimSun"/>
            </a:endParaRPr>
          </a:p>
          <a:p>
            <a:pPr marL="228600" indent="0">
              <a:buNone/>
            </a:pPr>
            <a:r>
              <a:rPr lang="en-GB" dirty="0">
                <a:solidFill>
                  <a:schemeClr val="bg2">
                    <a:lumMod val="10000"/>
                  </a:schemeClr>
                </a:solidFill>
                <a:latin typeface="Arial"/>
                <a:ea typeface="SimSun"/>
              </a:rPr>
              <a:t>      </a:t>
            </a:r>
            <a:endParaRPr lang="en-GB" dirty="0">
              <a:solidFill>
                <a:srgbClr val="FF0000"/>
              </a:solidFill>
              <a:latin typeface="Arial"/>
              <a:ea typeface="SimSun"/>
            </a:endParaRPr>
          </a:p>
          <a:p>
            <a:pPr marL="0" indent="0">
              <a:buNone/>
            </a:pPr>
            <a:endParaRPr lang="en-GB" dirty="0"/>
          </a:p>
        </p:txBody>
      </p:sp>
      <p:sp>
        <p:nvSpPr>
          <p:cNvPr id="4" name="Footer Placeholder 3"/>
          <p:cNvSpPr>
            <a:spLocks noGrp="1"/>
          </p:cNvSpPr>
          <p:nvPr>
            <p:ph type="ftr" sz="quarter" idx="11"/>
          </p:nvPr>
        </p:nvSpPr>
        <p:spPr/>
        <p:txBody>
          <a:bodyPr/>
          <a:lstStyle/>
          <a:p>
            <a:r>
              <a:rPr lang="en-GB"/>
              <a:t>© University of Salford and © A1 Risk Solutions ® Ltd</a:t>
            </a:r>
          </a:p>
        </p:txBody>
      </p:sp>
    </p:spTree>
    <p:extLst>
      <p:ext uri="{BB962C8B-B14F-4D97-AF65-F5344CB8AC3E}">
        <p14:creationId xmlns:p14="http://schemas.microsoft.com/office/powerpoint/2010/main" val="2694443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67501" y="417082"/>
            <a:ext cx="8260878" cy="875383"/>
          </a:xfrm>
        </p:spPr>
        <p:txBody>
          <a:bodyPr>
            <a:noAutofit/>
          </a:bodyPr>
          <a:lstStyle/>
          <a:p>
            <a:pPr algn="ctr"/>
            <a:endParaRPr lang="en-GB" b="1" dirty="0">
              <a:latin typeface="+mn-lt"/>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530" y="-374393"/>
            <a:ext cx="12437660" cy="7372093"/>
          </a:xfrm>
          <a:prstGeom prst="rect">
            <a:avLst/>
          </a:prstGeom>
        </p:spPr>
      </p:pic>
      <p:sp>
        <p:nvSpPr>
          <p:cNvPr id="2" name="Footer Placeholder 1"/>
          <p:cNvSpPr>
            <a:spLocks noGrp="1"/>
          </p:cNvSpPr>
          <p:nvPr>
            <p:ph type="ftr" sz="quarter" idx="11"/>
          </p:nvPr>
        </p:nvSpPr>
        <p:spPr/>
        <p:txBody>
          <a:bodyPr/>
          <a:lstStyle/>
          <a:p>
            <a:r>
              <a:rPr lang="en-GB"/>
              <a:t>© University of Salford and © A1 Risk Solutions ® Ltd</a:t>
            </a:r>
          </a:p>
        </p:txBody>
      </p:sp>
    </p:spTree>
    <p:extLst>
      <p:ext uri="{BB962C8B-B14F-4D97-AF65-F5344CB8AC3E}">
        <p14:creationId xmlns:p14="http://schemas.microsoft.com/office/powerpoint/2010/main" val="24530002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38038</TotalTime>
  <Words>4175</Words>
  <Application>Microsoft Office PowerPoint</Application>
  <PresentationFormat>Widescreen</PresentationFormat>
  <Paragraphs>399</Paragraphs>
  <Slides>33</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SimSun</vt:lpstr>
      <vt:lpstr>Arial</vt:lpstr>
      <vt:lpstr>Arial Black</vt:lpstr>
      <vt:lpstr>Calibri</vt:lpstr>
      <vt:lpstr>Calibri Light</vt:lpstr>
      <vt:lpstr>Cambria Math</vt:lpstr>
      <vt:lpstr>Times</vt:lpstr>
      <vt:lpstr>Times New Roman</vt:lpstr>
      <vt:lpstr>Office Theme</vt:lpstr>
      <vt:lpstr>  </vt:lpstr>
      <vt:lpstr>PowerPoint Presentation</vt:lpstr>
      <vt:lpstr>Aims of this session </vt:lpstr>
      <vt:lpstr>Super Visions!</vt:lpstr>
      <vt:lpstr>What is Competency?</vt:lpstr>
      <vt:lpstr>        Where could a passport take you?</vt:lpstr>
      <vt:lpstr>Current State of Play</vt:lpstr>
      <vt:lpstr>The pilot project begins - 2015  </vt:lpstr>
      <vt:lpstr>PowerPoint Presentation</vt:lpstr>
      <vt:lpstr>PowerPoint Presentation</vt:lpstr>
      <vt:lpstr>Example of score sheet</vt:lpstr>
      <vt:lpstr>PowerPoint Presentation</vt:lpstr>
      <vt:lpstr>Original study conclusions</vt:lpstr>
      <vt:lpstr>Research informed teaching changed pedagogy</vt:lpstr>
      <vt:lpstr>Research Methodology Ethical approval by the University of Salford</vt:lpstr>
      <vt:lpstr>Data collection process</vt:lpstr>
      <vt:lpstr>What did we Expect?</vt:lpstr>
      <vt:lpstr>PowerPoint Presentation</vt:lpstr>
      <vt:lpstr>Conclusion</vt:lpstr>
      <vt:lpstr>Moving and Handling  University passport</vt:lpstr>
      <vt:lpstr>Are you competent?</vt:lpstr>
      <vt:lpstr>PowerPoint Presentation</vt:lpstr>
      <vt:lpstr>The Journey so Far</vt:lpstr>
      <vt:lpstr>PowerPoint Presentation</vt:lpstr>
      <vt:lpstr>Moving and Handling  University passport</vt:lpstr>
      <vt:lpstr>PowerPoint Presentation</vt:lpstr>
      <vt:lpstr>PowerPoint Presentation</vt:lpstr>
      <vt:lpstr>Future Plans</vt:lpstr>
      <vt:lpstr>References and Further Reading</vt:lpstr>
      <vt:lpstr>References and Further Reading</vt:lpstr>
      <vt:lpstr>References and Further Reading</vt:lpstr>
      <vt:lpstr>Referencing and Further Reading</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harrison</dc:creator>
  <cp:lastModifiedBy>Fraser Kinsella</cp:lastModifiedBy>
  <cp:revision>694</cp:revision>
  <cp:lastPrinted>2015-09-14T16:37:30Z</cp:lastPrinted>
  <dcterms:created xsi:type="dcterms:W3CDTF">2014-04-06T11:56:23Z</dcterms:created>
  <dcterms:modified xsi:type="dcterms:W3CDTF">2022-06-02T07:50:26Z</dcterms:modified>
</cp:coreProperties>
</file>