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5"/>
  </p:sldMasterIdLst>
  <p:notesMasterIdLst>
    <p:notesMasterId r:id="rId18"/>
  </p:notesMasterIdLst>
  <p:handoutMasterIdLst>
    <p:handoutMasterId r:id="rId19"/>
  </p:handoutMasterIdLst>
  <p:sldIdLst>
    <p:sldId id="256" r:id="rId6"/>
    <p:sldId id="257" r:id="rId7"/>
    <p:sldId id="261" r:id="rId8"/>
    <p:sldId id="293" r:id="rId9"/>
    <p:sldId id="294" r:id="rId10"/>
    <p:sldId id="295" r:id="rId11"/>
    <p:sldId id="292" r:id="rId12"/>
    <p:sldId id="260" r:id="rId13"/>
    <p:sldId id="287" r:id="rId14"/>
    <p:sldId id="288" r:id="rId15"/>
    <p:sldId id="296"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350"/>
    <a:srgbClr val="0C4360"/>
    <a:srgbClr val="1B6872"/>
    <a:srgbClr val="63B7C6"/>
    <a:srgbClr val="002136"/>
    <a:srgbClr val="0C75AC"/>
    <a:srgbClr val="002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3" autoAdjust="0"/>
    <p:restoredTop sz="82847" autoAdjust="0"/>
  </p:normalViewPr>
  <p:slideViewPr>
    <p:cSldViewPr snapToGrid="0">
      <p:cViewPr varScale="1">
        <p:scale>
          <a:sx n="58" d="100"/>
          <a:sy n="58" d="100"/>
        </p:scale>
        <p:origin x="952" y="44"/>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62FF6B6-4F8A-40F7-B5F4-FC3996824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8910A999-F365-48DF-976A-0517FE04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A5457B-CDAE-4DEB-AEC8-C82DE2312E37}" type="datetimeFigureOut">
              <a:rPr lang="en-US" smtClean="0"/>
              <a:t>6/2/2022</a:t>
            </a:fld>
            <a:endParaRPr lang="en-US" dirty="0"/>
          </a:p>
        </p:txBody>
      </p:sp>
      <p:sp>
        <p:nvSpPr>
          <p:cNvPr id="4" name="Footer Placeholder 3">
            <a:extLst>
              <a:ext uri="{FF2B5EF4-FFF2-40B4-BE49-F238E27FC236}">
                <a16:creationId xmlns:a16="http://schemas.microsoft.com/office/drawing/2014/main" xmlns="" id="{F8735C90-ADBF-4B9E-BE88-E1C8F83EB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82506A01-6D0A-45EF-A584-05A3361D6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1430A-4AA4-45C8-AC23-CD6B61C41A4C}" type="slidenum">
              <a:rPr lang="en-US" smtClean="0"/>
              <a:t>‹#›</a:t>
            </a:fld>
            <a:endParaRPr lang="en-US" dirty="0"/>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B78EA-28CE-41D8-9043-90E391E5F567}" type="datetimeFigureOut">
              <a:rPr lang="en-US" noProof="0" smtClean="0"/>
              <a:t>6/2/2022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4D747-9380-41EE-9946-EC9EC0CA5D1E}" type="slidenum">
              <a:rPr lang="en-US" noProof="0" smtClean="0"/>
              <a:t>‹#›</a:t>
            </a:fld>
            <a:endParaRPr lang="en-US" noProof="0" dirty="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734D747-9380-41EE-9946-EC9EC0CA5D1E}" type="slidenum">
              <a:rPr lang="en-US" noProof="0" smtClean="0"/>
              <a:t>1</a:t>
            </a:fld>
            <a:endParaRPr lang="en-US" noProof="0" dirty="0"/>
          </a:p>
        </p:txBody>
      </p:sp>
    </p:spTree>
    <p:extLst>
      <p:ext uri="{BB962C8B-B14F-4D97-AF65-F5344CB8AC3E}">
        <p14:creationId xmlns:p14="http://schemas.microsoft.com/office/powerpoint/2010/main" val="695661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10</a:t>
            </a:fld>
            <a:endParaRPr lang="en-US" noProof="0" dirty="0"/>
          </a:p>
        </p:txBody>
      </p:sp>
    </p:spTree>
    <p:extLst>
      <p:ext uri="{BB962C8B-B14F-4D97-AF65-F5344CB8AC3E}">
        <p14:creationId xmlns:p14="http://schemas.microsoft.com/office/powerpoint/2010/main" val="705477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noProof="0" dirty="0"/>
          </a:p>
        </p:txBody>
      </p:sp>
      <p:sp>
        <p:nvSpPr>
          <p:cNvPr id="5" name="Footer Placeholder 4"/>
          <p:cNvSpPr>
            <a:spLocks noGrp="1"/>
          </p:cNvSpPr>
          <p:nvPr>
            <p:ph type="ftr" sz="quarter" idx="4"/>
          </p:nvPr>
        </p:nvSpPr>
        <p:spPr/>
        <p:txBody>
          <a:bodyPr/>
          <a:lstStyle/>
          <a:p>
            <a:endParaRPr lang="en-US" noProof="0" dirty="0"/>
          </a:p>
        </p:txBody>
      </p:sp>
      <p:sp>
        <p:nvSpPr>
          <p:cNvPr id="6" name="Slide Number Placeholder 5"/>
          <p:cNvSpPr>
            <a:spLocks noGrp="1"/>
          </p:cNvSpPr>
          <p:nvPr>
            <p:ph type="sldNum" sz="quarter" idx="5"/>
          </p:nvPr>
        </p:nvSpPr>
        <p:spPr/>
        <p:txBody>
          <a:bodyPr/>
          <a:lstStyle/>
          <a:p>
            <a:fld id="{1734D747-9380-41EE-9946-EC9EC0CA5D1E}" type="slidenum">
              <a:rPr lang="en-US" noProof="0" smtClean="0"/>
              <a:t>11</a:t>
            </a:fld>
            <a:endParaRPr lang="en-US" noProof="0" dirty="0"/>
          </a:p>
        </p:txBody>
      </p:sp>
    </p:spTree>
    <p:extLst>
      <p:ext uri="{BB962C8B-B14F-4D97-AF65-F5344CB8AC3E}">
        <p14:creationId xmlns:p14="http://schemas.microsoft.com/office/powerpoint/2010/main" val="609695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Send your</a:t>
            </a:r>
            <a:r>
              <a:rPr lang="en-GB" baseline="0" dirty="0"/>
              <a:t> completed feedback forms to our Review mailbox,</a:t>
            </a:r>
            <a:endParaRPr lang="en-GB"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12</a:t>
            </a:fld>
            <a:endParaRPr lang="en-US" noProof="0" dirty="0"/>
          </a:p>
        </p:txBody>
      </p:sp>
    </p:spTree>
    <p:extLst>
      <p:ext uri="{BB962C8B-B14F-4D97-AF65-F5344CB8AC3E}">
        <p14:creationId xmlns:p14="http://schemas.microsoft.com/office/powerpoint/2010/main" val="1145685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2</a:t>
            </a:fld>
            <a:endParaRPr lang="en-US" noProof="0" dirty="0"/>
          </a:p>
        </p:txBody>
      </p:sp>
    </p:spTree>
    <p:extLst>
      <p:ext uri="{BB962C8B-B14F-4D97-AF65-F5344CB8AC3E}">
        <p14:creationId xmlns:p14="http://schemas.microsoft.com/office/powerpoint/2010/main" val="3473361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Since the original guidance was published in 2008 there has been a range</a:t>
            </a:r>
            <a:r>
              <a:rPr lang="en-GB" baseline="0" dirty="0"/>
              <a:t> of policy and legislative development, not least the Integration of Health and Social Care, and the development of National Health and Wellbeing Outcomes.  These re the three most pertinent to our agenda:  Keeping people independent at home, a positive service experience and maintaining or improving quality of life.</a:t>
            </a:r>
          </a:p>
          <a:p>
            <a:endParaRPr lang="en-GB" baseline="0" dirty="0"/>
          </a:p>
          <a:p>
            <a:r>
              <a:rPr lang="en-GB" baseline="0" dirty="0"/>
              <a:t>As you will see from the draft guidance, there’s a much wider range of policies that equipment and adaptations touch on, ranging from Children, to prisons, Education, Housing to name but a few.   </a:t>
            </a:r>
            <a:endParaRPr lang="en-GB"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3</a:t>
            </a:fld>
            <a:endParaRPr lang="en-US" noProof="0" dirty="0"/>
          </a:p>
        </p:txBody>
      </p:sp>
    </p:spTree>
    <p:extLst>
      <p:ext uri="{BB962C8B-B14F-4D97-AF65-F5344CB8AC3E}">
        <p14:creationId xmlns:p14="http://schemas.microsoft.com/office/powerpoint/2010/main" val="711935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new rehab framework has also been published which</a:t>
            </a:r>
            <a:r>
              <a:rPr lang="en-GB" baseline="0" dirty="0"/>
              <a:t> commits to ensuring that everyone requiring rehab will have timely access to information and services, which would of course include equipment.</a:t>
            </a:r>
            <a:endParaRPr lang="en-GB"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4</a:t>
            </a:fld>
            <a:endParaRPr lang="en-US" noProof="0" dirty="0"/>
          </a:p>
        </p:txBody>
      </p:sp>
    </p:spTree>
    <p:extLst>
      <p:ext uri="{BB962C8B-B14F-4D97-AF65-F5344CB8AC3E}">
        <p14:creationId xmlns:p14="http://schemas.microsoft.com/office/powerpoint/2010/main" val="3901316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Similarly, Ambition 3 in Your Posture Matters highlights the potential</a:t>
            </a:r>
            <a:r>
              <a:rPr lang="en-GB" baseline="0" dirty="0"/>
              <a:t> benefits of timely and equitable access to equipment, regardless of where someone lives.</a:t>
            </a:r>
            <a:endParaRPr lang="en-GB"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5</a:t>
            </a:fld>
            <a:endParaRPr lang="en-US" noProof="0" dirty="0"/>
          </a:p>
        </p:txBody>
      </p:sp>
    </p:spTree>
    <p:extLst>
      <p:ext uri="{BB962C8B-B14F-4D97-AF65-F5344CB8AC3E}">
        <p14:creationId xmlns:p14="http://schemas.microsoft.com/office/powerpoint/2010/main" val="2906297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latin typeface="Roboto"/>
              </a:rPr>
              <a:t>And finally, you will</a:t>
            </a:r>
            <a:r>
              <a:rPr lang="en-GB" baseline="0" dirty="0">
                <a:latin typeface="Roboto"/>
              </a:rPr>
              <a:t> all be aware of the review of Adult Social Care, which made a number of recommendations aimed at improving access to support services, including a recommendation that  </a:t>
            </a:r>
            <a:r>
              <a:rPr lang="en-GB" b="1" dirty="0"/>
              <a:t>Investment in alternative social care support models should prioritise approaches that enable people to stay in their own homes and communities.</a:t>
            </a:r>
            <a:endParaRPr lang="en-GB" b="1" dirty="0">
              <a:latin typeface="Roboto"/>
            </a:endParaRPr>
          </a:p>
          <a:p>
            <a:endParaRPr lang="en-GB" dirty="0"/>
          </a:p>
          <a:p>
            <a:endParaRPr lang="en-GB"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6</a:t>
            </a:fld>
            <a:endParaRPr lang="en-US" noProof="0" dirty="0"/>
          </a:p>
        </p:txBody>
      </p:sp>
    </p:spTree>
    <p:extLst>
      <p:ext uri="{BB962C8B-B14F-4D97-AF65-F5344CB8AC3E}">
        <p14:creationId xmlns:p14="http://schemas.microsoft.com/office/powerpoint/2010/main" val="1430148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hope those slides gave a flavour of the importance</a:t>
            </a:r>
            <a:r>
              <a:rPr lang="en-GB" baseline="0" dirty="0"/>
              <a:t> of equipment to supporting national policy.  But, I thought I would end with a few quotes from real service users just to highlight wat a difference even the simplest equipment can make.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34D747-9380-41EE-9946-EC9EC0CA5D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634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8</a:t>
            </a:fld>
            <a:endParaRPr lang="en-US" noProof="0" dirty="0"/>
          </a:p>
        </p:txBody>
      </p:sp>
    </p:spTree>
    <p:extLst>
      <p:ext uri="{BB962C8B-B14F-4D97-AF65-F5344CB8AC3E}">
        <p14:creationId xmlns:p14="http://schemas.microsoft.com/office/powerpoint/2010/main" val="3530424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noProof="0" dirty="0"/>
          </a:p>
        </p:txBody>
      </p:sp>
      <p:sp>
        <p:nvSpPr>
          <p:cNvPr id="5" name="Footer Placeholder 4"/>
          <p:cNvSpPr>
            <a:spLocks noGrp="1"/>
          </p:cNvSpPr>
          <p:nvPr>
            <p:ph type="ftr" sz="quarter" idx="4"/>
          </p:nvPr>
        </p:nvSpPr>
        <p:spPr/>
        <p:txBody>
          <a:bodyPr/>
          <a:lstStyle/>
          <a:p>
            <a:endParaRPr lang="en-US" noProof="0" dirty="0"/>
          </a:p>
        </p:txBody>
      </p:sp>
      <p:sp>
        <p:nvSpPr>
          <p:cNvPr id="6" name="Slide Number Placeholder 5"/>
          <p:cNvSpPr>
            <a:spLocks noGrp="1"/>
          </p:cNvSpPr>
          <p:nvPr>
            <p:ph type="sldNum" sz="quarter" idx="5"/>
          </p:nvPr>
        </p:nvSpPr>
        <p:spPr/>
        <p:txBody>
          <a:bodyPr/>
          <a:lstStyle/>
          <a:p>
            <a:fld id="{1734D747-9380-41EE-9946-EC9EC0CA5D1E}" type="slidenum">
              <a:rPr lang="en-US" noProof="0" smtClean="0"/>
              <a:t>9</a:t>
            </a:fld>
            <a:endParaRPr lang="en-US" noProof="0" dirty="0"/>
          </a:p>
        </p:txBody>
      </p:sp>
    </p:spTree>
    <p:extLst>
      <p:ext uri="{BB962C8B-B14F-4D97-AF65-F5344CB8AC3E}">
        <p14:creationId xmlns:p14="http://schemas.microsoft.com/office/powerpoint/2010/main" val="1009622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xmlns="" id="{4CA15AFD-4983-47DD-9ED0-D3B27E5A096F}"/>
              </a:ext>
            </a:extLst>
          </p:cNvPr>
          <p:cNvGrpSpPr/>
          <p:nvPr userDrawn="1"/>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xmlns=""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xmlns=""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xmlns=""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ight Triangle 16">
                <a:extLst>
                  <a:ext uri="{FF2B5EF4-FFF2-40B4-BE49-F238E27FC236}">
                    <a16:creationId xmlns:a16="http://schemas.microsoft.com/office/drawing/2014/main" xmlns=""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xmlns=""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xmlns=""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xmlns=""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Freeform: Shape 12">
              <a:extLst>
                <a:ext uri="{FF2B5EF4-FFF2-40B4-BE49-F238E27FC236}">
                  <a16:creationId xmlns:a16="http://schemas.microsoft.com/office/drawing/2014/main" xmlns=""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xmlns=""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2">
              <a:extLst>
                <a:ext uri="{FF2B5EF4-FFF2-40B4-BE49-F238E27FC236}">
                  <a16:creationId xmlns:a16="http://schemas.microsoft.com/office/drawing/2014/main" xmlns=""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xmlns=""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xmlns=""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2">
                <a:extLst>
                  <a:ext uri="{FF2B5EF4-FFF2-40B4-BE49-F238E27FC236}">
                    <a16:creationId xmlns:a16="http://schemas.microsoft.com/office/drawing/2014/main" xmlns=""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2" name="Title 1">
            <a:extLst>
              <a:ext uri="{FF2B5EF4-FFF2-40B4-BE49-F238E27FC236}">
                <a16:creationId xmlns:a16="http://schemas.microsoft.com/office/drawing/2014/main" xmlns=""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xmlns=""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en-US" noProof="0"/>
              <a:t>Click to edit Master subtitle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8804" y="5874600"/>
            <a:ext cx="4927143" cy="900000"/>
          </a:xfrm>
          <a:prstGeom prst="rect">
            <a:avLst/>
          </a:prstGeom>
        </p:spPr>
      </p:pic>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xmlns=""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xmlns=""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xmlns=""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xmlns=""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xmlns=""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xmlns=""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xmlns=""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xmlns=""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xmlns=""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xmlns=""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xmlns=""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xmlns=""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xmlns=""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xmlns=""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6097" y="5962275"/>
            <a:ext cx="3930352" cy="717925"/>
          </a:xfrm>
          <a:prstGeom prst="rect">
            <a:avLst/>
          </a:prstGeom>
        </p:spPr>
      </p:pic>
    </p:spTree>
    <p:extLst>
      <p:ext uri="{BB962C8B-B14F-4D97-AF65-F5344CB8AC3E}">
        <p14:creationId xmlns:p14="http://schemas.microsoft.com/office/powerpoint/2010/main" val="99959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xmlns=""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xmlns=""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xmlns=""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xmlns=""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xmlns=""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xmlns=""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xmlns=""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xmlns=""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xmlns=""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xmlns=""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8">
            <a:extLst>
              <a:ext uri="{FF2B5EF4-FFF2-40B4-BE49-F238E27FC236}">
                <a16:creationId xmlns:a16="http://schemas.microsoft.com/office/drawing/2014/main" xmlns=""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1" name="Picture Placeholder 8">
            <a:extLst>
              <a:ext uri="{FF2B5EF4-FFF2-40B4-BE49-F238E27FC236}">
                <a16:creationId xmlns:a16="http://schemas.microsoft.com/office/drawing/2014/main" xmlns=""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2" name="Picture Placeholder 8">
            <a:extLst>
              <a:ext uri="{FF2B5EF4-FFF2-40B4-BE49-F238E27FC236}">
                <a16:creationId xmlns:a16="http://schemas.microsoft.com/office/drawing/2014/main" xmlns=""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3" name="Picture Placeholder 8">
            <a:extLst>
              <a:ext uri="{FF2B5EF4-FFF2-40B4-BE49-F238E27FC236}">
                <a16:creationId xmlns:a16="http://schemas.microsoft.com/office/drawing/2014/main" xmlns=""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4" name="Picture Placeholder 8">
            <a:extLst>
              <a:ext uri="{FF2B5EF4-FFF2-40B4-BE49-F238E27FC236}">
                <a16:creationId xmlns:a16="http://schemas.microsoft.com/office/drawing/2014/main" xmlns=""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6" name="Text Placeholder 22">
            <a:extLst>
              <a:ext uri="{FF2B5EF4-FFF2-40B4-BE49-F238E27FC236}">
                <a16:creationId xmlns:a16="http://schemas.microsoft.com/office/drawing/2014/main" xmlns=""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27" name="Text Placeholder 22">
            <a:extLst>
              <a:ext uri="{FF2B5EF4-FFF2-40B4-BE49-F238E27FC236}">
                <a16:creationId xmlns:a16="http://schemas.microsoft.com/office/drawing/2014/main" xmlns=""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28" name="Text Placeholder 22">
            <a:extLst>
              <a:ext uri="{FF2B5EF4-FFF2-40B4-BE49-F238E27FC236}">
                <a16:creationId xmlns:a16="http://schemas.microsoft.com/office/drawing/2014/main" xmlns=""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29" name="Text Placeholder 22">
            <a:extLst>
              <a:ext uri="{FF2B5EF4-FFF2-40B4-BE49-F238E27FC236}">
                <a16:creationId xmlns:a16="http://schemas.microsoft.com/office/drawing/2014/main" xmlns=""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30" name="Text Placeholder 22">
            <a:extLst>
              <a:ext uri="{FF2B5EF4-FFF2-40B4-BE49-F238E27FC236}">
                <a16:creationId xmlns:a16="http://schemas.microsoft.com/office/drawing/2014/main" xmlns=""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cxnSp>
        <p:nvCxnSpPr>
          <p:cNvPr id="7" name="Straight Connector 6">
            <a:extLst>
              <a:ext uri="{FF2B5EF4-FFF2-40B4-BE49-F238E27FC236}">
                <a16:creationId xmlns:a16="http://schemas.microsoft.com/office/drawing/2014/main" xmlns=""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xmlns=""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xmlns=""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pic>
        <p:nvPicPr>
          <p:cNvPr id="36" name="Picture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6097" y="5962275"/>
            <a:ext cx="3930352" cy="717925"/>
          </a:xfrm>
          <a:prstGeom prst="rect">
            <a:avLst/>
          </a:prstGeom>
        </p:spPr>
      </p:pic>
    </p:spTree>
    <p:extLst>
      <p:ext uri="{BB962C8B-B14F-4D97-AF65-F5344CB8AC3E}">
        <p14:creationId xmlns:p14="http://schemas.microsoft.com/office/powerpoint/2010/main" val="47626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xmlns=""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xmlns=""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xmlns=""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xmlns=""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xmlns=""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xmlns=""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xmlns=""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xmlns=""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xmlns=""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xmlns=""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xmlns=""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35" name="Freeform: Shape 34">
            <a:extLst>
              <a:ext uri="{FF2B5EF4-FFF2-40B4-BE49-F238E27FC236}">
                <a16:creationId xmlns:a16="http://schemas.microsoft.com/office/drawing/2014/main" xmlns=""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xmlns=""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xmlns=""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xmlns=""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37" name="Text Placeholder 22">
            <a:extLst>
              <a:ext uri="{FF2B5EF4-FFF2-40B4-BE49-F238E27FC236}">
                <a16:creationId xmlns:a16="http://schemas.microsoft.com/office/drawing/2014/main" xmlns=""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6097" y="5962275"/>
            <a:ext cx="3930352" cy="717925"/>
          </a:xfrm>
          <a:prstGeom prst="rect">
            <a:avLst/>
          </a:prstGeom>
        </p:spPr>
      </p:pic>
    </p:spTree>
    <p:extLst>
      <p:ext uri="{BB962C8B-B14F-4D97-AF65-F5344CB8AC3E}">
        <p14:creationId xmlns:p14="http://schemas.microsoft.com/office/powerpoint/2010/main" val="154474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xmlns=""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xmlns=""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xmlns=""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xmlns=""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xmlns=""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xmlns=""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xmlns=""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xmlns=""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xmlns=""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xmlns=""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xmlns=""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35" name="Freeform: Shape 34">
            <a:extLst>
              <a:ext uri="{FF2B5EF4-FFF2-40B4-BE49-F238E27FC236}">
                <a16:creationId xmlns:a16="http://schemas.microsoft.com/office/drawing/2014/main" xmlns=""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xmlns=""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xmlns=""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6097" y="5962275"/>
            <a:ext cx="3930352" cy="717925"/>
          </a:xfrm>
          <a:prstGeom prst="rect">
            <a:avLst/>
          </a:prstGeom>
        </p:spPr>
      </p:pic>
    </p:spTree>
    <p:extLst>
      <p:ext uri="{BB962C8B-B14F-4D97-AF65-F5344CB8AC3E}">
        <p14:creationId xmlns:p14="http://schemas.microsoft.com/office/powerpoint/2010/main" val="248682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xmlns=""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xmlns=""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xmlns=""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xmlns=""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xmlns=""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xmlns=""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xmlns=""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xmlns=""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xmlns=""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xmlns=""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xmlns=""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xmlns=""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Picture Placeholder 2">
            <a:extLst>
              <a:ext uri="{FF2B5EF4-FFF2-40B4-BE49-F238E27FC236}">
                <a16:creationId xmlns:a16="http://schemas.microsoft.com/office/drawing/2014/main" xmlns=""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1" name="Text Placeholder 3">
            <a:extLst>
              <a:ext uri="{FF2B5EF4-FFF2-40B4-BE49-F238E27FC236}">
                <a16:creationId xmlns:a16="http://schemas.microsoft.com/office/drawing/2014/main" xmlns=""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6097" y="5962275"/>
            <a:ext cx="3930352" cy="717925"/>
          </a:xfrm>
          <a:prstGeom prst="rect">
            <a:avLst/>
          </a:prstGeom>
        </p:spPr>
      </p:pic>
    </p:spTree>
    <p:extLst>
      <p:ext uri="{BB962C8B-B14F-4D97-AF65-F5344CB8AC3E}">
        <p14:creationId xmlns:p14="http://schemas.microsoft.com/office/powerpoint/2010/main" val="154065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xmlns=""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xmlns=""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xmlns=""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xmlns=""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xmlns=""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xmlns=""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xmlns=""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xmlns=""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xmlns=""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xmlns=""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xmlns=""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xmlns=""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1" name="Text Placeholder 3">
            <a:extLst>
              <a:ext uri="{FF2B5EF4-FFF2-40B4-BE49-F238E27FC236}">
                <a16:creationId xmlns:a16="http://schemas.microsoft.com/office/drawing/2014/main" xmlns=""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2" name="Content Placeholder 2">
            <a:extLst>
              <a:ext uri="{FF2B5EF4-FFF2-40B4-BE49-F238E27FC236}">
                <a16:creationId xmlns:a16="http://schemas.microsoft.com/office/drawing/2014/main" xmlns=""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6097" y="5962275"/>
            <a:ext cx="3930352" cy="717925"/>
          </a:xfrm>
          <a:prstGeom prst="rect">
            <a:avLst/>
          </a:prstGeom>
        </p:spPr>
      </p:pic>
    </p:spTree>
    <p:extLst>
      <p:ext uri="{BB962C8B-B14F-4D97-AF65-F5344CB8AC3E}">
        <p14:creationId xmlns:p14="http://schemas.microsoft.com/office/powerpoint/2010/main" val="121298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9">
            <a:extLst>
              <a:ext uri="{FF2B5EF4-FFF2-40B4-BE49-F238E27FC236}">
                <a16:creationId xmlns:a16="http://schemas.microsoft.com/office/drawing/2014/main" xmlns=""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Freeform: Shape 17">
            <a:extLst>
              <a:ext uri="{FF2B5EF4-FFF2-40B4-BE49-F238E27FC236}">
                <a16:creationId xmlns:a16="http://schemas.microsoft.com/office/drawing/2014/main" xmlns=""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11">
            <a:extLst>
              <a:ext uri="{FF2B5EF4-FFF2-40B4-BE49-F238E27FC236}">
                <a16:creationId xmlns:a16="http://schemas.microsoft.com/office/drawing/2014/main" xmlns=""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7">
            <a:extLst>
              <a:ext uri="{FF2B5EF4-FFF2-40B4-BE49-F238E27FC236}">
                <a16:creationId xmlns:a16="http://schemas.microsoft.com/office/drawing/2014/main" xmlns=""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4" name="Group 23">
            <a:extLst>
              <a:ext uri="{FF2B5EF4-FFF2-40B4-BE49-F238E27FC236}">
                <a16:creationId xmlns:a16="http://schemas.microsoft.com/office/drawing/2014/main" xmlns=""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xmlns=""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16">
              <a:extLst>
                <a:ext uri="{FF2B5EF4-FFF2-40B4-BE49-F238E27FC236}">
                  <a16:creationId xmlns:a16="http://schemas.microsoft.com/office/drawing/2014/main" xmlns=""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Freeform: Shape 23">
            <a:extLst>
              <a:ext uri="{FF2B5EF4-FFF2-40B4-BE49-F238E27FC236}">
                <a16:creationId xmlns:a16="http://schemas.microsoft.com/office/drawing/2014/main" xmlns=""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lide Number Placeholder 4">
            <a:extLst>
              <a:ext uri="{FF2B5EF4-FFF2-40B4-BE49-F238E27FC236}">
                <a16:creationId xmlns:a16="http://schemas.microsoft.com/office/drawing/2014/main" xmlns=""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6097" y="5962275"/>
            <a:ext cx="3930352" cy="717925"/>
          </a:xfrm>
          <a:prstGeom prst="rect">
            <a:avLst/>
          </a:prstGeom>
        </p:spPr>
      </p:pic>
    </p:spTree>
    <p:extLst>
      <p:ext uri="{BB962C8B-B14F-4D97-AF65-F5344CB8AC3E}">
        <p14:creationId xmlns:p14="http://schemas.microsoft.com/office/powerpoint/2010/main" val="2672304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xmlns=""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xmlns=""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xmlns=""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 name="Group 5">
            <a:extLst>
              <a:ext uri="{FF2B5EF4-FFF2-40B4-BE49-F238E27FC236}">
                <a16:creationId xmlns:a16="http://schemas.microsoft.com/office/drawing/2014/main" xmlns="" id="{EA7FF9D7-8545-4547-AC77-A0421EEB9B99}"/>
              </a:ext>
            </a:extLst>
          </p:cNvPr>
          <p:cNvGrpSpPr/>
          <p:nvPr userDrawn="1"/>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xmlns=""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xmlns=""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xmlns=""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xmlns=""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6097" y="5962275"/>
            <a:ext cx="3930352" cy="717925"/>
          </a:xfrm>
          <a:prstGeom prst="rect">
            <a:avLst/>
          </a:prstGeom>
        </p:spPr>
      </p:pic>
    </p:spTree>
    <p:extLst>
      <p:ext uri="{BB962C8B-B14F-4D97-AF65-F5344CB8AC3E}">
        <p14:creationId xmlns:p14="http://schemas.microsoft.com/office/powerpoint/2010/main" val="2236386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xmlns=""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xmlns=""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xmlns=""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xmlns=""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2" name="Freeform: Shape 31">
            <a:extLst>
              <a:ext uri="{FF2B5EF4-FFF2-40B4-BE49-F238E27FC236}">
                <a16:creationId xmlns:a16="http://schemas.microsoft.com/office/drawing/2014/main" xmlns=""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xmlns=""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6097" y="5962275"/>
            <a:ext cx="3930352" cy="717925"/>
          </a:xfrm>
          <a:prstGeom prst="rect">
            <a:avLst/>
          </a:prstGeom>
        </p:spPr>
      </p:pic>
    </p:spTree>
    <p:extLst>
      <p:ext uri="{BB962C8B-B14F-4D97-AF65-F5344CB8AC3E}">
        <p14:creationId xmlns:p14="http://schemas.microsoft.com/office/powerpoint/2010/main" val="121851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xmlns=""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xmlns=""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ight Triangle 9">
            <a:extLst>
              <a:ext uri="{FF2B5EF4-FFF2-40B4-BE49-F238E27FC236}">
                <a16:creationId xmlns:a16="http://schemas.microsoft.com/office/drawing/2014/main" xmlns=""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xmlns=""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xmlns=""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2">
            <a:extLst>
              <a:ext uri="{FF2B5EF4-FFF2-40B4-BE49-F238E27FC236}">
                <a16:creationId xmlns:a16="http://schemas.microsoft.com/office/drawing/2014/main" xmlns=""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3">
            <a:extLst>
              <a:ext uri="{FF2B5EF4-FFF2-40B4-BE49-F238E27FC236}">
                <a16:creationId xmlns:a16="http://schemas.microsoft.com/office/drawing/2014/main" xmlns=""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4">
            <a:extLst>
              <a:ext uri="{FF2B5EF4-FFF2-40B4-BE49-F238E27FC236}">
                <a16:creationId xmlns:a16="http://schemas.microsoft.com/office/drawing/2014/main" xmlns=""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6" name="Group 15">
            <a:extLst>
              <a:ext uri="{FF2B5EF4-FFF2-40B4-BE49-F238E27FC236}">
                <a16:creationId xmlns:a16="http://schemas.microsoft.com/office/drawing/2014/main" xmlns=""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xmlns=""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xmlns=""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xmlns=""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xmlns=""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xmlns=""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Text Placeholder 2">
            <a:extLst>
              <a:ext uri="{FF2B5EF4-FFF2-40B4-BE49-F238E27FC236}">
                <a16:creationId xmlns:a16="http://schemas.microsoft.com/office/drawing/2014/main" xmlns=""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Edit Master text styles</a:t>
            </a:r>
          </a:p>
        </p:txBody>
      </p:sp>
      <p:sp>
        <p:nvSpPr>
          <p:cNvPr id="22" name="Slide Number Placeholder 4">
            <a:extLst>
              <a:ext uri="{FF2B5EF4-FFF2-40B4-BE49-F238E27FC236}">
                <a16:creationId xmlns:a16="http://schemas.microsoft.com/office/drawing/2014/main" xmlns=""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3" name="Title 1">
            <a:extLst>
              <a:ext uri="{FF2B5EF4-FFF2-40B4-BE49-F238E27FC236}">
                <a16:creationId xmlns:a16="http://schemas.microsoft.com/office/drawing/2014/main" xmlns=""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6097" y="5962275"/>
            <a:ext cx="3930352" cy="717925"/>
          </a:xfrm>
          <a:prstGeom prst="rect">
            <a:avLst/>
          </a:prstGeom>
        </p:spPr>
      </p:pic>
    </p:spTree>
    <p:extLst>
      <p:ext uri="{BB962C8B-B14F-4D97-AF65-F5344CB8AC3E}">
        <p14:creationId xmlns:p14="http://schemas.microsoft.com/office/powerpoint/2010/main" val="167519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xmlns=""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xmlns=""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xmlns=""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xmlns="" id="{E9318B2B-E019-4078-9EF0-C9D6281AE31B}"/>
              </a:ext>
            </a:extLst>
          </p:cNvPr>
          <p:cNvGrpSpPr/>
          <p:nvPr userDrawn="1"/>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xmlns=""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Shape 27">
              <a:extLst>
                <a:ext uri="{FF2B5EF4-FFF2-40B4-BE49-F238E27FC236}">
                  <a16:creationId xmlns:a16="http://schemas.microsoft.com/office/drawing/2014/main" xmlns=""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29" name="Freeform: Shape 28">
            <a:extLst>
              <a:ext uri="{FF2B5EF4-FFF2-40B4-BE49-F238E27FC236}">
                <a16:creationId xmlns:a16="http://schemas.microsoft.com/office/drawing/2014/main" xmlns=""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xmlns=""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31" name="Group 30">
            <a:extLst>
              <a:ext uri="{FF2B5EF4-FFF2-40B4-BE49-F238E27FC236}">
                <a16:creationId xmlns:a16="http://schemas.microsoft.com/office/drawing/2014/main" xmlns="" id="{EAB002AA-4848-49C8-A834-036F860C79A3}"/>
              </a:ext>
            </a:extLst>
          </p:cNvPr>
          <p:cNvGrpSpPr/>
          <p:nvPr userDrawn="1"/>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xmlns=""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xmlns=""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xmlns=""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xmlns=""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Edit Master text styles</a:t>
            </a:r>
          </a:p>
        </p:txBody>
      </p:sp>
      <p:sp>
        <p:nvSpPr>
          <p:cNvPr id="35" name="Slide Number Placeholder 4">
            <a:extLst>
              <a:ext uri="{FF2B5EF4-FFF2-40B4-BE49-F238E27FC236}">
                <a16:creationId xmlns:a16="http://schemas.microsoft.com/office/drawing/2014/main" xmlns=""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6097" y="5962275"/>
            <a:ext cx="3930352" cy="717925"/>
          </a:xfrm>
          <a:prstGeom prst="rect">
            <a:avLst/>
          </a:prstGeom>
        </p:spPr>
      </p:pic>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xmlns=""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xmlns=""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xmlns=""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xmlns=""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itle 1">
            <a:extLst>
              <a:ext uri="{FF2B5EF4-FFF2-40B4-BE49-F238E27FC236}">
                <a16:creationId xmlns:a16="http://schemas.microsoft.com/office/drawing/2014/main" xmlns=""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xmlns=""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xmlns=""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6097" y="5962275"/>
            <a:ext cx="3930352" cy="717925"/>
          </a:xfrm>
          <a:prstGeom prst="rect">
            <a:avLst/>
          </a:prstGeom>
        </p:spPr>
      </p:pic>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xmlns=""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xmlns=""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sp>
        <p:nvSpPr>
          <p:cNvPr id="5" name="Slide Number Placeholder 4">
            <a:extLst>
              <a:ext uri="{FF2B5EF4-FFF2-40B4-BE49-F238E27FC236}">
                <a16:creationId xmlns:a16="http://schemas.microsoft.com/office/drawing/2014/main" xmlns=""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xmlns=""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xmlns=""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xmlns=""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xmlns=""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a:p>
            <a:pPr lvl="1"/>
            <a:r>
              <a:rPr lang="en-US" noProof="0"/>
              <a:t>Second level</a:t>
            </a:r>
          </a:p>
          <a:p>
            <a:pPr lvl="2"/>
            <a:r>
              <a:rPr lang="en-US" noProof="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6097" y="5962275"/>
            <a:ext cx="3930352" cy="717925"/>
          </a:xfrm>
          <a:prstGeom prst="rect">
            <a:avLst/>
          </a:prstGeom>
        </p:spPr>
      </p:pic>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xmlns=""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xmlns=""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xmlns=""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xmlns=""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xmlns=""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xmlns=""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xmlns=""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xmlns=""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xmlns=""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xmlns=""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xmlns=""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xmlns=""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6097" y="5962275"/>
            <a:ext cx="3930352" cy="717925"/>
          </a:xfrm>
          <a:prstGeom prst="rect">
            <a:avLst/>
          </a:prstGeom>
        </p:spPr>
      </p:pic>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xmlns=""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xmlns=""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xmlns=""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xmlns=""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xmlns=""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xmlns=""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xmlns=""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xmlns=""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xmlns=""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xmlns=""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xmlns=""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xmlns=""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7" name="Text Placeholder 6">
            <a:extLst>
              <a:ext uri="{FF2B5EF4-FFF2-40B4-BE49-F238E27FC236}">
                <a16:creationId xmlns:a16="http://schemas.microsoft.com/office/drawing/2014/main" xmlns=""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en-US" noProof="0"/>
              <a:t>Edit Master text styles</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6097" y="5962275"/>
            <a:ext cx="3930352" cy="717925"/>
          </a:xfrm>
          <a:prstGeom prst="rect">
            <a:avLst/>
          </a:prstGeom>
        </p:spPr>
      </p:pic>
    </p:spTree>
    <p:extLst>
      <p:ext uri="{BB962C8B-B14F-4D97-AF65-F5344CB8AC3E}">
        <p14:creationId xmlns:p14="http://schemas.microsoft.com/office/powerpoint/2010/main" val="29047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xmlns=""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xmlns=""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xmlns=""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xmlns=""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xmlns=""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xmlns=""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xmlns=""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xmlns=""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xmlns=""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xmlns=""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xmlns=""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xmlns=""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xmlns=""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6097" y="5962275"/>
            <a:ext cx="3930352" cy="717925"/>
          </a:xfrm>
          <a:prstGeom prst="rect">
            <a:avLst/>
          </a:prstGeom>
        </p:spPr>
      </p:pic>
    </p:spTree>
    <p:extLst>
      <p:ext uri="{BB962C8B-B14F-4D97-AF65-F5344CB8AC3E}">
        <p14:creationId xmlns:p14="http://schemas.microsoft.com/office/powerpoint/2010/main" val="263670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xmlns=""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xmlns=""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xmlns=""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xmlns=""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xmlns=""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xmlns=""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xmlns=""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xmlns=""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xmlns=""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xmlns=""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xmlns=""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xmlns=""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5" name="Text Placeholder 2">
            <a:extLst>
              <a:ext uri="{FF2B5EF4-FFF2-40B4-BE49-F238E27FC236}">
                <a16:creationId xmlns:a16="http://schemas.microsoft.com/office/drawing/2014/main" xmlns=""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6" name="Text Placeholder 4">
            <a:extLst>
              <a:ext uri="{FF2B5EF4-FFF2-40B4-BE49-F238E27FC236}">
                <a16:creationId xmlns:a16="http://schemas.microsoft.com/office/drawing/2014/main" xmlns=""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Content Placeholder 3">
            <a:extLst>
              <a:ext uri="{FF2B5EF4-FFF2-40B4-BE49-F238E27FC236}">
                <a16:creationId xmlns:a16="http://schemas.microsoft.com/office/drawing/2014/main" xmlns=""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Content Placeholder 5">
            <a:extLst>
              <a:ext uri="{FF2B5EF4-FFF2-40B4-BE49-F238E27FC236}">
                <a16:creationId xmlns:a16="http://schemas.microsoft.com/office/drawing/2014/main" xmlns=""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6097" y="5962275"/>
            <a:ext cx="3930352" cy="717925"/>
          </a:xfrm>
          <a:prstGeom prst="rect">
            <a:avLst/>
          </a:prstGeom>
        </p:spPr>
      </p:pic>
    </p:spTree>
    <p:extLst>
      <p:ext uri="{BB962C8B-B14F-4D97-AF65-F5344CB8AC3E}">
        <p14:creationId xmlns:p14="http://schemas.microsoft.com/office/powerpoint/2010/main" val="321916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xmlns=""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xmlns=""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6C4-4840-40CC-AC84-17E24B3B7BDE}" type="slidenum">
              <a:rPr lang="en-US" noProof="0" smtClean="0"/>
              <a:t>‹#›</a:t>
            </a:fld>
            <a:endParaRPr lang="en-US" noProof="0" dirty="0"/>
          </a:p>
        </p:txBody>
      </p:sp>
      <p:sp>
        <p:nvSpPr>
          <p:cNvPr id="5" name="Rectangle 4">
            <a:extLst>
              <a:ext uri="{FF2B5EF4-FFF2-40B4-BE49-F238E27FC236}">
                <a16:creationId xmlns:a16="http://schemas.microsoft.com/office/drawing/2014/main" xmlns=""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9">
            <a:extLst>
              <a:ext uri="{FF2B5EF4-FFF2-40B4-BE49-F238E27FC236}">
                <a16:creationId xmlns:a16="http://schemas.microsoft.com/office/drawing/2014/main" xmlns=""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17">
            <a:extLst>
              <a:ext uri="{FF2B5EF4-FFF2-40B4-BE49-F238E27FC236}">
                <a16:creationId xmlns:a16="http://schemas.microsoft.com/office/drawing/2014/main" xmlns=""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1">
            <a:extLst>
              <a:ext uri="{FF2B5EF4-FFF2-40B4-BE49-F238E27FC236}">
                <a16:creationId xmlns:a16="http://schemas.microsoft.com/office/drawing/2014/main" xmlns=""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7">
            <a:extLst>
              <a:ext uri="{FF2B5EF4-FFF2-40B4-BE49-F238E27FC236}">
                <a16:creationId xmlns:a16="http://schemas.microsoft.com/office/drawing/2014/main" xmlns=""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xmlns=""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dirty="0">
                <a:latin typeface="+mj-lt"/>
              </a:rPr>
              <a:t>Click to edit Master title style</a:t>
            </a:r>
          </a:p>
        </p:txBody>
      </p:sp>
      <p:grpSp>
        <p:nvGrpSpPr>
          <p:cNvPr id="12" name="Group 11">
            <a:extLst>
              <a:ext uri="{FF2B5EF4-FFF2-40B4-BE49-F238E27FC236}">
                <a16:creationId xmlns:a16="http://schemas.microsoft.com/office/drawing/2014/main" xmlns="" id="{7068FCE4-1B47-3C4B-B091-013120A97D09}"/>
              </a:ext>
            </a:extLst>
          </p:cNvPr>
          <p:cNvGrpSpPr/>
          <p:nvPr userDrawn="1"/>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xmlns=""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6">
              <a:extLst>
                <a:ext uri="{FF2B5EF4-FFF2-40B4-BE49-F238E27FC236}">
                  <a16:creationId xmlns:a16="http://schemas.microsoft.com/office/drawing/2014/main" xmlns=""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a:extLst>
              <a:ext uri="{FF2B5EF4-FFF2-40B4-BE49-F238E27FC236}">
                <a16:creationId xmlns:a16="http://schemas.microsoft.com/office/drawing/2014/main" xmlns="" id="{BE1E08A0-195D-694F-947B-986A76FBB93E}"/>
              </a:ext>
            </a:extLst>
          </p:cNvPr>
          <p:cNvGrpSpPr/>
          <p:nvPr userDrawn="1"/>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xmlns=""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7" name="Rectangle: Single Corner Snipped 2">
              <a:extLst>
                <a:ext uri="{FF2B5EF4-FFF2-40B4-BE49-F238E27FC236}">
                  <a16:creationId xmlns:a16="http://schemas.microsoft.com/office/drawing/2014/main" xmlns=""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xmlns=""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xmlns="" id="{7D9BF857-7910-734D-A217-5E3344220AA2}"/>
              </a:ext>
            </a:extLst>
          </p:cNvPr>
          <p:cNvSpPr txBox="1">
            <a:spLocks/>
          </p:cNvSpPr>
          <p:nvPr userDrawn="1"/>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7" r:id="rId7"/>
    <p:sldLayoutId id="2147483674" r:id="rId8"/>
    <p:sldLayoutId id="2147483665" r:id="rId9"/>
    <p:sldLayoutId id="2147483673" r:id="rId10"/>
    <p:sldLayoutId id="2147483662" r:id="rId11"/>
    <p:sldLayoutId id="2147483663" r:id="rId12"/>
    <p:sldLayoutId id="2147483664" r:id="rId13"/>
    <p:sldLayoutId id="2147483675" r:id="rId14"/>
    <p:sldLayoutId id="2147483676" r:id="rId15"/>
    <p:sldLayoutId id="2147483672" r:id="rId16"/>
    <p:sldLayoutId id="2147483667" r:id="rId17"/>
    <p:sldLayoutId id="214748366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2BE5BF-9922-45FB-8F3F-4446D40A051B}"/>
              </a:ext>
            </a:extLst>
          </p:cNvPr>
          <p:cNvSpPr>
            <a:spLocks noGrp="1"/>
          </p:cNvSpPr>
          <p:nvPr>
            <p:ph type="ctrTitle"/>
          </p:nvPr>
        </p:nvSpPr>
        <p:spPr>
          <a:xfrm>
            <a:off x="2761488" y="1563624"/>
            <a:ext cx="8897112" cy="2075688"/>
          </a:xfrm>
        </p:spPr>
        <p:txBody>
          <a:bodyPr/>
          <a:lstStyle/>
          <a:p>
            <a:r>
              <a:rPr lang="en-US" sz="6000" dirty="0"/>
              <a:t>Equipment &amp; Adaptations Guidance</a:t>
            </a:r>
          </a:p>
        </p:txBody>
      </p:sp>
      <p:sp>
        <p:nvSpPr>
          <p:cNvPr id="3" name="Subtitle 2">
            <a:extLst>
              <a:ext uri="{FF2B5EF4-FFF2-40B4-BE49-F238E27FC236}">
                <a16:creationId xmlns:a16="http://schemas.microsoft.com/office/drawing/2014/main" xmlns="" id="{0D537F64-4C96-4AA8-BB21-E8053A3186DD}"/>
              </a:ext>
            </a:extLst>
          </p:cNvPr>
          <p:cNvSpPr>
            <a:spLocks noGrp="1"/>
          </p:cNvSpPr>
          <p:nvPr>
            <p:ph type="subTitle" idx="1"/>
          </p:nvPr>
        </p:nvSpPr>
        <p:spPr/>
        <p:txBody>
          <a:bodyPr>
            <a:normAutofit/>
          </a:bodyPr>
          <a:lstStyle/>
          <a:p>
            <a:pPr marL="0" indent="0">
              <a:buNone/>
            </a:pPr>
            <a:r>
              <a:rPr lang="en-US" sz="2000" dirty="0" err="1"/>
              <a:t>BHTA</a:t>
            </a:r>
            <a:r>
              <a:rPr lang="en-US" sz="2000" dirty="0"/>
              <a:t> Meeting</a:t>
            </a:r>
          </a:p>
          <a:p>
            <a:pPr marL="0" indent="0">
              <a:buNone/>
            </a:pPr>
            <a:r>
              <a:rPr lang="en-US" sz="2000" dirty="0"/>
              <a:t>28 April 2022</a:t>
            </a:r>
          </a:p>
        </p:txBody>
      </p:sp>
    </p:spTree>
    <p:extLst>
      <p:ext uri="{BB962C8B-B14F-4D97-AF65-F5344CB8AC3E}">
        <p14:creationId xmlns:p14="http://schemas.microsoft.com/office/powerpoint/2010/main" val="394693459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Key Changes</a:t>
            </a:r>
          </a:p>
        </p:txBody>
      </p:sp>
      <p:sp>
        <p:nvSpPr>
          <p:cNvPr id="3" name="Slide Number Placeholder 2"/>
          <p:cNvSpPr>
            <a:spLocks noGrp="1"/>
          </p:cNvSpPr>
          <p:nvPr>
            <p:ph type="sldNum" sz="quarter" idx="12"/>
          </p:nvPr>
        </p:nvSpPr>
        <p:spPr/>
        <p:txBody>
          <a:bodyPr/>
          <a:lstStyle/>
          <a:p>
            <a:fld id="{C263D6C4-4840-40CC-AC84-17E24B3B7BDE}" type="slidenum">
              <a:rPr lang="en-US" noProof="0" smtClean="0"/>
              <a:pPr/>
              <a:t>10</a:t>
            </a:fld>
            <a:endParaRPr lang="en-US" noProof="0" dirty="0"/>
          </a:p>
        </p:txBody>
      </p:sp>
      <p:sp>
        <p:nvSpPr>
          <p:cNvPr id="6" name="Text Placeholder 5"/>
          <p:cNvSpPr>
            <a:spLocks noGrp="1"/>
          </p:cNvSpPr>
          <p:nvPr>
            <p:ph type="body" idx="1"/>
          </p:nvPr>
        </p:nvSpPr>
        <p:spPr/>
        <p:txBody>
          <a:bodyPr/>
          <a:lstStyle/>
          <a:p>
            <a:r>
              <a:rPr lang="en-GB" dirty="0">
                <a:solidFill>
                  <a:srgbClr val="92D050"/>
                </a:solidFill>
              </a:rPr>
              <a:t>NEW SECTIONS</a:t>
            </a:r>
          </a:p>
        </p:txBody>
      </p:sp>
      <p:sp>
        <p:nvSpPr>
          <p:cNvPr id="8" name="Text Placeholder 7"/>
          <p:cNvSpPr>
            <a:spLocks noGrp="1"/>
          </p:cNvSpPr>
          <p:nvPr>
            <p:ph type="body" sz="quarter" idx="3"/>
          </p:nvPr>
        </p:nvSpPr>
        <p:spPr/>
        <p:txBody>
          <a:bodyPr/>
          <a:lstStyle/>
          <a:p>
            <a:r>
              <a:rPr lang="en-GB" dirty="0">
                <a:solidFill>
                  <a:srgbClr val="FFC000"/>
                </a:solidFill>
              </a:rPr>
              <a:t>UPDATED SECTIONS</a:t>
            </a:r>
          </a:p>
        </p:txBody>
      </p:sp>
      <p:sp>
        <p:nvSpPr>
          <p:cNvPr id="7" name="Content Placeholder 6"/>
          <p:cNvSpPr>
            <a:spLocks noGrp="1"/>
          </p:cNvSpPr>
          <p:nvPr>
            <p:ph sz="half" idx="2"/>
          </p:nvPr>
        </p:nvSpPr>
        <p:spPr>
          <a:xfrm>
            <a:off x="444500" y="2127849"/>
            <a:ext cx="5157787" cy="4061814"/>
          </a:xfrm>
        </p:spPr>
        <p:txBody>
          <a:bodyPr>
            <a:noAutofit/>
          </a:bodyPr>
          <a:lstStyle/>
          <a:p>
            <a:r>
              <a:rPr lang="en-GB" sz="2400" dirty="0"/>
              <a:t>Prevention, early-intervention, and self-management</a:t>
            </a:r>
          </a:p>
          <a:p>
            <a:r>
              <a:rPr lang="en-GB" sz="2400" dirty="0"/>
              <a:t>Unpaid carers</a:t>
            </a:r>
          </a:p>
          <a:p>
            <a:r>
              <a:rPr lang="en-GB" sz="2400" dirty="0"/>
              <a:t>Postural management</a:t>
            </a:r>
          </a:p>
          <a:p>
            <a:r>
              <a:rPr lang="en-GB" sz="2400" dirty="0"/>
              <a:t>Children and young people</a:t>
            </a:r>
          </a:p>
          <a:p>
            <a:r>
              <a:rPr lang="en-GB" sz="2400" dirty="0"/>
              <a:t>Hospital discharge</a:t>
            </a:r>
          </a:p>
          <a:p>
            <a:r>
              <a:rPr lang="en-GB" sz="2400" dirty="0"/>
              <a:t>Prisons</a:t>
            </a:r>
          </a:p>
          <a:p>
            <a:r>
              <a:rPr lang="en-GB" sz="2400" dirty="0"/>
              <a:t>Wheelchairs</a:t>
            </a:r>
          </a:p>
          <a:p>
            <a:r>
              <a:rPr lang="en-GB" sz="2400" dirty="0"/>
              <a:t>AAC</a:t>
            </a:r>
          </a:p>
          <a:p>
            <a:r>
              <a:rPr lang="en-GB" sz="2400" dirty="0"/>
              <a:t>Sensory Impairment</a:t>
            </a:r>
          </a:p>
        </p:txBody>
      </p:sp>
      <p:sp>
        <p:nvSpPr>
          <p:cNvPr id="9" name="Content Placeholder 8"/>
          <p:cNvSpPr>
            <a:spLocks noGrp="1"/>
          </p:cNvSpPr>
          <p:nvPr>
            <p:ph sz="quarter" idx="4"/>
          </p:nvPr>
        </p:nvSpPr>
        <p:spPr>
          <a:xfrm>
            <a:off x="6475412" y="2127849"/>
            <a:ext cx="5183188" cy="4061814"/>
          </a:xfrm>
        </p:spPr>
        <p:txBody>
          <a:bodyPr>
            <a:normAutofit/>
          </a:bodyPr>
          <a:lstStyle/>
          <a:p>
            <a:r>
              <a:rPr lang="en-GB" sz="2400" dirty="0"/>
              <a:t>Contribution of equipment &amp; adaptations</a:t>
            </a:r>
          </a:p>
          <a:p>
            <a:r>
              <a:rPr lang="en-GB" sz="2400" dirty="0"/>
              <a:t>Care Home provision</a:t>
            </a:r>
          </a:p>
          <a:p>
            <a:r>
              <a:rPr lang="en-GB" sz="2400" dirty="0"/>
              <a:t>Adaptations</a:t>
            </a:r>
          </a:p>
          <a:p>
            <a:r>
              <a:rPr lang="en-GB" sz="2400" dirty="0"/>
              <a:t>Technology</a:t>
            </a:r>
          </a:p>
          <a:p>
            <a:r>
              <a:rPr lang="en-GB" sz="2400" dirty="0">
                <a:solidFill>
                  <a:srgbClr val="FFFF00"/>
                </a:solidFill>
              </a:rPr>
              <a:t>MOVING &amp; HANDLING</a:t>
            </a:r>
          </a:p>
        </p:txBody>
      </p:sp>
    </p:spTree>
    <p:extLst>
      <p:ext uri="{BB962C8B-B14F-4D97-AF65-F5344CB8AC3E}">
        <p14:creationId xmlns:p14="http://schemas.microsoft.com/office/powerpoint/2010/main" val="2824071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F3D909-C819-44D5-93EA-760DAC05A4F7}"/>
              </a:ext>
            </a:extLst>
          </p:cNvPr>
          <p:cNvSpPr>
            <a:spLocks noGrp="1"/>
          </p:cNvSpPr>
          <p:nvPr>
            <p:ph type="title"/>
          </p:nvPr>
        </p:nvSpPr>
        <p:spPr/>
        <p:txBody>
          <a:bodyPr/>
          <a:lstStyle/>
          <a:p>
            <a:r>
              <a:rPr lang="en-GB" dirty="0"/>
              <a:t>Moving &amp; Handling – KEY ACTIONS</a:t>
            </a:r>
          </a:p>
        </p:txBody>
      </p:sp>
      <p:sp>
        <p:nvSpPr>
          <p:cNvPr id="3" name="Slide Number Placeholder 2">
            <a:extLst>
              <a:ext uri="{FF2B5EF4-FFF2-40B4-BE49-F238E27FC236}">
                <a16:creationId xmlns:a16="http://schemas.microsoft.com/office/drawing/2014/main" xmlns="" id="{C98278C5-D78D-4FD7-8C75-84EA83818DEA}"/>
              </a:ext>
            </a:extLst>
          </p:cNvPr>
          <p:cNvSpPr>
            <a:spLocks noGrp="1"/>
          </p:cNvSpPr>
          <p:nvPr>
            <p:ph type="sldNum" sz="quarter" idx="12"/>
          </p:nvPr>
        </p:nvSpPr>
        <p:spPr/>
        <p:txBody>
          <a:bodyPr/>
          <a:lstStyle/>
          <a:p>
            <a:fld id="{C263D6C4-4840-40CC-AC84-17E24B3B7BDE}" type="slidenum">
              <a:rPr lang="en-US" noProof="0" smtClean="0"/>
              <a:pPr/>
              <a:t>11</a:t>
            </a:fld>
            <a:endParaRPr lang="en-US" noProof="0" dirty="0"/>
          </a:p>
        </p:txBody>
      </p:sp>
      <p:sp>
        <p:nvSpPr>
          <p:cNvPr id="6" name="Content Placeholder 5">
            <a:extLst>
              <a:ext uri="{FF2B5EF4-FFF2-40B4-BE49-F238E27FC236}">
                <a16:creationId xmlns:a16="http://schemas.microsoft.com/office/drawing/2014/main" xmlns="" id="{36A5FC39-4919-4F2A-902D-1C86C6946FCF}"/>
              </a:ext>
            </a:extLst>
          </p:cNvPr>
          <p:cNvSpPr>
            <a:spLocks noGrp="1"/>
          </p:cNvSpPr>
          <p:nvPr>
            <p:ph sz="half" idx="2"/>
          </p:nvPr>
        </p:nvSpPr>
        <p:spPr>
          <a:xfrm>
            <a:off x="444500" y="1437736"/>
            <a:ext cx="5478972" cy="4751927"/>
          </a:xfrm>
        </p:spPr>
        <p:txBody>
          <a:bodyPr>
            <a:normAutofit fontScale="92500" lnSpcReduction="20000"/>
          </a:bodyPr>
          <a:lstStyle/>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w Cen MT" panose="020B0602020104020603" pitchFamily="34" charset="0"/>
                <a:cs typeface="Arial" panose="020B0604020202020204" pitchFamily="34" charset="0"/>
              </a:rPr>
              <a:t>Assessments should evidence the views of the person who requires to be moved and handled and a person-centred approach should be promoted.</a:t>
            </a:r>
            <a:endParaRPr lang="en-GB" sz="1800" dirty="0">
              <a:effectLst/>
              <a:latin typeface="Arial" panose="020B0604020202020204" pitchFamily="34" charset="0"/>
              <a:ea typeface="Tw Cen MT" panose="020B0602020104020603"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w Cen MT" panose="020B0602020104020603" pitchFamily="34" charset="0"/>
                <a:cs typeface="Arial" panose="020B0604020202020204" pitchFamily="34" charset="0"/>
              </a:rPr>
              <a:t>Services should apply a minimum intervention ethos, which aims to maximise a person’s ability to utilise functional performance and avoids practice which ‘disables’ the person and impacts negatively on their potential wellbeing.</a:t>
            </a:r>
            <a:endParaRPr lang="en-GB" sz="1800" dirty="0">
              <a:effectLst/>
              <a:latin typeface="Arial" panose="020B0604020202020204" pitchFamily="34" charset="0"/>
              <a:ea typeface="Tw Cen MT" panose="020B0602020104020603"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w Cen MT" panose="020B0602020104020603" pitchFamily="34" charset="0"/>
                <a:cs typeface="Arial" panose="020B0604020202020204" pitchFamily="34" charset="0"/>
              </a:rPr>
              <a:t>For ‘end of life’ care, ensure that services act in line with good practice/policy for those with palliative needs and ensure the service users wishes are central to the decision making, avoiding unnecessary equipment provision.</a:t>
            </a:r>
            <a:endParaRPr lang="en-GB" sz="1800" dirty="0">
              <a:effectLst/>
              <a:latin typeface="Arial" panose="020B0604020202020204" pitchFamily="34" charset="0"/>
              <a:ea typeface="Tw Cen MT" panose="020B0602020104020603"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w Cen MT" panose="020B0602020104020603" pitchFamily="34" charset="0"/>
                <a:cs typeface="Arial" panose="020B0604020202020204" pitchFamily="34" charset="0"/>
              </a:rPr>
              <a:t>Ensure that a wide range of professionals are able to assess for and provide moving and handling equipment as required, either to support hospital discharge and/or as part of the service they are providing.</a:t>
            </a:r>
            <a:endParaRPr lang="en-GB" sz="1800" dirty="0">
              <a:effectLst/>
              <a:latin typeface="Arial" panose="020B0604020202020204" pitchFamily="34" charset="0"/>
              <a:ea typeface="Tw Cen MT" panose="020B0602020104020603" pitchFamily="34" charset="0"/>
              <a:cs typeface="Times New Roman" panose="02020603050405020304" pitchFamily="18" charset="0"/>
            </a:endParaRPr>
          </a:p>
          <a:p>
            <a:endParaRPr lang="en-GB" dirty="0"/>
          </a:p>
        </p:txBody>
      </p:sp>
      <p:sp>
        <p:nvSpPr>
          <p:cNvPr id="7" name="Content Placeholder 6">
            <a:extLst>
              <a:ext uri="{FF2B5EF4-FFF2-40B4-BE49-F238E27FC236}">
                <a16:creationId xmlns:a16="http://schemas.microsoft.com/office/drawing/2014/main" xmlns="" id="{CAE7E29A-E17D-4AA9-814F-33D45D354EA1}"/>
              </a:ext>
            </a:extLst>
          </p:cNvPr>
          <p:cNvSpPr>
            <a:spLocks noGrp="1"/>
          </p:cNvSpPr>
          <p:nvPr>
            <p:ph sz="quarter" idx="4"/>
          </p:nvPr>
        </p:nvSpPr>
        <p:spPr>
          <a:xfrm>
            <a:off x="6268530" y="1437736"/>
            <a:ext cx="5390070" cy="4163683"/>
          </a:xfrm>
        </p:spPr>
        <p:txBody>
          <a:bodyPr>
            <a:normAutofit fontScale="92500"/>
          </a:bodyPr>
          <a:lstStyle/>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w Cen MT" panose="020B0602020104020603" pitchFamily="34" charset="0"/>
                <a:cs typeface="Arial" panose="020B0604020202020204" pitchFamily="34" charset="0"/>
              </a:rPr>
              <a:t>Services should ensure they avoid arrangements which encourage duplication in the assessment pathways and inappropriate onward referrals.  </a:t>
            </a:r>
            <a:endParaRPr lang="en-GB" sz="1800" dirty="0">
              <a:effectLst/>
              <a:latin typeface="Arial" panose="020B0604020202020204" pitchFamily="34" charset="0"/>
              <a:ea typeface="Tw Cen MT" panose="020B0602020104020603"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w Cen MT" panose="020B0602020104020603" pitchFamily="34" charset="0"/>
                <a:cs typeface="Arial" panose="020B0604020202020204" pitchFamily="34" charset="0"/>
              </a:rPr>
              <a:t>Blanket solutions to moving and handling should not be applied, and individual assessment is used to determine the number of care workers required to safely move and handle the person, encouraging the use of single-handed care where appropriate.</a:t>
            </a:r>
            <a:endParaRPr lang="en-GB" sz="1800" dirty="0">
              <a:effectLst/>
              <a:latin typeface="Arial" panose="020B0604020202020204" pitchFamily="34" charset="0"/>
              <a:ea typeface="Tw Cen MT" panose="020B0602020104020603"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w Cen MT" panose="020B0602020104020603" pitchFamily="34" charset="0"/>
                <a:cs typeface="Arial" panose="020B0604020202020204" pitchFamily="34" charset="0"/>
              </a:rPr>
              <a:t>Partnerships should review arrangements to encourage good practice recommendations from the Scottish Manual Handling Passport which aim to help standardise good practice across Scotland.</a:t>
            </a:r>
            <a:endParaRPr lang="en-GB" sz="1800" dirty="0">
              <a:effectLst/>
              <a:latin typeface="Arial" panose="020B0604020202020204" pitchFamily="34" charset="0"/>
              <a:ea typeface="Tw Cen MT" panose="020B0602020104020603"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300872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2BE5BF-9922-45FB-8F3F-4446D40A051B}"/>
              </a:ext>
            </a:extLst>
          </p:cNvPr>
          <p:cNvSpPr>
            <a:spLocks noGrp="1"/>
          </p:cNvSpPr>
          <p:nvPr>
            <p:ph type="ctrTitle"/>
          </p:nvPr>
        </p:nvSpPr>
        <p:spPr/>
        <p:txBody>
          <a:bodyPr/>
          <a:lstStyle/>
          <a:p>
            <a:r>
              <a:rPr lang="en-US" dirty="0"/>
              <a:t>Contact Us</a:t>
            </a:r>
            <a:endParaRPr lang="en-GB" dirty="0"/>
          </a:p>
        </p:txBody>
      </p:sp>
      <p:sp>
        <p:nvSpPr>
          <p:cNvPr id="3" name="TextBox 2"/>
          <p:cNvSpPr txBox="1"/>
          <p:nvPr/>
        </p:nvSpPr>
        <p:spPr>
          <a:xfrm>
            <a:off x="6473952" y="4425696"/>
            <a:ext cx="4983480" cy="923330"/>
          </a:xfrm>
          <a:prstGeom prst="rect">
            <a:avLst/>
          </a:prstGeom>
          <a:noFill/>
        </p:spPr>
        <p:txBody>
          <a:bodyPr wrap="square" rtlCol="0">
            <a:spAutoFit/>
          </a:bodyPr>
          <a:lstStyle/>
          <a:p>
            <a:r>
              <a:rPr lang="en-GB" dirty="0" err="1">
                <a:solidFill>
                  <a:schemeClr val="bg1"/>
                </a:solidFill>
              </a:rPr>
              <a:t>EquipmentandAdaptationsReview@gov.scot</a:t>
            </a:r>
            <a:endParaRPr lang="en-GB" dirty="0">
              <a:solidFill>
                <a:schemeClr val="bg1"/>
              </a:solidFill>
            </a:endParaRPr>
          </a:p>
          <a:p>
            <a:r>
              <a:rPr lang="en-GB" dirty="0" err="1">
                <a:solidFill>
                  <a:schemeClr val="bg1"/>
                </a:solidFill>
              </a:rPr>
              <a:t>Isla.Bisset@gov.scot</a:t>
            </a:r>
            <a:endParaRPr lang="en-GB" dirty="0">
              <a:solidFill>
                <a:schemeClr val="bg1"/>
              </a:solidFill>
            </a:endParaRPr>
          </a:p>
          <a:p>
            <a:r>
              <a:rPr lang="en-GB" dirty="0">
                <a:solidFill>
                  <a:schemeClr val="bg1"/>
                </a:solidFill>
              </a:rPr>
              <a:t>AlisonDocherty@btinternet.com</a:t>
            </a:r>
          </a:p>
        </p:txBody>
      </p:sp>
    </p:spTree>
    <p:extLst>
      <p:ext uri="{BB962C8B-B14F-4D97-AF65-F5344CB8AC3E}">
        <p14:creationId xmlns:p14="http://schemas.microsoft.com/office/powerpoint/2010/main" val="4406968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3BD8413-C238-49D7-A4E1-E8FEF1811A0E}"/>
              </a:ext>
            </a:extLst>
          </p:cNvPr>
          <p:cNvSpPr>
            <a:spLocks noGrp="1"/>
          </p:cNvSpPr>
          <p:nvPr>
            <p:ph type="title"/>
          </p:nvPr>
        </p:nvSpPr>
        <p:spPr>
          <a:xfrm>
            <a:off x="533400" y="3895825"/>
            <a:ext cx="9002009" cy="859055"/>
          </a:xfrm>
        </p:spPr>
        <p:txBody>
          <a:bodyPr>
            <a:normAutofit fontScale="90000"/>
          </a:bodyPr>
          <a:lstStyle/>
          <a:p>
            <a:r>
              <a:rPr lang="en-US" dirty="0"/>
              <a:t>Introduction &amp; Policy Context</a:t>
            </a:r>
          </a:p>
        </p:txBody>
      </p:sp>
      <p:sp>
        <p:nvSpPr>
          <p:cNvPr id="5" name="Text Placeholder 4">
            <a:extLst>
              <a:ext uri="{FF2B5EF4-FFF2-40B4-BE49-F238E27FC236}">
                <a16:creationId xmlns:a16="http://schemas.microsoft.com/office/drawing/2014/main" xmlns="" id="{0A95F4DE-39B7-4CE2-BC1E-8B8AE662A895}"/>
              </a:ext>
            </a:extLst>
          </p:cNvPr>
          <p:cNvSpPr>
            <a:spLocks noGrp="1"/>
          </p:cNvSpPr>
          <p:nvPr>
            <p:ph type="body" idx="1"/>
          </p:nvPr>
        </p:nvSpPr>
        <p:spPr/>
        <p:txBody>
          <a:bodyPr/>
          <a:lstStyle/>
          <a:p>
            <a:r>
              <a:rPr lang="en-US" dirty="0"/>
              <a:t>Isla Bisset, Policy Manager</a:t>
            </a:r>
          </a:p>
        </p:txBody>
      </p:sp>
      <p:sp>
        <p:nvSpPr>
          <p:cNvPr id="2" name="Slide Number Placeholder 1">
            <a:extLst>
              <a:ext uri="{FF2B5EF4-FFF2-40B4-BE49-F238E27FC236}">
                <a16:creationId xmlns:a16="http://schemas.microsoft.com/office/drawing/2014/main" xmlns="" id="{0B24BF10-2B55-43AB-9F77-F1A1410384A9}"/>
              </a:ext>
            </a:extLst>
          </p:cNvPr>
          <p:cNvSpPr>
            <a:spLocks noGrp="1"/>
          </p:cNvSpPr>
          <p:nvPr>
            <p:ph type="sldNum" sz="quarter" idx="12"/>
          </p:nvPr>
        </p:nvSpPr>
        <p:spPr/>
        <p:txBody>
          <a:bodyPr/>
          <a:lstStyle/>
          <a:p>
            <a:fld id="{C263D6C4-4840-40CC-AC84-17E24B3B7BDE}" type="slidenum">
              <a:rPr lang="en-US" smtClean="0"/>
              <a:pPr/>
              <a:t>2</a:t>
            </a:fld>
            <a:endParaRPr lang="en-US" dirty="0"/>
          </a:p>
        </p:txBody>
      </p:sp>
    </p:spTree>
    <p:extLst>
      <p:ext uri="{BB962C8B-B14F-4D97-AF65-F5344CB8AC3E}">
        <p14:creationId xmlns:p14="http://schemas.microsoft.com/office/powerpoint/2010/main" val="29027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15E3981-F0D7-482C-A8E0-6A57700BECA7}"/>
              </a:ext>
            </a:extLst>
          </p:cNvPr>
          <p:cNvSpPr>
            <a:spLocks noGrp="1"/>
          </p:cNvSpPr>
          <p:nvPr>
            <p:ph type="title"/>
          </p:nvPr>
        </p:nvSpPr>
        <p:spPr/>
        <p:txBody>
          <a:bodyPr/>
          <a:lstStyle/>
          <a:p>
            <a:r>
              <a:rPr lang="en-US" dirty="0"/>
              <a:t>National Outcomes</a:t>
            </a:r>
          </a:p>
        </p:txBody>
      </p:sp>
      <p:sp>
        <p:nvSpPr>
          <p:cNvPr id="2" name="Slide Number Placeholder 1">
            <a:extLst>
              <a:ext uri="{FF2B5EF4-FFF2-40B4-BE49-F238E27FC236}">
                <a16:creationId xmlns:a16="http://schemas.microsoft.com/office/drawing/2014/main" xmlns="" id="{520FC4EE-F318-4344-9E3C-B950ADB63865}"/>
              </a:ext>
            </a:extLst>
          </p:cNvPr>
          <p:cNvSpPr>
            <a:spLocks noGrp="1"/>
          </p:cNvSpPr>
          <p:nvPr>
            <p:ph type="sldNum" sz="quarter" idx="12"/>
          </p:nvPr>
        </p:nvSpPr>
        <p:spPr/>
        <p:txBody>
          <a:bodyPr/>
          <a:lstStyle/>
          <a:p>
            <a:fld id="{C263D6C4-4840-40CC-AC84-17E24B3B7BDE}" type="slidenum">
              <a:rPr lang="en-US" smtClean="0"/>
              <a:pPr/>
              <a:t>3</a:t>
            </a:fld>
            <a:endParaRPr lang="en-US" dirty="0"/>
          </a:p>
        </p:txBody>
      </p:sp>
      <p:grpSp>
        <p:nvGrpSpPr>
          <p:cNvPr id="12" name="Group 11"/>
          <p:cNvGrpSpPr/>
          <p:nvPr/>
        </p:nvGrpSpPr>
        <p:grpSpPr>
          <a:xfrm>
            <a:off x="1703365" y="1078456"/>
            <a:ext cx="8071536" cy="5202541"/>
            <a:chOff x="2007197" y="881278"/>
            <a:chExt cx="8071536" cy="5202541"/>
          </a:xfrm>
        </p:grpSpPr>
        <p:sp>
          <p:nvSpPr>
            <p:cNvPr id="13" name="Oval 12"/>
            <p:cNvSpPr/>
            <p:nvPr/>
          </p:nvSpPr>
          <p:spPr>
            <a:xfrm>
              <a:off x="2007197" y="1248620"/>
              <a:ext cx="1057275" cy="1071472"/>
            </a:xfrm>
            <a:prstGeom prst="ellipse">
              <a:avLst/>
            </a:prstGeom>
            <a:solidFill>
              <a:srgbClr val="969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3475542" y="3573293"/>
              <a:ext cx="1057275" cy="1071472"/>
            </a:xfrm>
            <a:prstGeom prst="ellipse">
              <a:avLst/>
            </a:prstGeom>
            <a:solidFill>
              <a:srgbClr val="969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2218447" y="881278"/>
              <a:ext cx="2103120" cy="5202541"/>
            </a:xfrm>
            <a:prstGeom prst="roundRect">
              <a:avLst/>
            </a:prstGeom>
            <a:solidFill>
              <a:schemeClr val="bg1"/>
            </a:solidFill>
            <a:ln>
              <a:solidFill>
                <a:srgbClr val="9031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flipH="1" flipV="1">
              <a:off x="2007197" y="1784356"/>
              <a:ext cx="2525620" cy="2324673"/>
            </a:xfrm>
            <a:custGeom>
              <a:avLst/>
              <a:gdLst>
                <a:gd name="connsiteX0" fmla="*/ 2229320 w 2229320"/>
                <a:gd name="connsiteY0" fmla="*/ 2321680 h 2321680"/>
                <a:gd name="connsiteX1" fmla="*/ 1644104 w 2229320"/>
                <a:gd name="connsiteY1" fmla="*/ 1736464 h 2321680"/>
                <a:gd name="connsiteX2" fmla="*/ 1114660 w 2229320"/>
                <a:gd name="connsiteY2" fmla="*/ 1736464 h 2321680"/>
                <a:gd name="connsiteX3" fmla="*/ 1114660 w 2229320"/>
                <a:gd name="connsiteY3" fmla="*/ 1737360 h 2321680"/>
                <a:gd name="connsiteX4" fmla="*/ 458836 w 2229320"/>
                <a:gd name="connsiteY4" fmla="*/ 1737360 h 2321680"/>
                <a:gd name="connsiteX5" fmla="*/ 276 w 2229320"/>
                <a:gd name="connsiteY5" fmla="*/ 1363622 h 2321680"/>
                <a:gd name="connsiteX6" fmla="*/ 0 w 2229320"/>
                <a:gd name="connsiteY6" fmla="*/ 1360884 h 2321680"/>
                <a:gd name="connsiteX7" fmla="*/ 0 w 2229320"/>
                <a:gd name="connsiteY7" fmla="*/ 961692 h 2321680"/>
                <a:gd name="connsiteX8" fmla="*/ 0 w 2229320"/>
                <a:gd name="connsiteY8" fmla="*/ 0 h 2321680"/>
                <a:gd name="connsiteX9" fmla="*/ 585216 w 2229320"/>
                <a:gd name="connsiteY9" fmla="*/ 585216 h 2321680"/>
                <a:gd name="connsiteX10" fmla="*/ 1114660 w 2229320"/>
                <a:gd name="connsiteY10" fmla="*/ 585216 h 2321680"/>
                <a:gd name="connsiteX11" fmla="*/ 1114660 w 2229320"/>
                <a:gd name="connsiteY11" fmla="*/ 584320 h 2321680"/>
                <a:gd name="connsiteX12" fmla="*/ 1770484 w 2229320"/>
                <a:gd name="connsiteY12" fmla="*/ 584320 h 2321680"/>
                <a:gd name="connsiteX13" fmla="*/ 2229044 w 2229320"/>
                <a:gd name="connsiteY13" fmla="*/ 958058 h 2321680"/>
                <a:gd name="connsiteX14" fmla="*/ 2229320 w 2229320"/>
                <a:gd name="connsiteY14" fmla="*/ 960796 h 2321680"/>
                <a:gd name="connsiteX15" fmla="*/ 2229320 w 2229320"/>
                <a:gd name="connsiteY15" fmla="*/ 1359988 h 232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29320" h="2321680">
                  <a:moveTo>
                    <a:pt x="2229320" y="2321680"/>
                  </a:moveTo>
                  <a:cubicBezTo>
                    <a:pt x="2229320" y="1998474"/>
                    <a:pt x="1967310" y="1736464"/>
                    <a:pt x="1644104" y="1736464"/>
                  </a:cubicBezTo>
                  <a:lnTo>
                    <a:pt x="1114660" y="1736464"/>
                  </a:lnTo>
                  <a:lnTo>
                    <a:pt x="1114660" y="1737360"/>
                  </a:lnTo>
                  <a:lnTo>
                    <a:pt x="458836" y="1737360"/>
                  </a:lnTo>
                  <a:cubicBezTo>
                    <a:pt x="232642" y="1737360"/>
                    <a:pt x="43921" y="1576914"/>
                    <a:pt x="276" y="1363622"/>
                  </a:cubicBezTo>
                  <a:lnTo>
                    <a:pt x="0" y="1360884"/>
                  </a:lnTo>
                  <a:lnTo>
                    <a:pt x="0" y="961692"/>
                  </a:lnTo>
                  <a:lnTo>
                    <a:pt x="0" y="0"/>
                  </a:lnTo>
                  <a:cubicBezTo>
                    <a:pt x="0" y="323206"/>
                    <a:pt x="262010" y="585216"/>
                    <a:pt x="585216" y="585216"/>
                  </a:cubicBezTo>
                  <a:lnTo>
                    <a:pt x="1114660" y="585216"/>
                  </a:lnTo>
                  <a:lnTo>
                    <a:pt x="1114660" y="584320"/>
                  </a:lnTo>
                  <a:lnTo>
                    <a:pt x="1770484" y="584320"/>
                  </a:lnTo>
                  <a:cubicBezTo>
                    <a:pt x="1996678" y="584320"/>
                    <a:pt x="2185399" y="744766"/>
                    <a:pt x="2229044" y="958058"/>
                  </a:cubicBezTo>
                  <a:lnTo>
                    <a:pt x="2229320" y="960796"/>
                  </a:lnTo>
                  <a:lnTo>
                    <a:pt x="2229320" y="1359988"/>
                  </a:lnTo>
                  <a:close/>
                </a:path>
              </a:pathLst>
            </a:custGeom>
            <a:gradFill flip="none" rotWithShape="1">
              <a:gsLst>
                <a:gs pos="0">
                  <a:srgbClr val="CD6D9F"/>
                </a:gs>
                <a:gs pos="19000">
                  <a:srgbClr val="CD6D9F"/>
                </a:gs>
                <a:gs pos="13000">
                  <a:srgbClr val="CD6D9F"/>
                </a:gs>
                <a:gs pos="81000">
                  <a:srgbClr val="90316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4744067" y="1248620"/>
              <a:ext cx="1057275" cy="1071472"/>
            </a:xfrm>
            <a:prstGeom prst="ellipse">
              <a:avLst/>
            </a:prstGeom>
            <a:solidFill>
              <a:srgbClr val="969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6212412" y="3573293"/>
              <a:ext cx="1057275" cy="1071472"/>
            </a:xfrm>
            <a:prstGeom prst="ellipse">
              <a:avLst/>
            </a:prstGeom>
            <a:solidFill>
              <a:srgbClr val="969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4955317" y="881278"/>
              <a:ext cx="2103120" cy="5202541"/>
            </a:xfrm>
            <a:prstGeom prst="roundRect">
              <a:avLst/>
            </a:prstGeom>
            <a:solidFill>
              <a:schemeClr val="bg1"/>
            </a:solidFill>
            <a:ln>
              <a:solidFill>
                <a:srgbClr val="66B1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flipH="1" flipV="1">
              <a:off x="4744067" y="1784356"/>
              <a:ext cx="2525620" cy="2324673"/>
            </a:xfrm>
            <a:custGeom>
              <a:avLst/>
              <a:gdLst>
                <a:gd name="connsiteX0" fmla="*/ 2229320 w 2229320"/>
                <a:gd name="connsiteY0" fmla="*/ 2321680 h 2321680"/>
                <a:gd name="connsiteX1" fmla="*/ 1644104 w 2229320"/>
                <a:gd name="connsiteY1" fmla="*/ 1736464 h 2321680"/>
                <a:gd name="connsiteX2" fmla="*/ 1114660 w 2229320"/>
                <a:gd name="connsiteY2" fmla="*/ 1736464 h 2321680"/>
                <a:gd name="connsiteX3" fmla="*/ 1114660 w 2229320"/>
                <a:gd name="connsiteY3" fmla="*/ 1737360 h 2321680"/>
                <a:gd name="connsiteX4" fmla="*/ 458836 w 2229320"/>
                <a:gd name="connsiteY4" fmla="*/ 1737360 h 2321680"/>
                <a:gd name="connsiteX5" fmla="*/ 276 w 2229320"/>
                <a:gd name="connsiteY5" fmla="*/ 1363622 h 2321680"/>
                <a:gd name="connsiteX6" fmla="*/ 0 w 2229320"/>
                <a:gd name="connsiteY6" fmla="*/ 1360884 h 2321680"/>
                <a:gd name="connsiteX7" fmla="*/ 0 w 2229320"/>
                <a:gd name="connsiteY7" fmla="*/ 961692 h 2321680"/>
                <a:gd name="connsiteX8" fmla="*/ 0 w 2229320"/>
                <a:gd name="connsiteY8" fmla="*/ 0 h 2321680"/>
                <a:gd name="connsiteX9" fmla="*/ 585216 w 2229320"/>
                <a:gd name="connsiteY9" fmla="*/ 585216 h 2321680"/>
                <a:gd name="connsiteX10" fmla="*/ 1114660 w 2229320"/>
                <a:gd name="connsiteY10" fmla="*/ 585216 h 2321680"/>
                <a:gd name="connsiteX11" fmla="*/ 1114660 w 2229320"/>
                <a:gd name="connsiteY11" fmla="*/ 584320 h 2321680"/>
                <a:gd name="connsiteX12" fmla="*/ 1770484 w 2229320"/>
                <a:gd name="connsiteY12" fmla="*/ 584320 h 2321680"/>
                <a:gd name="connsiteX13" fmla="*/ 2229044 w 2229320"/>
                <a:gd name="connsiteY13" fmla="*/ 958058 h 2321680"/>
                <a:gd name="connsiteX14" fmla="*/ 2229320 w 2229320"/>
                <a:gd name="connsiteY14" fmla="*/ 960796 h 2321680"/>
                <a:gd name="connsiteX15" fmla="*/ 2229320 w 2229320"/>
                <a:gd name="connsiteY15" fmla="*/ 1359988 h 232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29320" h="2321680">
                  <a:moveTo>
                    <a:pt x="2229320" y="2321680"/>
                  </a:moveTo>
                  <a:cubicBezTo>
                    <a:pt x="2229320" y="1998474"/>
                    <a:pt x="1967310" y="1736464"/>
                    <a:pt x="1644104" y="1736464"/>
                  </a:cubicBezTo>
                  <a:lnTo>
                    <a:pt x="1114660" y="1736464"/>
                  </a:lnTo>
                  <a:lnTo>
                    <a:pt x="1114660" y="1737360"/>
                  </a:lnTo>
                  <a:lnTo>
                    <a:pt x="458836" y="1737360"/>
                  </a:lnTo>
                  <a:cubicBezTo>
                    <a:pt x="232642" y="1737360"/>
                    <a:pt x="43921" y="1576914"/>
                    <a:pt x="276" y="1363622"/>
                  </a:cubicBezTo>
                  <a:lnTo>
                    <a:pt x="0" y="1360884"/>
                  </a:lnTo>
                  <a:lnTo>
                    <a:pt x="0" y="961692"/>
                  </a:lnTo>
                  <a:lnTo>
                    <a:pt x="0" y="0"/>
                  </a:lnTo>
                  <a:cubicBezTo>
                    <a:pt x="0" y="323206"/>
                    <a:pt x="262010" y="585216"/>
                    <a:pt x="585216" y="585216"/>
                  </a:cubicBezTo>
                  <a:lnTo>
                    <a:pt x="1114660" y="585216"/>
                  </a:lnTo>
                  <a:lnTo>
                    <a:pt x="1114660" y="584320"/>
                  </a:lnTo>
                  <a:lnTo>
                    <a:pt x="1770484" y="584320"/>
                  </a:lnTo>
                  <a:cubicBezTo>
                    <a:pt x="1996678" y="584320"/>
                    <a:pt x="2185399" y="744766"/>
                    <a:pt x="2229044" y="958058"/>
                  </a:cubicBezTo>
                  <a:lnTo>
                    <a:pt x="2229320" y="960796"/>
                  </a:lnTo>
                  <a:lnTo>
                    <a:pt x="2229320" y="1359988"/>
                  </a:lnTo>
                  <a:close/>
                </a:path>
              </a:pathLst>
            </a:custGeom>
            <a:gradFill>
              <a:gsLst>
                <a:gs pos="0">
                  <a:srgbClr val="ADD5E5"/>
                </a:gs>
                <a:gs pos="19000">
                  <a:srgbClr val="ADD5E5"/>
                </a:gs>
                <a:gs pos="13000">
                  <a:srgbClr val="ADD5E5"/>
                </a:gs>
                <a:gs pos="81000">
                  <a:srgbClr val="66B1CE"/>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7553113" y="1248620"/>
              <a:ext cx="1057275" cy="1071472"/>
            </a:xfrm>
            <a:prstGeom prst="ellipse">
              <a:avLst/>
            </a:prstGeom>
            <a:solidFill>
              <a:srgbClr val="969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9021458" y="3573293"/>
              <a:ext cx="1057275" cy="1071472"/>
            </a:xfrm>
            <a:prstGeom prst="ellipse">
              <a:avLst/>
            </a:prstGeom>
            <a:solidFill>
              <a:srgbClr val="969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7764363" y="881278"/>
              <a:ext cx="2103120" cy="5202541"/>
            </a:xfrm>
            <a:prstGeom prst="roundRect">
              <a:avLst/>
            </a:prstGeom>
            <a:solidFill>
              <a:schemeClr val="bg1"/>
            </a:solidFill>
            <a:ln>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flipH="1" flipV="1">
              <a:off x="7553113" y="1784356"/>
              <a:ext cx="2525620" cy="2324673"/>
            </a:xfrm>
            <a:custGeom>
              <a:avLst/>
              <a:gdLst>
                <a:gd name="connsiteX0" fmla="*/ 2229320 w 2229320"/>
                <a:gd name="connsiteY0" fmla="*/ 2321680 h 2321680"/>
                <a:gd name="connsiteX1" fmla="*/ 1644104 w 2229320"/>
                <a:gd name="connsiteY1" fmla="*/ 1736464 h 2321680"/>
                <a:gd name="connsiteX2" fmla="*/ 1114660 w 2229320"/>
                <a:gd name="connsiteY2" fmla="*/ 1736464 h 2321680"/>
                <a:gd name="connsiteX3" fmla="*/ 1114660 w 2229320"/>
                <a:gd name="connsiteY3" fmla="*/ 1737360 h 2321680"/>
                <a:gd name="connsiteX4" fmla="*/ 458836 w 2229320"/>
                <a:gd name="connsiteY4" fmla="*/ 1737360 h 2321680"/>
                <a:gd name="connsiteX5" fmla="*/ 276 w 2229320"/>
                <a:gd name="connsiteY5" fmla="*/ 1363622 h 2321680"/>
                <a:gd name="connsiteX6" fmla="*/ 0 w 2229320"/>
                <a:gd name="connsiteY6" fmla="*/ 1360884 h 2321680"/>
                <a:gd name="connsiteX7" fmla="*/ 0 w 2229320"/>
                <a:gd name="connsiteY7" fmla="*/ 961692 h 2321680"/>
                <a:gd name="connsiteX8" fmla="*/ 0 w 2229320"/>
                <a:gd name="connsiteY8" fmla="*/ 0 h 2321680"/>
                <a:gd name="connsiteX9" fmla="*/ 585216 w 2229320"/>
                <a:gd name="connsiteY9" fmla="*/ 585216 h 2321680"/>
                <a:gd name="connsiteX10" fmla="*/ 1114660 w 2229320"/>
                <a:gd name="connsiteY10" fmla="*/ 585216 h 2321680"/>
                <a:gd name="connsiteX11" fmla="*/ 1114660 w 2229320"/>
                <a:gd name="connsiteY11" fmla="*/ 584320 h 2321680"/>
                <a:gd name="connsiteX12" fmla="*/ 1770484 w 2229320"/>
                <a:gd name="connsiteY12" fmla="*/ 584320 h 2321680"/>
                <a:gd name="connsiteX13" fmla="*/ 2229044 w 2229320"/>
                <a:gd name="connsiteY13" fmla="*/ 958058 h 2321680"/>
                <a:gd name="connsiteX14" fmla="*/ 2229320 w 2229320"/>
                <a:gd name="connsiteY14" fmla="*/ 960796 h 2321680"/>
                <a:gd name="connsiteX15" fmla="*/ 2229320 w 2229320"/>
                <a:gd name="connsiteY15" fmla="*/ 1359988 h 232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29320" h="2321680">
                  <a:moveTo>
                    <a:pt x="2229320" y="2321680"/>
                  </a:moveTo>
                  <a:cubicBezTo>
                    <a:pt x="2229320" y="1998474"/>
                    <a:pt x="1967310" y="1736464"/>
                    <a:pt x="1644104" y="1736464"/>
                  </a:cubicBezTo>
                  <a:lnTo>
                    <a:pt x="1114660" y="1736464"/>
                  </a:lnTo>
                  <a:lnTo>
                    <a:pt x="1114660" y="1737360"/>
                  </a:lnTo>
                  <a:lnTo>
                    <a:pt x="458836" y="1737360"/>
                  </a:lnTo>
                  <a:cubicBezTo>
                    <a:pt x="232642" y="1737360"/>
                    <a:pt x="43921" y="1576914"/>
                    <a:pt x="276" y="1363622"/>
                  </a:cubicBezTo>
                  <a:lnTo>
                    <a:pt x="0" y="1360884"/>
                  </a:lnTo>
                  <a:lnTo>
                    <a:pt x="0" y="961692"/>
                  </a:lnTo>
                  <a:lnTo>
                    <a:pt x="0" y="0"/>
                  </a:lnTo>
                  <a:cubicBezTo>
                    <a:pt x="0" y="323206"/>
                    <a:pt x="262010" y="585216"/>
                    <a:pt x="585216" y="585216"/>
                  </a:cubicBezTo>
                  <a:lnTo>
                    <a:pt x="1114660" y="585216"/>
                  </a:lnTo>
                  <a:lnTo>
                    <a:pt x="1114660" y="584320"/>
                  </a:lnTo>
                  <a:lnTo>
                    <a:pt x="1770484" y="584320"/>
                  </a:lnTo>
                  <a:cubicBezTo>
                    <a:pt x="1996678" y="584320"/>
                    <a:pt x="2185399" y="744766"/>
                    <a:pt x="2229044" y="958058"/>
                  </a:cubicBezTo>
                  <a:lnTo>
                    <a:pt x="2229320" y="960796"/>
                  </a:lnTo>
                  <a:lnTo>
                    <a:pt x="2229320" y="1359988"/>
                  </a:lnTo>
                  <a:close/>
                </a:path>
              </a:pathLst>
            </a:custGeom>
            <a:gradFill>
              <a:gsLst>
                <a:gs pos="0">
                  <a:srgbClr val="C2C7CC"/>
                </a:gs>
                <a:gs pos="19000">
                  <a:srgbClr val="C2C7CC"/>
                </a:gs>
                <a:gs pos="13000">
                  <a:srgbClr val="C2C7CC"/>
                </a:gs>
                <a:gs pos="81000">
                  <a:srgbClr val="969FA7"/>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2583648" y="1421718"/>
              <a:ext cx="1469998" cy="738664"/>
            </a:xfrm>
            <a:prstGeom prst="rect">
              <a:avLst/>
            </a:prstGeom>
            <a:noFill/>
          </p:spPr>
          <p:txBody>
            <a:bodyPr wrap="square" rtlCol="0">
              <a:spAutoFit/>
            </a:bodyPr>
            <a:lstStyle/>
            <a:p>
              <a:pPr algn="ctr"/>
              <a:r>
                <a:rPr lang="en-US" b="1" spc="300" dirty="0">
                  <a:solidFill>
                    <a:schemeClr val="bg1">
                      <a:lumMod val="50000"/>
                    </a:schemeClr>
                  </a:solidFill>
                  <a:latin typeface="Courier New" panose="02070309020205020404" pitchFamily="49" charset="0"/>
                  <a:cs typeface="Courier New" panose="02070309020205020404" pitchFamily="49" charset="0"/>
                </a:rPr>
                <a:t>OUTCOME</a:t>
              </a:r>
            </a:p>
            <a:p>
              <a:pPr algn="ctr"/>
              <a:r>
                <a:rPr lang="en-US" sz="2400" b="1" spc="300" dirty="0">
                  <a:solidFill>
                    <a:schemeClr val="bg1">
                      <a:lumMod val="50000"/>
                    </a:schemeClr>
                  </a:solidFill>
                  <a:latin typeface="Courier New" panose="02070309020205020404" pitchFamily="49" charset="0"/>
                  <a:cs typeface="Courier New" panose="02070309020205020404" pitchFamily="49" charset="0"/>
                </a:rPr>
                <a:t>02</a:t>
              </a:r>
            </a:p>
          </p:txBody>
        </p:sp>
        <p:sp>
          <p:nvSpPr>
            <p:cNvPr id="26" name="TextBox 25"/>
            <p:cNvSpPr txBox="1"/>
            <p:nvPr/>
          </p:nvSpPr>
          <p:spPr>
            <a:xfrm>
              <a:off x="2339969" y="3711856"/>
              <a:ext cx="1848647" cy="1938992"/>
            </a:xfrm>
            <a:prstGeom prst="rect">
              <a:avLst/>
            </a:prstGeom>
            <a:noFill/>
          </p:spPr>
          <p:txBody>
            <a:bodyPr wrap="square" rtlCol="0">
              <a:spAutoFit/>
            </a:bodyPr>
            <a:lstStyle/>
            <a:p>
              <a:pPr algn="ctr"/>
              <a:r>
                <a:rPr lang="en-GB" sz="1200" dirty="0">
                  <a:solidFill>
                    <a:srgbClr val="767171"/>
                  </a:solidFill>
                </a:rPr>
                <a:t>People, including those with disabilities or long term conditions, or who are frail, are able to live, as far as reasonably practicable, independently and at home or in a homely setting in their community.</a:t>
              </a:r>
            </a:p>
            <a:p>
              <a:pPr algn="ctr"/>
              <a:endParaRPr lang="en-US" sz="1200" dirty="0">
                <a:solidFill>
                  <a:srgbClr val="767171"/>
                </a:solidFill>
              </a:endParaRPr>
            </a:p>
          </p:txBody>
        </p:sp>
        <p:sp>
          <p:nvSpPr>
            <p:cNvPr id="27" name="TextBox 26"/>
            <p:cNvSpPr txBox="1"/>
            <p:nvPr/>
          </p:nvSpPr>
          <p:spPr>
            <a:xfrm>
              <a:off x="5075918" y="3961907"/>
              <a:ext cx="1848647" cy="1200329"/>
            </a:xfrm>
            <a:prstGeom prst="rect">
              <a:avLst/>
            </a:prstGeom>
            <a:noFill/>
          </p:spPr>
          <p:txBody>
            <a:bodyPr wrap="square" rtlCol="0">
              <a:spAutoFit/>
            </a:bodyPr>
            <a:lstStyle/>
            <a:p>
              <a:pPr algn="ctr"/>
              <a:r>
                <a:rPr lang="en-GB" sz="1200" dirty="0">
                  <a:solidFill>
                    <a:srgbClr val="767171"/>
                  </a:solidFill>
                </a:rPr>
                <a:t>People who use health and social care services have positive experiences of those services, and have their dignity respected.</a:t>
              </a:r>
            </a:p>
          </p:txBody>
        </p:sp>
        <p:sp>
          <p:nvSpPr>
            <p:cNvPr id="28" name="TextBox 27"/>
            <p:cNvSpPr txBox="1"/>
            <p:nvPr/>
          </p:nvSpPr>
          <p:spPr>
            <a:xfrm>
              <a:off x="7903437" y="3961907"/>
              <a:ext cx="1848647" cy="1200329"/>
            </a:xfrm>
            <a:prstGeom prst="rect">
              <a:avLst/>
            </a:prstGeom>
            <a:noFill/>
          </p:spPr>
          <p:txBody>
            <a:bodyPr wrap="square" rtlCol="0">
              <a:spAutoFit/>
            </a:bodyPr>
            <a:lstStyle/>
            <a:p>
              <a:pPr algn="ctr"/>
              <a:r>
                <a:rPr lang="en-GB" sz="1200" dirty="0">
                  <a:solidFill>
                    <a:srgbClr val="767171"/>
                  </a:solidFill>
                </a:rPr>
                <a:t>Health and social care services are centred on helping to maintain or improve the quality of life of people who use those services.</a:t>
              </a:r>
            </a:p>
          </p:txBody>
        </p:sp>
        <p:sp>
          <p:nvSpPr>
            <p:cNvPr id="29" name="TextBox 28"/>
            <p:cNvSpPr txBox="1"/>
            <p:nvPr/>
          </p:nvSpPr>
          <p:spPr>
            <a:xfrm>
              <a:off x="5362632" y="1421718"/>
              <a:ext cx="1469998" cy="738664"/>
            </a:xfrm>
            <a:prstGeom prst="rect">
              <a:avLst/>
            </a:prstGeom>
            <a:noFill/>
          </p:spPr>
          <p:txBody>
            <a:bodyPr wrap="square" rtlCol="0">
              <a:spAutoFit/>
            </a:bodyPr>
            <a:lstStyle/>
            <a:p>
              <a:pPr algn="ctr"/>
              <a:r>
                <a:rPr lang="en-US" b="1" spc="300" dirty="0">
                  <a:solidFill>
                    <a:schemeClr val="bg1">
                      <a:lumMod val="50000"/>
                    </a:schemeClr>
                  </a:solidFill>
                  <a:latin typeface="Courier New" panose="02070309020205020404" pitchFamily="49" charset="0"/>
                  <a:cs typeface="Courier New" panose="02070309020205020404" pitchFamily="49" charset="0"/>
                </a:rPr>
                <a:t>OUTCOME</a:t>
              </a:r>
            </a:p>
            <a:p>
              <a:pPr algn="ctr"/>
              <a:r>
                <a:rPr lang="en-US" sz="2400" b="1" spc="300" dirty="0">
                  <a:solidFill>
                    <a:schemeClr val="bg1">
                      <a:lumMod val="50000"/>
                    </a:schemeClr>
                  </a:solidFill>
                  <a:latin typeface="Courier New" panose="02070309020205020404" pitchFamily="49" charset="0"/>
                  <a:cs typeface="Courier New" panose="02070309020205020404" pitchFamily="49" charset="0"/>
                </a:rPr>
                <a:t>03</a:t>
              </a:r>
            </a:p>
          </p:txBody>
        </p:sp>
        <p:sp>
          <p:nvSpPr>
            <p:cNvPr id="30" name="TextBox 29"/>
            <p:cNvSpPr txBox="1"/>
            <p:nvPr/>
          </p:nvSpPr>
          <p:spPr>
            <a:xfrm>
              <a:off x="8138836" y="1421718"/>
              <a:ext cx="1469998" cy="738664"/>
            </a:xfrm>
            <a:prstGeom prst="rect">
              <a:avLst/>
            </a:prstGeom>
            <a:noFill/>
          </p:spPr>
          <p:txBody>
            <a:bodyPr wrap="square" rtlCol="0">
              <a:spAutoFit/>
            </a:bodyPr>
            <a:lstStyle/>
            <a:p>
              <a:pPr algn="ctr"/>
              <a:r>
                <a:rPr lang="en-US" b="1" spc="300" dirty="0">
                  <a:solidFill>
                    <a:schemeClr val="bg1">
                      <a:lumMod val="50000"/>
                    </a:schemeClr>
                  </a:solidFill>
                  <a:latin typeface="Courier New" panose="02070309020205020404" pitchFamily="49" charset="0"/>
                  <a:cs typeface="Courier New" panose="02070309020205020404" pitchFamily="49" charset="0"/>
                </a:rPr>
                <a:t>OUTCOME</a:t>
              </a:r>
            </a:p>
            <a:p>
              <a:pPr algn="ctr"/>
              <a:r>
                <a:rPr lang="en-US" sz="2400" b="1" spc="300" dirty="0">
                  <a:solidFill>
                    <a:schemeClr val="bg1">
                      <a:lumMod val="50000"/>
                    </a:schemeClr>
                  </a:solidFill>
                  <a:latin typeface="Courier New" panose="02070309020205020404" pitchFamily="49" charset="0"/>
                  <a:cs typeface="Courier New" panose="02070309020205020404" pitchFamily="49" charset="0"/>
                </a:rPr>
                <a:t>04</a:t>
              </a:r>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296" y="2484326"/>
              <a:ext cx="775991" cy="775991"/>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4852" y="2587130"/>
              <a:ext cx="585557" cy="585557"/>
            </a:xfrm>
            <a:prstGeom prst="rect">
              <a:avLst/>
            </a:prstGeom>
          </p:spPr>
        </p:pic>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5954" y="2537236"/>
              <a:ext cx="695762" cy="695762"/>
            </a:xfrm>
            <a:prstGeom prst="rect">
              <a:avLst/>
            </a:prstGeom>
          </p:spPr>
        </p:pic>
      </p:grpSp>
    </p:spTree>
    <p:extLst>
      <p:ext uri="{BB962C8B-B14F-4D97-AF65-F5344CB8AC3E}">
        <p14:creationId xmlns:p14="http://schemas.microsoft.com/office/powerpoint/2010/main" val="360727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399" y="3200400"/>
            <a:ext cx="10970343" cy="2859313"/>
          </a:xfrm>
        </p:spPr>
        <p:txBody>
          <a:bodyPr>
            <a:normAutofit/>
          </a:bodyPr>
          <a:lstStyle/>
          <a:p>
            <a:pPr algn="ctr">
              <a:lnSpc>
                <a:spcPct val="107000"/>
              </a:lnSpc>
              <a:spcAft>
                <a:spcPts val="0"/>
              </a:spcAft>
            </a:pPr>
            <a:r>
              <a:rPr lang="en-GB" dirty="0">
                <a:latin typeface="Arial" panose="020B0604020202020204" pitchFamily="34" charset="0"/>
                <a:ea typeface="Calibri" panose="020F0502020204030204" pitchFamily="34" charset="0"/>
                <a:cs typeface="Arial" panose="020B0604020202020204" pitchFamily="34" charset="0"/>
              </a:rPr>
              <a:t>By the end of 2025 all adults who require rehabilitation will have timely access to the right information and services in the right place to support them to participate as actively as possible and enjoy the life they choose.  </a:t>
            </a:r>
            <a:r>
              <a:rPr lang="en-GB" dirty="0">
                <a:latin typeface="Arial" panose="020B0604020202020204" pitchFamily="34" charset="0"/>
                <a:ea typeface="Calibri" panose="020F0502020204030204" pitchFamily="34" charset="0"/>
                <a:cs typeface="Times New Roman" panose="02020603050405020304" pitchFamily="18" charset="0"/>
              </a:rPr>
              <a:t/>
            </a:r>
            <a:br>
              <a:rPr lang="en-GB" dirty="0">
                <a:latin typeface="Arial" panose="020B0604020202020204" pitchFamily="34" charset="0"/>
                <a:ea typeface="Calibri" panose="020F0502020204030204" pitchFamily="34" charset="0"/>
                <a:cs typeface="Times New Roman" panose="02020603050405020304" pitchFamily="18" charset="0"/>
              </a:rPr>
            </a:br>
            <a:endParaRPr lang="en-GB" dirty="0">
              <a:latin typeface="Arial" panose="020B060402020202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C263D6C4-4840-40CC-AC84-17E24B3B7BDE}" type="slidenum">
              <a:rPr lang="en-US" noProof="0" smtClean="0"/>
              <a:pPr/>
              <a:t>4</a:t>
            </a:fld>
            <a:endParaRPr lang="en-US" noProof="0" dirty="0"/>
          </a:p>
        </p:txBody>
      </p:sp>
      <p:sp>
        <p:nvSpPr>
          <p:cNvPr id="6" name="TextBox 5"/>
          <p:cNvSpPr txBox="1"/>
          <p:nvPr/>
        </p:nvSpPr>
        <p:spPr>
          <a:xfrm>
            <a:off x="5574890" y="988142"/>
            <a:ext cx="5677310" cy="984885"/>
          </a:xfrm>
          <a:prstGeom prst="rect">
            <a:avLst/>
          </a:prstGeom>
          <a:noFill/>
        </p:spPr>
        <p:txBody>
          <a:bodyPr wrap="square" rtlCol="0">
            <a:spAutoFit/>
          </a:bodyPr>
          <a:lstStyle/>
          <a:p>
            <a:r>
              <a:rPr lang="en-GB" sz="2900" b="1" dirty="0">
                <a:solidFill>
                  <a:srgbClr val="FFFFFF"/>
                </a:solidFill>
                <a:latin typeface="Arial" panose="020B0604020202020204" pitchFamily="34" charset="0"/>
                <a:ea typeface="Calibri" panose="020F0502020204030204" pitchFamily="34" charset="0"/>
                <a:cs typeface="Arial" panose="020B0604020202020204" pitchFamily="34" charset="0"/>
              </a:rPr>
              <a:t>Rehabilitation Framework: Programme Plan, August 2020</a:t>
            </a:r>
            <a:endParaRPr lang="en-GB" dirty="0"/>
          </a:p>
        </p:txBody>
      </p:sp>
    </p:spTree>
    <p:extLst>
      <p:ext uri="{BB962C8B-B14F-4D97-AF65-F5344CB8AC3E}">
        <p14:creationId xmlns:p14="http://schemas.microsoft.com/office/powerpoint/2010/main" val="134422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3200400"/>
            <a:ext cx="11125201" cy="2859313"/>
          </a:xfrm>
        </p:spPr>
        <p:txBody>
          <a:bodyPr>
            <a:normAutofit/>
          </a:bodyPr>
          <a:lstStyle/>
          <a:p>
            <a:pPr>
              <a:spcAft>
                <a:spcPts val="0"/>
              </a:spcAft>
            </a:pPr>
            <a:r>
              <a:rPr lang="en-GB" sz="2800" dirty="0">
                <a:latin typeface="Arial" panose="020B0604020202020204" pitchFamily="34" charset="0"/>
                <a:ea typeface="Calibri" panose="020F0502020204030204" pitchFamily="34" charset="0"/>
                <a:cs typeface="Times New Roman" panose="02020603050405020304" pitchFamily="18" charset="0"/>
              </a:rPr>
              <a:t>Equipment has the potential to protect, preserve and improve someone’s positioning; their age, the reason why they have a movement difficulty and geographical location should not be a barrier to accessing the right equipment to protect their posture.</a:t>
            </a:r>
            <a:r>
              <a:rPr lang="en-GB" sz="2800" dirty="0">
                <a:latin typeface="NHS Source Sans Pro"/>
                <a:ea typeface="Calibri" panose="020F0502020204030204" pitchFamily="34" charset="0"/>
                <a:cs typeface="Times New Roman" panose="02020603050405020304" pitchFamily="18" charset="0"/>
              </a:rPr>
              <a:t/>
            </a:r>
            <a:br>
              <a:rPr lang="en-GB" sz="2800" dirty="0">
                <a:latin typeface="NHS Source Sans Pro"/>
                <a:ea typeface="Calibri" panose="020F0502020204030204" pitchFamily="34" charset="0"/>
                <a:cs typeface="Times New Roman" panose="02020603050405020304" pitchFamily="18" charset="0"/>
              </a:rPr>
            </a:br>
            <a:r>
              <a:rPr lang="en-GB" sz="2800" b="1" i="1" dirty="0">
                <a:latin typeface="Arial" panose="020B0604020202020204" pitchFamily="34" charset="0"/>
                <a:ea typeface="Calibri" panose="020F0502020204030204" pitchFamily="34" charset="0"/>
                <a:cs typeface="Arial" panose="020B0604020202020204" pitchFamily="34" charset="0"/>
              </a:rPr>
              <a:t> </a:t>
            </a:r>
            <a:r>
              <a:rPr lang="en-GB" sz="2800" dirty="0">
                <a:latin typeface="Arial" panose="020B0604020202020204" pitchFamily="34" charset="0"/>
                <a:ea typeface="Calibri" panose="020F0502020204030204" pitchFamily="34" charset="0"/>
                <a:cs typeface="Times New Roman" panose="02020603050405020304" pitchFamily="18" charset="0"/>
              </a:rPr>
              <a:t/>
            </a:r>
            <a:br>
              <a:rPr lang="en-GB" sz="2800" dirty="0">
                <a:latin typeface="Arial" panose="020B0604020202020204" pitchFamily="34" charset="0"/>
                <a:ea typeface="Calibri" panose="020F0502020204030204" pitchFamily="34" charset="0"/>
                <a:cs typeface="Times New Roman" panose="02020603050405020304" pitchFamily="18" charset="0"/>
              </a:rPr>
            </a:br>
            <a:endParaRPr lang="en-GB" sz="2800" dirty="0"/>
          </a:p>
        </p:txBody>
      </p:sp>
      <p:sp>
        <p:nvSpPr>
          <p:cNvPr id="3" name="Slide Number Placeholder 2"/>
          <p:cNvSpPr>
            <a:spLocks noGrp="1"/>
          </p:cNvSpPr>
          <p:nvPr>
            <p:ph type="sldNum" sz="quarter" idx="12"/>
          </p:nvPr>
        </p:nvSpPr>
        <p:spPr/>
        <p:txBody>
          <a:bodyPr/>
          <a:lstStyle/>
          <a:p>
            <a:fld id="{C263D6C4-4840-40CC-AC84-17E24B3B7BDE}" type="slidenum">
              <a:rPr lang="en-US" noProof="0" smtClean="0"/>
              <a:pPr/>
              <a:t>5</a:t>
            </a:fld>
            <a:endParaRPr lang="en-US" noProof="0" dirty="0"/>
          </a:p>
        </p:txBody>
      </p:sp>
      <p:sp>
        <p:nvSpPr>
          <p:cNvPr id="6" name="TextBox 5"/>
          <p:cNvSpPr txBox="1"/>
          <p:nvPr/>
        </p:nvSpPr>
        <p:spPr>
          <a:xfrm>
            <a:off x="6959600" y="988142"/>
            <a:ext cx="4292600" cy="1077218"/>
          </a:xfrm>
          <a:prstGeom prst="rect">
            <a:avLst/>
          </a:prstGeom>
          <a:noFill/>
        </p:spPr>
        <p:txBody>
          <a:bodyPr wrap="square" rtlCol="0">
            <a:spAutoFit/>
          </a:bodyPr>
          <a:lstStyle/>
          <a:p>
            <a:r>
              <a:rPr lang="en-GB" sz="3200" b="1" i="1" dirty="0">
                <a:solidFill>
                  <a:schemeClr val="bg1"/>
                </a:solidFill>
                <a:latin typeface="Arial" panose="020B0604020202020204" pitchFamily="34" charset="0"/>
                <a:ea typeface="Calibri" panose="020F0502020204030204" pitchFamily="34" charset="0"/>
                <a:cs typeface="Arial" panose="020B0604020202020204" pitchFamily="34" charset="0"/>
              </a:rPr>
              <a:t>Ambition 3</a:t>
            </a:r>
          </a:p>
          <a:p>
            <a:r>
              <a:rPr lang="en-GB" sz="3200" b="1" i="1" dirty="0">
                <a:solidFill>
                  <a:schemeClr val="bg1"/>
                </a:solidFill>
                <a:latin typeface="Arial" panose="020B0604020202020204" pitchFamily="34" charset="0"/>
                <a:ea typeface="Calibri" panose="020F0502020204030204" pitchFamily="34" charset="0"/>
                <a:cs typeface="Arial" panose="020B0604020202020204" pitchFamily="34" charset="0"/>
              </a:rPr>
              <a:t>Your Posture Matters</a:t>
            </a:r>
            <a:endParaRPr lang="en-GB" dirty="0">
              <a:solidFill>
                <a:schemeClr val="bg1"/>
              </a:solidFill>
            </a:endParaRPr>
          </a:p>
        </p:txBody>
      </p:sp>
    </p:spTree>
    <p:extLst>
      <p:ext uri="{BB962C8B-B14F-4D97-AF65-F5344CB8AC3E}">
        <p14:creationId xmlns:p14="http://schemas.microsoft.com/office/powerpoint/2010/main" val="3418189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8" y="3200401"/>
            <a:ext cx="11125201" cy="2387600"/>
          </a:xfrm>
        </p:spPr>
        <p:txBody>
          <a:bodyPr>
            <a:normAutofit fontScale="90000"/>
          </a:bodyPr>
          <a:lstStyle/>
          <a:p>
            <a:pPr algn="ctr"/>
            <a:r>
              <a:rPr lang="en-GB" dirty="0"/>
              <a:t>Investment in alternative social care support models should prioritise approaches that enable people to stay in their own homes and communities, to maintain and develop rich social connections and to exercise as much autonomy as possible in decisions about their lives.</a:t>
            </a:r>
            <a:r>
              <a:rPr lang="en-GB" dirty="0">
                <a:latin typeface="Roboto"/>
              </a:rPr>
              <a:t/>
            </a:r>
            <a:br>
              <a:rPr lang="en-GB" dirty="0">
                <a:latin typeface="Roboto"/>
              </a:rPr>
            </a:br>
            <a:endParaRPr lang="en-GB" dirty="0"/>
          </a:p>
        </p:txBody>
      </p:sp>
      <p:sp>
        <p:nvSpPr>
          <p:cNvPr id="3" name="Slide Number Placeholder 2"/>
          <p:cNvSpPr>
            <a:spLocks noGrp="1"/>
          </p:cNvSpPr>
          <p:nvPr>
            <p:ph type="sldNum" sz="quarter" idx="12"/>
          </p:nvPr>
        </p:nvSpPr>
        <p:spPr/>
        <p:txBody>
          <a:bodyPr/>
          <a:lstStyle/>
          <a:p>
            <a:fld id="{C263D6C4-4840-40CC-AC84-17E24B3B7BDE}" type="slidenum">
              <a:rPr lang="en-US" noProof="0" smtClean="0"/>
              <a:pPr/>
              <a:t>6</a:t>
            </a:fld>
            <a:endParaRPr lang="en-US" noProof="0" dirty="0"/>
          </a:p>
        </p:txBody>
      </p:sp>
      <p:sp>
        <p:nvSpPr>
          <p:cNvPr id="4" name="Title 7"/>
          <p:cNvSpPr txBox="1">
            <a:spLocks/>
          </p:cNvSpPr>
          <p:nvPr/>
        </p:nvSpPr>
        <p:spPr>
          <a:xfrm>
            <a:off x="6553200" y="983191"/>
            <a:ext cx="5105400" cy="984885"/>
          </a:xfrm>
          <a:prstGeom prst="rect">
            <a:avLst/>
          </a:prstGeom>
          <a:noFill/>
        </p:spPr>
        <p:txBody>
          <a:bodyPr wrap="square" rtlCol="0">
            <a:spAutoFit/>
          </a:bodyPr>
          <a:lstStyle>
            <a:defPPr>
              <a:defRPr lang="en-US"/>
            </a:defPPr>
            <a:lvl1pPr>
              <a:defRPr sz="2900" b="1">
                <a:solidFill>
                  <a:srgbClr val="FFFFFF"/>
                </a:solidFill>
                <a:latin typeface="Arial" panose="020B0604020202020204" pitchFamily="34" charset="0"/>
                <a:ea typeface="Calibri" panose="020F0502020204030204" pitchFamily="34" charset="0"/>
                <a:cs typeface="Arial" panose="020B0604020202020204" pitchFamily="34" charset="0"/>
              </a:defRPr>
            </a:lvl1pPr>
          </a:lstStyle>
          <a:p>
            <a:r>
              <a:rPr lang="en-GB" dirty="0"/>
              <a:t>Independent Review of Adult Social Care</a:t>
            </a:r>
          </a:p>
        </p:txBody>
      </p:sp>
    </p:spTree>
    <p:extLst>
      <p:ext uri="{BB962C8B-B14F-4D97-AF65-F5344CB8AC3E}">
        <p14:creationId xmlns:p14="http://schemas.microsoft.com/office/powerpoint/2010/main" val="1565497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272" y="122842"/>
            <a:ext cx="3876861" cy="535531"/>
          </a:xfrm>
        </p:spPr>
        <p:txBody>
          <a:bodyPr/>
          <a:lstStyle/>
          <a:p>
            <a:r>
              <a:rPr lang="en-GB" dirty="0"/>
              <a:t>Why its important</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grpSp>
        <p:nvGrpSpPr>
          <p:cNvPr id="19" name="Group 18"/>
          <p:cNvGrpSpPr/>
          <p:nvPr/>
        </p:nvGrpSpPr>
        <p:grpSpPr>
          <a:xfrm>
            <a:off x="175478" y="727045"/>
            <a:ext cx="6693408" cy="2265129"/>
            <a:chOff x="621792" y="1216152"/>
            <a:chExt cx="6081113" cy="2265129"/>
          </a:xfrm>
        </p:grpSpPr>
        <p:sp>
          <p:nvSpPr>
            <p:cNvPr id="7" name="Freeform 6"/>
            <p:cNvSpPr/>
            <p:nvPr/>
          </p:nvSpPr>
          <p:spPr>
            <a:xfrm>
              <a:off x="621792" y="1216152"/>
              <a:ext cx="6081113" cy="2116543"/>
            </a:xfrm>
            <a:custGeom>
              <a:avLst/>
              <a:gdLst>
                <a:gd name="connsiteX0" fmla="*/ 1990734 w 3504966"/>
                <a:gd name="connsiteY0" fmla="*/ 0 h 1530347"/>
                <a:gd name="connsiteX1" fmla="*/ 1971050 w 3504966"/>
                <a:gd name="connsiteY1" fmla="*/ 698400 h 1530347"/>
                <a:gd name="connsiteX2" fmla="*/ 2043732 w 3504966"/>
                <a:gd name="connsiteY2" fmla="*/ 691084 h 1530347"/>
                <a:gd name="connsiteX3" fmla="*/ 2193889 w 3504966"/>
                <a:gd name="connsiteY3" fmla="*/ 669372 h 1530347"/>
                <a:gd name="connsiteX4" fmla="*/ 2167494 w 3504966"/>
                <a:gd name="connsiteY4" fmla="*/ 254708 h 1530347"/>
                <a:gd name="connsiteX5" fmla="*/ 3496340 w 3504966"/>
                <a:gd name="connsiteY5" fmla="*/ 211577 h 1530347"/>
                <a:gd name="connsiteX6" fmla="*/ 3504966 w 3504966"/>
                <a:gd name="connsiteY6" fmla="*/ 1407912 h 1530347"/>
                <a:gd name="connsiteX7" fmla="*/ 2236506 w 3504966"/>
                <a:gd name="connsiteY7" fmla="*/ 1338901 h 1530347"/>
                <a:gd name="connsiteX8" fmla="*/ 2213631 w 3504966"/>
                <a:gd name="connsiteY8" fmla="*/ 979529 h 1530347"/>
                <a:gd name="connsiteX9" fmla="*/ 2075879 w 3504966"/>
                <a:gd name="connsiteY9" fmla="*/ 963769 h 1530347"/>
                <a:gd name="connsiteX10" fmla="*/ 1963778 w 3504966"/>
                <a:gd name="connsiteY10" fmla="*/ 956408 h 1530347"/>
                <a:gd name="connsiteX11" fmla="*/ 1947602 w 3504966"/>
                <a:gd name="connsiteY11" fmla="*/ 1530347 h 1530347"/>
                <a:gd name="connsiteX12" fmla="*/ 377972 w 3504966"/>
                <a:gd name="connsiteY12" fmla="*/ 1478589 h 1530347"/>
                <a:gd name="connsiteX13" fmla="*/ 388137 w 3504966"/>
                <a:gd name="connsiteY13" fmla="*/ 1076065 h 1530347"/>
                <a:gd name="connsiteX14" fmla="*/ 0 w 3504966"/>
                <a:gd name="connsiteY14" fmla="*/ 727081 h 1530347"/>
                <a:gd name="connsiteX15" fmla="*/ 394346 w 3504966"/>
                <a:gd name="connsiteY15" fmla="*/ 830169 h 1530347"/>
                <a:gd name="connsiteX16" fmla="*/ 412478 w 3504966"/>
                <a:gd name="connsiteY16" fmla="*/ 112144 h 1530347"/>
                <a:gd name="connsiteX17" fmla="*/ 1990734 w 3504966"/>
                <a:gd name="connsiteY17" fmla="*/ 0 h 1530347"/>
                <a:gd name="connsiteX0" fmla="*/ 2019309 w 3533541"/>
                <a:gd name="connsiteY0" fmla="*/ 0 h 1530347"/>
                <a:gd name="connsiteX1" fmla="*/ 1999625 w 3533541"/>
                <a:gd name="connsiteY1" fmla="*/ 698400 h 1530347"/>
                <a:gd name="connsiteX2" fmla="*/ 2072307 w 3533541"/>
                <a:gd name="connsiteY2" fmla="*/ 691084 h 1530347"/>
                <a:gd name="connsiteX3" fmla="*/ 2222464 w 3533541"/>
                <a:gd name="connsiteY3" fmla="*/ 669372 h 1530347"/>
                <a:gd name="connsiteX4" fmla="*/ 2196069 w 3533541"/>
                <a:gd name="connsiteY4" fmla="*/ 254708 h 1530347"/>
                <a:gd name="connsiteX5" fmla="*/ 3524915 w 3533541"/>
                <a:gd name="connsiteY5" fmla="*/ 211577 h 1530347"/>
                <a:gd name="connsiteX6" fmla="*/ 3533541 w 3533541"/>
                <a:gd name="connsiteY6" fmla="*/ 1407912 h 1530347"/>
                <a:gd name="connsiteX7" fmla="*/ 2265081 w 3533541"/>
                <a:gd name="connsiteY7" fmla="*/ 1338901 h 1530347"/>
                <a:gd name="connsiteX8" fmla="*/ 2242206 w 3533541"/>
                <a:gd name="connsiteY8" fmla="*/ 979529 h 1530347"/>
                <a:gd name="connsiteX9" fmla="*/ 2104454 w 3533541"/>
                <a:gd name="connsiteY9" fmla="*/ 963769 h 1530347"/>
                <a:gd name="connsiteX10" fmla="*/ 1992353 w 3533541"/>
                <a:gd name="connsiteY10" fmla="*/ 956408 h 1530347"/>
                <a:gd name="connsiteX11" fmla="*/ 1976177 w 3533541"/>
                <a:gd name="connsiteY11" fmla="*/ 1530347 h 1530347"/>
                <a:gd name="connsiteX12" fmla="*/ 406547 w 3533541"/>
                <a:gd name="connsiteY12" fmla="*/ 1478589 h 1530347"/>
                <a:gd name="connsiteX13" fmla="*/ 416712 w 3533541"/>
                <a:gd name="connsiteY13" fmla="*/ 1076065 h 1530347"/>
                <a:gd name="connsiteX14" fmla="*/ 0 w 3533541"/>
                <a:gd name="connsiteY14" fmla="*/ 1203331 h 1530347"/>
                <a:gd name="connsiteX15" fmla="*/ 422921 w 3533541"/>
                <a:gd name="connsiteY15" fmla="*/ 830169 h 1530347"/>
                <a:gd name="connsiteX16" fmla="*/ 441053 w 3533541"/>
                <a:gd name="connsiteY16" fmla="*/ 112144 h 1530347"/>
                <a:gd name="connsiteX17" fmla="*/ 2019309 w 3533541"/>
                <a:gd name="connsiteY17" fmla="*/ 0 h 1530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3541" h="1530347">
                  <a:moveTo>
                    <a:pt x="2019309" y="0"/>
                  </a:moveTo>
                  <a:lnTo>
                    <a:pt x="1999625" y="698400"/>
                  </a:lnTo>
                  <a:lnTo>
                    <a:pt x="2072307" y="691084"/>
                  </a:lnTo>
                  <a:lnTo>
                    <a:pt x="2222464" y="669372"/>
                  </a:lnTo>
                  <a:lnTo>
                    <a:pt x="2196069" y="254708"/>
                  </a:lnTo>
                  <a:lnTo>
                    <a:pt x="3524915" y="211577"/>
                  </a:lnTo>
                  <a:cubicBezTo>
                    <a:pt x="3493285" y="641985"/>
                    <a:pt x="3530666" y="1012009"/>
                    <a:pt x="3533541" y="1407912"/>
                  </a:cubicBezTo>
                  <a:lnTo>
                    <a:pt x="2265081" y="1338901"/>
                  </a:lnTo>
                  <a:lnTo>
                    <a:pt x="2242206" y="979529"/>
                  </a:lnTo>
                  <a:lnTo>
                    <a:pt x="2104454" y="963769"/>
                  </a:lnTo>
                  <a:lnTo>
                    <a:pt x="1992353" y="956408"/>
                  </a:lnTo>
                  <a:lnTo>
                    <a:pt x="1976177" y="1530347"/>
                  </a:lnTo>
                  <a:cubicBezTo>
                    <a:pt x="1452967" y="1513094"/>
                    <a:pt x="938384" y="1478589"/>
                    <a:pt x="406547" y="1478589"/>
                  </a:cubicBezTo>
                  <a:lnTo>
                    <a:pt x="416712" y="1076065"/>
                  </a:lnTo>
                  <a:lnTo>
                    <a:pt x="0" y="1203331"/>
                  </a:lnTo>
                  <a:lnTo>
                    <a:pt x="422921" y="830169"/>
                  </a:lnTo>
                  <a:lnTo>
                    <a:pt x="441053" y="112144"/>
                  </a:lnTo>
                  <a:cubicBezTo>
                    <a:pt x="961387" y="117895"/>
                    <a:pt x="1507601" y="37381"/>
                    <a:pt x="2019309" y="0"/>
                  </a:cubicBezTo>
                  <a:close/>
                </a:path>
              </a:pathLst>
            </a:custGeom>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Arial"/>
                <a:ea typeface="+mn-ea"/>
                <a:cs typeface="+mn-cs"/>
              </a:endParaRPr>
            </a:p>
          </p:txBody>
        </p:sp>
        <p:sp>
          <p:nvSpPr>
            <p:cNvPr id="8" name="TextBox 7"/>
            <p:cNvSpPr txBox="1"/>
            <p:nvPr/>
          </p:nvSpPr>
          <p:spPr>
            <a:xfrm>
              <a:off x="1333925" y="1419178"/>
              <a:ext cx="2765344" cy="2062103"/>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
                    <a:solidFill>
                      <a:srgbClr val="000000"/>
                    </a:solidFill>
                  </a:uFill>
                  <a:latin typeface="Bradley Hand ITC" panose="03070402050302030203" pitchFamily="66" charset="0"/>
                  <a:ea typeface="Arial" panose="020B0604020202020204" pitchFamily="34" charset="0"/>
                  <a:cs typeface="Arial" panose="020B0604020202020204" pitchFamily="34" charset="0"/>
                </a:rPr>
                <a:t>It (shower chair) improved her life so much.  She is going out more.  It’s crazy to think that a small chair can make so much difference.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
                    <a:solidFill>
                      <a:srgbClr val="000000"/>
                    </a:solidFill>
                  </a:uFill>
                  <a:latin typeface="Bradley Hand ITC" panose="03070402050302030203" pitchFamily="66" charset="0"/>
                  <a:ea typeface="Arial" panose="020B0604020202020204" pitchFamily="34" charset="0"/>
                  <a:cs typeface="Arial" panose="020B0604020202020204" pitchFamily="34" charset="0"/>
                </a:rPr>
                <a:t>We live close to a supermarket, and she'll go to the shops now. </a:t>
              </a:r>
              <a:endParaRPr kumimoji="0" lang="en-GB" sz="1600" b="1" i="0" u="none" strike="noStrike" kern="1200" cap="none" spc="0" normalizeH="0" baseline="0" noProof="0" dirty="0">
                <a:ln>
                  <a:noFill/>
                </a:ln>
                <a:solidFill>
                  <a:srgbClr val="000000"/>
                </a:solidFill>
                <a:effectLst/>
                <a:uLnTx/>
                <a:uFillTx/>
                <a:latin typeface="Bradley Hand ITC" panose="03070402050302030203" pitchFamily="66" charset="0"/>
                <a:ea typeface="+mn-ea"/>
                <a:cs typeface="+mn-cs"/>
              </a:endParaRPr>
            </a:p>
          </p:txBody>
        </p:sp>
        <p:sp>
          <p:nvSpPr>
            <p:cNvPr id="9" name="TextBox 8"/>
            <p:cNvSpPr txBox="1"/>
            <p:nvPr/>
          </p:nvSpPr>
          <p:spPr>
            <a:xfrm>
              <a:off x="4505091" y="1542290"/>
              <a:ext cx="2197814" cy="1569659"/>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
                    <a:solidFill>
                      <a:srgbClr val="000000"/>
                    </a:solidFill>
                  </a:uFill>
                  <a:latin typeface="Bradley Hand ITC" panose="03070402050302030203" pitchFamily="66" charset="0"/>
                  <a:ea typeface="Arial" panose="020B0604020202020204" pitchFamily="34" charset="0"/>
                  <a:cs typeface="Arial" panose="020B0604020202020204" pitchFamily="34" charset="0"/>
                </a:rPr>
                <a:t>She probably didn't feel dressed or clean before.  She was like a prisoner in her own home.  She's so much more confident</a:t>
              </a:r>
              <a:r>
                <a:rPr kumimoji="0" lang="en-GB" sz="1600" b="0" i="0" u="none" strike="noStrike" kern="1200" cap="none" spc="0" normalizeH="0" baseline="0" noProof="0" dirty="0">
                  <a:ln>
                    <a:noFill/>
                  </a:ln>
                  <a:solidFill>
                    <a:srgbClr val="000000"/>
                  </a:solidFill>
                  <a:effectLst/>
                  <a:uLnTx/>
                  <a:uFill>
                    <a:solidFill>
                      <a:srgbClr val="000000"/>
                    </a:solidFill>
                  </a:uFill>
                  <a:latin typeface="Bradley Hand ITC" panose="03070402050302030203" pitchFamily="66" charset="0"/>
                  <a:ea typeface="Arial" panose="020B0604020202020204" pitchFamily="34" charset="0"/>
                  <a:cs typeface="Arial" panose="020B0604020202020204" pitchFamily="34" charset="0"/>
                </a:rPr>
                <a:t>. </a:t>
              </a:r>
              <a:endParaRPr kumimoji="0" lang="en-GB" sz="1600" b="0" i="0" u="none" strike="noStrike" kern="1200" cap="none" spc="0" normalizeH="0" baseline="0" noProof="0" dirty="0">
                <a:ln>
                  <a:noFill/>
                </a:ln>
                <a:solidFill>
                  <a:srgbClr val="000000"/>
                </a:solidFill>
                <a:effectLst/>
                <a:uLnTx/>
                <a:uFillTx/>
                <a:latin typeface="Bradley Hand ITC" panose="03070402050302030203" pitchFamily="66" charset="0"/>
                <a:ea typeface="+mn-ea"/>
                <a:cs typeface="+mn-cs"/>
              </a:endParaRPr>
            </a:p>
          </p:txBody>
        </p:sp>
      </p:grpSp>
      <p:grpSp>
        <p:nvGrpSpPr>
          <p:cNvPr id="18" name="Group 17"/>
          <p:cNvGrpSpPr/>
          <p:nvPr/>
        </p:nvGrpSpPr>
        <p:grpSpPr>
          <a:xfrm>
            <a:off x="8278494" y="2801893"/>
            <a:ext cx="3176906" cy="2944368"/>
            <a:chOff x="8052937" y="1869143"/>
            <a:chExt cx="3176906" cy="2944368"/>
          </a:xfrm>
        </p:grpSpPr>
        <p:sp>
          <p:nvSpPr>
            <p:cNvPr id="13" name="Freeform 12"/>
            <p:cNvSpPr/>
            <p:nvPr/>
          </p:nvSpPr>
          <p:spPr>
            <a:xfrm>
              <a:off x="8052937" y="1869143"/>
              <a:ext cx="3101634" cy="2944368"/>
            </a:xfrm>
            <a:custGeom>
              <a:avLst/>
              <a:gdLst>
                <a:gd name="connsiteX0" fmla="*/ 0 w 2006467"/>
                <a:gd name="connsiteY0" fmla="*/ 0 h 1589015"/>
                <a:gd name="connsiteX1" fmla="*/ 1909400 w 2006467"/>
                <a:gd name="connsiteY1" fmla="*/ 17253 h 1589015"/>
                <a:gd name="connsiteX2" fmla="*/ 1987038 w 2006467"/>
                <a:gd name="connsiteY2" fmla="*/ 1250830 h 1589015"/>
                <a:gd name="connsiteX3" fmla="*/ 922106 w 2006467"/>
                <a:gd name="connsiteY3" fmla="*/ 1231843 h 1589015"/>
                <a:gd name="connsiteX4" fmla="*/ 968727 w 2006467"/>
                <a:gd name="connsiteY4" fmla="*/ 1278464 h 1589015"/>
                <a:gd name="connsiteX5" fmla="*/ 865210 w 2006467"/>
                <a:gd name="connsiteY5" fmla="*/ 1407860 h 1589015"/>
                <a:gd name="connsiteX6" fmla="*/ 934221 w 2006467"/>
                <a:gd name="connsiteY6" fmla="*/ 1589015 h 1589015"/>
                <a:gd name="connsiteX7" fmla="*/ 701308 w 2006467"/>
                <a:gd name="connsiteY7" fmla="*/ 1450992 h 1589015"/>
                <a:gd name="connsiteX8" fmla="*/ 796199 w 2006467"/>
                <a:gd name="connsiteY8" fmla="*/ 1338849 h 1589015"/>
                <a:gd name="connsiteX9" fmla="*/ 701308 w 2006467"/>
                <a:gd name="connsiteY9" fmla="*/ 1235332 h 1589015"/>
                <a:gd name="connsiteX10" fmla="*/ 695935 w 2006467"/>
                <a:gd name="connsiteY10" fmla="*/ 1227810 h 1589015"/>
                <a:gd name="connsiteX11" fmla="*/ 51759 w 2006467"/>
                <a:gd name="connsiteY11" fmla="*/ 1216324 h 1589015"/>
                <a:gd name="connsiteX12" fmla="*/ 0 w 2006467"/>
                <a:gd name="connsiteY12" fmla="*/ 0 h 158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6467" h="1589015">
                  <a:moveTo>
                    <a:pt x="0" y="0"/>
                  </a:moveTo>
                  <a:cubicBezTo>
                    <a:pt x="645093" y="23004"/>
                    <a:pt x="1272934" y="63260"/>
                    <a:pt x="1909400" y="17253"/>
                  </a:cubicBezTo>
                  <a:cubicBezTo>
                    <a:pt x="2061801" y="546340"/>
                    <a:pt x="1989913" y="842513"/>
                    <a:pt x="1987038" y="1250830"/>
                  </a:cubicBezTo>
                  <a:lnTo>
                    <a:pt x="922106" y="1231843"/>
                  </a:lnTo>
                  <a:lnTo>
                    <a:pt x="968727" y="1278464"/>
                  </a:lnTo>
                  <a:lnTo>
                    <a:pt x="865210" y="1407860"/>
                  </a:lnTo>
                  <a:lnTo>
                    <a:pt x="934221" y="1589015"/>
                  </a:lnTo>
                  <a:lnTo>
                    <a:pt x="701308" y="1450992"/>
                  </a:lnTo>
                  <a:lnTo>
                    <a:pt x="796199" y="1338849"/>
                  </a:lnTo>
                  <a:lnTo>
                    <a:pt x="701308" y="1235332"/>
                  </a:lnTo>
                  <a:lnTo>
                    <a:pt x="695935" y="1227810"/>
                  </a:lnTo>
                  <a:lnTo>
                    <a:pt x="51759" y="1216324"/>
                  </a:lnTo>
                  <a:cubicBezTo>
                    <a:pt x="34506" y="810883"/>
                    <a:pt x="94891" y="396815"/>
                    <a:pt x="0" y="0"/>
                  </a:cubicBezTo>
                  <a:close/>
                </a:path>
              </a:pathLst>
            </a:custGeom>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TextBox 13"/>
            <p:cNvSpPr txBox="1"/>
            <p:nvPr/>
          </p:nvSpPr>
          <p:spPr>
            <a:xfrm>
              <a:off x="8308352" y="2036690"/>
              <a:ext cx="2921491" cy="2062103"/>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
                    <a:solidFill>
                      <a:srgbClr val="000000"/>
                    </a:solidFill>
                  </a:uFill>
                  <a:latin typeface="Bradley Hand ITC" panose="03070402050302030203" pitchFamily="66" charset="0"/>
                  <a:ea typeface="Arial" panose="020B0604020202020204" pitchFamily="34" charset="0"/>
                  <a:cs typeface="Arial" panose="020B0604020202020204" pitchFamily="34" charset="0"/>
                </a:rPr>
                <a:t>Just out of hospital having taken stroke.  I use the walking aid to get out.  The Zimmer was a godsend for the house, and I now use the trolley to carry the injections, medicines, and for my make-up in case Mr Right comes to the door!</a:t>
              </a:r>
            </a:p>
          </p:txBody>
        </p:sp>
      </p:grpSp>
      <p:grpSp>
        <p:nvGrpSpPr>
          <p:cNvPr id="15" name="Group 14"/>
          <p:cNvGrpSpPr/>
          <p:nvPr/>
        </p:nvGrpSpPr>
        <p:grpSpPr>
          <a:xfrm>
            <a:off x="2155372" y="3412384"/>
            <a:ext cx="5693978" cy="2716049"/>
            <a:chOff x="5034540" y="2426265"/>
            <a:chExt cx="4062406" cy="1935344"/>
          </a:xfrm>
        </p:grpSpPr>
        <p:sp>
          <p:nvSpPr>
            <p:cNvPr id="16" name="Freeform 15"/>
            <p:cNvSpPr/>
            <p:nvPr/>
          </p:nvSpPr>
          <p:spPr>
            <a:xfrm rot="21414133" flipH="1">
              <a:off x="5083178" y="2426265"/>
              <a:ext cx="4011284" cy="1935344"/>
            </a:xfrm>
            <a:custGeom>
              <a:avLst/>
              <a:gdLst>
                <a:gd name="connsiteX0" fmla="*/ 2372265 w 2441276"/>
                <a:gd name="connsiteY0" fmla="*/ 0 h 1697930"/>
                <a:gd name="connsiteX1" fmla="*/ 69012 w 2441276"/>
                <a:gd name="connsiteY1" fmla="*/ 34505 h 1697930"/>
                <a:gd name="connsiteX2" fmla="*/ 0 w 2441276"/>
                <a:gd name="connsiteY2" fmla="*/ 1236612 h 1697930"/>
                <a:gd name="connsiteX3" fmla="*/ 152520 w 2441276"/>
                <a:gd name="connsiteY3" fmla="*/ 1228334 h 1697930"/>
                <a:gd name="connsiteX4" fmla="*/ 344699 w 2441276"/>
                <a:gd name="connsiteY4" fmla="*/ 1387379 h 1697930"/>
                <a:gd name="connsiteX5" fmla="*/ 206676 w 2441276"/>
                <a:gd name="connsiteY5" fmla="*/ 1534028 h 1697930"/>
                <a:gd name="connsiteX6" fmla="*/ 620744 w 2441276"/>
                <a:gd name="connsiteY6" fmla="*/ 1697930 h 1697930"/>
                <a:gd name="connsiteX7" fmla="*/ 448216 w 2441276"/>
                <a:gd name="connsiteY7" fmla="*/ 1525401 h 1697930"/>
                <a:gd name="connsiteX8" fmla="*/ 560359 w 2441276"/>
                <a:gd name="connsiteY8" fmla="*/ 1352873 h 1697930"/>
                <a:gd name="connsiteX9" fmla="*/ 430963 w 2441276"/>
                <a:gd name="connsiteY9" fmla="*/ 1257982 h 1697930"/>
                <a:gd name="connsiteX10" fmla="*/ 478315 w 2441276"/>
                <a:gd name="connsiteY10" fmla="*/ 1214273 h 1697930"/>
                <a:gd name="connsiteX11" fmla="*/ 613958 w 2441276"/>
                <a:gd name="connsiteY11" fmla="*/ 1209789 h 1697930"/>
                <a:gd name="connsiteX12" fmla="*/ 2441276 w 2441276"/>
                <a:gd name="connsiteY12" fmla="*/ 1202107 h 1697930"/>
                <a:gd name="connsiteX13" fmla="*/ 2372265 w 2441276"/>
                <a:gd name="connsiteY13" fmla="*/ 0 h 169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1276" h="1697930">
                  <a:moveTo>
                    <a:pt x="2372265" y="0"/>
                  </a:moveTo>
                  <a:cubicBezTo>
                    <a:pt x="1607389" y="92014"/>
                    <a:pt x="825261" y="80513"/>
                    <a:pt x="69012" y="34505"/>
                  </a:cubicBezTo>
                  <a:cubicBezTo>
                    <a:pt x="132273" y="544476"/>
                    <a:pt x="5751" y="847411"/>
                    <a:pt x="0" y="1236612"/>
                  </a:cubicBezTo>
                  <a:lnTo>
                    <a:pt x="152520" y="1228334"/>
                  </a:lnTo>
                  <a:lnTo>
                    <a:pt x="344699" y="1387379"/>
                  </a:lnTo>
                  <a:lnTo>
                    <a:pt x="206676" y="1534028"/>
                  </a:lnTo>
                  <a:lnTo>
                    <a:pt x="620744" y="1697930"/>
                  </a:lnTo>
                  <a:lnTo>
                    <a:pt x="448216" y="1525401"/>
                  </a:lnTo>
                  <a:lnTo>
                    <a:pt x="560359" y="1352873"/>
                  </a:lnTo>
                  <a:lnTo>
                    <a:pt x="430963" y="1257982"/>
                  </a:lnTo>
                  <a:lnTo>
                    <a:pt x="478315" y="1214273"/>
                  </a:lnTo>
                  <a:lnTo>
                    <a:pt x="613958" y="1209789"/>
                  </a:lnTo>
                  <a:cubicBezTo>
                    <a:pt x="1225490" y="1195097"/>
                    <a:pt x="1830957" y="1210734"/>
                    <a:pt x="2441276" y="1202107"/>
                  </a:cubicBezTo>
                  <a:cubicBezTo>
                    <a:pt x="2418272" y="801405"/>
                    <a:pt x="2438401" y="383449"/>
                    <a:pt x="2372265" y="0"/>
                  </a:cubicBezTo>
                  <a:close/>
                </a:path>
              </a:pathLst>
            </a:custGeom>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a:ea typeface="+mn-ea"/>
                <a:cs typeface="+mn-cs"/>
              </a:endParaRPr>
            </a:p>
          </p:txBody>
        </p:sp>
        <p:sp>
          <p:nvSpPr>
            <p:cNvPr id="17" name="TextBox 16"/>
            <p:cNvSpPr txBox="1"/>
            <p:nvPr/>
          </p:nvSpPr>
          <p:spPr>
            <a:xfrm>
              <a:off x="5034540" y="2654648"/>
              <a:ext cx="4062406" cy="990297"/>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
                    <a:solidFill>
                      <a:srgbClr val="000000"/>
                    </a:solidFill>
                  </a:uFill>
                  <a:latin typeface="Bradley Hand ITC" panose="03070402050302030203" pitchFamily="66" charset="0"/>
                  <a:ea typeface="Arial" panose="020B0604020202020204" pitchFamily="34" charset="0"/>
                  <a:cs typeface="Arial" panose="020B0604020202020204" pitchFamily="34" charset="0"/>
                </a:rPr>
                <a:t>‘I'm 81 years of age.  The equipment for the shower and the rail at the back door is fantastic.  When I came out of hospital my leg was weak and I was walking badly.  The equipment has helped me, so I'm happy as Larry to get back into the greenhouse and look after my tomatoes.’</a:t>
              </a:r>
            </a:p>
          </p:txBody>
        </p:sp>
      </p:grpSp>
      <p:pic>
        <p:nvPicPr>
          <p:cNvPr id="4" name="Picture 3"/>
          <p:cNvPicPr>
            <a:picLocks noChangeAspect="1"/>
          </p:cNvPicPr>
          <p:nvPr/>
        </p:nvPicPr>
        <p:blipFill>
          <a:blip r:embed="rId3"/>
          <a:stretch>
            <a:fillRect/>
          </a:stretch>
        </p:blipFill>
        <p:spPr>
          <a:xfrm>
            <a:off x="268224" y="3269092"/>
            <a:ext cx="1784856" cy="1762452"/>
          </a:xfrm>
          <a:prstGeom prst="rect">
            <a:avLst/>
          </a:prstGeom>
        </p:spPr>
      </p:pic>
      <p:pic>
        <p:nvPicPr>
          <p:cNvPr id="5" name="Picture 4"/>
          <p:cNvPicPr>
            <a:picLocks noChangeAspect="1"/>
          </p:cNvPicPr>
          <p:nvPr/>
        </p:nvPicPr>
        <p:blipFill>
          <a:blip r:embed="rId4"/>
          <a:stretch>
            <a:fillRect/>
          </a:stretch>
        </p:blipFill>
        <p:spPr>
          <a:xfrm>
            <a:off x="7325372" y="930071"/>
            <a:ext cx="2903850" cy="1326600"/>
          </a:xfrm>
          <a:prstGeom prst="rect">
            <a:avLst/>
          </a:prstGeom>
        </p:spPr>
      </p:pic>
    </p:spTree>
    <p:extLst>
      <p:ext uri="{BB962C8B-B14F-4D97-AF65-F5344CB8AC3E}">
        <p14:creationId xmlns:p14="http://schemas.microsoft.com/office/powerpoint/2010/main" val="2048317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D179B88-D43C-4A31-9A52-3498E9430782}"/>
              </a:ext>
            </a:extLst>
          </p:cNvPr>
          <p:cNvSpPr>
            <a:spLocks noGrp="1"/>
          </p:cNvSpPr>
          <p:nvPr>
            <p:ph type="title"/>
          </p:nvPr>
        </p:nvSpPr>
        <p:spPr>
          <a:xfrm>
            <a:off x="832103" y="3200400"/>
            <a:ext cx="7319860" cy="1544855"/>
          </a:xfrm>
        </p:spPr>
        <p:txBody>
          <a:bodyPr>
            <a:normAutofit fontScale="90000"/>
          </a:bodyPr>
          <a:lstStyle/>
          <a:p>
            <a:r>
              <a:rPr lang="en-US" dirty="0"/>
              <a:t>Purpose of the Revised Guidance</a:t>
            </a:r>
          </a:p>
        </p:txBody>
      </p:sp>
      <p:sp>
        <p:nvSpPr>
          <p:cNvPr id="5" name="Text Placeholder 4">
            <a:extLst>
              <a:ext uri="{FF2B5EF4-FFF2-40B4-BE49-F238E27FC236}">
                <a16:creationId xmlns:a16="http://schemas.microsoft.com/office/drawing/2014/main" xmlns="" id="{DCDDBE65-9AB1-4989-AF86-726591A6A128}"/>
              </a:ext>
            </a:extLst>
          </p:cNvPr>
          <p:cNvSpPr>
            <a:spLocks noGrp="1"/>
          </p:cNvSpPr>
          <p:nvPr>
            <p:ph type="body" idx="1"/>
          </p:nvPr>
        </p:nvSpPr>
        <p:spPr/>
        <p:txBody>
          <a:bodyPr>
            <a:normAutofit fontScale="77500" lnSpcReduction="20000"/>
          </a:bodyPr>
          <a:lstStyle/>
          <a:p>
            <a:r>
              <a:rPr lang="en-US" dirty="0"/>
              <a:t/>
            </a:r>
            <a:br>
              <a:rPr lang="en-US" dirty="0"/>
            </a:br>
            <a:r>
              <a:rPr lang="en-US" dirty="0"/>
              <a:t>Alison Docherty, Independent Improvement Advisor</a:t>
            </a:r>
          </a:p>
        </p:txBody>
      </p:sp>
      <p:sp>
        <p:nvSpPr>
          <p:cNvPr id="2" name="Slide Number Placeholder 1">
            <a:extLst>
              <a:ext uri="{FF2B5EF4-FFF2-40B4-BE49-F238E27FC236}">
                <a16:creationId xmlns:a16="http://schemas.microsoft.com/office/drawing/2014/main" xmlns="" id="{8B065C75-272B-4BB5-BA23-D80E8654D621}"/>
              </a:ext>
            </a:extLst>
          </p:cNvPr>
          <p:cNvSpPr>
            <a:spLocks noGrp="1"/>
          </p:cNvSpPr>
          <p:nvPr>
            <p:ph type="sldNum" sz="quarter" idx="12"/>
          </p:nvPr>
        </p:nvSpPr>
        <p:spPr/>
        <p:txBody>
          <a:bodyPr/>
          <a:lstStyle/>
          <a:p>
            <a:fld id="{C263D6C4-4840-40CC-AC84-17E24B3B7BDE}" type="slidenum">
              <a:rPr lang="en-US" smtClean="0"/>
              <a:pPr/>
              <a:t>8</a:t>
            </a:fld>
            <a:endParaRPr lang="en-US" dirty="0"/>
          </a:p>
        </p:txBody>
      </p:sp>
    </p:spTree>
    <p:extLst>
      <p:ext uri="{BB962C8B-B14F-4D97-AF65-F5344CB8AC3E}">
        <p14:creationId xmlns:p14="http://schemas.microsoft.com/office/powerpoint/2010/main" val="70982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Main Aims &amp; Principles</a:t>
            </a:r>
          </a:p>
        </p:txBody>
      </p:sp>
      <p:sp>
        <p:nvSpPr>
          <p:cNvPr id="4" name="Slide Number Placeholder 3"/>
          <p:cNvSpPr>
            <a:spLocks noGrp="1"/>
          </p:cNvSpPr>
          <p:nvPr>
            <p:ph type="sldNum" sz="quarter" idx="12"/>
          </p:nvPr>
        </p:nvSpPr>
        <p:spPr/>
        <p:txBody>
          <a:bodyPr/>
          <a:lstStyle/>
          <a:p>
            <a:fld id="{C263D6C4-4840-40CC-AC84-17E24B3B7BDE}" type="slidenum">
              <a:rPr lang="en-US" noProof="0" smtClean="0"/>
              <a:pPr/>
              <a:t>9</a:t>
            </a:fld>
            <a:endParaRPr lang="en-US" noProof="0" dirty="0"/>
          </a:p>
        </p:txBody>
      </p:sp>
      <p:sp>
        <p:nvSpPr>
          <p:cNvPr id="6" name="Content Placeholder 5"/>
          <p:cNvSpPr>
            <a:spLocks noGrp="1"/>
          </p:cNvSpPr>
          <p:nvPr>
            <p:ph idx="1"/>
          </p:nvPr>
        </p:nvSpPr>
        <p:spPr/>
        <p:txBody>
          <a:bodyPr>
            <a:normAutofit fontScale="77500" lnSpcReduction="20000"/>
          </a:bodyPr>
          <a:lstStyle/>
          <a:p>
            <a:pPr lvl="0">
              <a:lnSpc>
                <a:spcPct val="120000"/>
              </a:lnSpc>
            </a:pPr>
            <a:r>
              <a:rPr lang="en-GB" dirty="0"/>
              <a:t>Pathways for equipment and adaptation provision work effectively, promoting prevention, early intervention and self-management, and providing responsive solutions to peoples needs;</a:t>
            </a:r>
          </a:p>
          <a:p>
            <a:pPr lvl="0">
              <a:lnSpc>
                <a:spcPct val="120000"/>
              </a:lnSpc>
            </a:pPr>
            <a:r>
              <a:rPr lang="en-GB" dirty="0"/>
              <a:t>There are no barriers in the pathways for the assessment and provision of equipment and adaptations, and a wide range of staff &amp; professions from different services and agencies, can easily assess and provide equipment, and adaptations, in line with their service provision;</a:t>
            </a:r>
            <a:endParaRPr lang="en-GB" b="1" dirty="0"/>
          </a:p>
          <a:p>
            <a:pPr>
              <a:lnSpc>
                <a:spcPct val="120000"/>
              </a:lnSpc>
            </a:pPr>
            <a:r>
              <a:rPr lang="en-GB" dirty="0"/>
              <a:t>There is clear evidence of integrated and joint working arrangements with all relevant agencies including Housing, Education, Prisons, and the third sector;</a:t>
            </a:r>
            <a:endParaRPr lang="en-GB" b="1" dirty="0"/>
          </a:p>
          <a:p>
            <a:pPr lvl="0">
              <a:lnSpc>
                <a:spcPct val="120000"/>
              </a:lnSpc>
            </a:pPr>
            <a:r>
              <a:rPr lang="en-GB" dirty="0"/>
              <a:t>There is robust strategic and operational governance, and equipment and adaptation services are effectively funded to meet wider strategic service objectives.</a:t>
            </a:r>
          </a:p>
        </p:txBody>
      </p:sp>
    </p:spTree>
    <p:extLst>
      <p:ext uri="{BB962C8B-B14F-4D97-AF65-F5344CB8AC3E}">
        <p14:creationId xmlns:p14="http://schemas.microsoft.com/office/powerpoint/2010/main" val="3096200190"/>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sisl xmlns:xsi="http://www.w3.org/2001/XMLSchema-instance" xmlns:xsd="http://www.w3.org/2001/XMLSchema" xmlns="http://www.boldonjames.com/2008/01/sie/internal/label" sislVersion="0" policy="08955827-aeb1-42de-b749-f604362c41c2" origin="userSelected">
  <element uid="971a7eb4-36b4-4e7d-b804-a07772b8e228" value=""/>
  <element uid="e3747532-42d1-43b9-8ba8-1bf45779edd5" value=""/>
</sisl>
</file>

<file path=customXml/item4.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4C103400-4A22-4E35-B588-4C4D42638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26E0C9-B2AA-42E6-97B6-E1B7D9EAF129}">
  <ds:schemaRefs>
    <ds:schemaRef ds:uri="http://schemas.microsoft.com/sharepoint/v3/contenttype/forms"/>
  </ds:schemaRefs>
</ds:datastoreItem>
</file>

<file path=customXml/itemProps3.xml><?xml version="1.0" encoding="utf-8"?>
<ds:datastoreItem xmlns:ds="http://schemas.openxmlformats.org/officeDocument/2006/customXml" ds:itemID="{730C6FE3-8EFF-491A-BEEE-10E91C63DDD5}">
  <ds:schemaRefs>
    <ds:schemaRef ds:uri="http://www.w3.org/2001/XMLSchema"/>
    <ds:schemaRef ds:uri="http://www.boldonjames.com/2008/01/sie/internal/label"/>
  </ds:schemaRefs>
</ds:datastoreItem>
</file>

<file path=customXml/itemProps4.xml><?xml version="1.0" encoding="utf-8"?>
<ds:datastoreItem xmlns:ds="http://schemas.openxmlformats.org/officeDocument/2006/customXml" ds:itemID="{F5757914-1161-4661-9696-421FD6935CDD}">
  <ds:schemaRefs>
    <ds:schemaRef ds:uri="http://schemas.microsoft.com/office/2006/metadata/properties"/>
    <ds:schemaRef ds:uri="http://purl.org/dc/dcmitype/"/>
    <ds:schemaRef ds:uri="http://schemas.openxmlformats.org/package/2006/metadata/core-properties"/>
    <ds:schemaRef ds:uri="http://www.w3.org/XML/1998/namespace"/>
    <ds:schemaRef ds:uri="http://schemas.microsoft.com/office/2006/documentManagement/types"/>
    <ds:schemaRef ds:uri="16c05727-aa75-4e4a-9b5f-8a80a1165891"/>
    <ds:schemaRef ds:uri="http://purl.org/dc/elements/1.1/"/>
    <ds:schemaRef ds:uri="http://schemas.microsoft.com/office/infopath/2007/PartnerControls"/>
    <ds:schemaRef ds:uri="71af3243-3dd4-4a8d-8c0d-dd76da1f02a5"/>
    <ds:schemaRef ds:uri="http://purl.org/dc/terms/"/>
  </ds:schemaRefs>
</ds:datastoreItem>
</file>

<file path=docProps/app.xml><?xml version="1.0" encoding="utf-8"?>
<Properties xmlns="http://schemas.openxmlformats.org/officeDocument/2006/extended-properties" xmlns:vt="http://schemas.openxmlformats.org/officeDocument/2006/docPropsVTypes">
  <Template>Modern blue presentation</Template>
  <TotalTime>0</TotalTime>
  <Words>1107</Words>
  <Application>Microsoft Office PowerPoint</Application>
  <PresentationFormat>Widescreen</PresentationFormat>
  <Paragraphs>94</Paragraphs>
  <Slides>12</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Arial</vt:lpstr>
      <vt:lpstr>Bradley Hand ITC</vt:lpstr>
      <vt:lpstr>Calibri</vt:lpstr>
      <vt:lpstr>Courier New</vt:lpstr>
      <vt:lpstr>NHS Source Sans Pro</vt:lpstr>
      <vt:lpstr>Roboto</vt:lpstr>
      <vt:lpstr>Symbol</vt:lpstr>
      <vt:lpstr>Tahoma</vt:lpstr>
      <vt:lpstr>Times New Roman</vt:lpstr>
      <vt:lpstr>Trade Gothic LT Pro</vt:lpstr>
      <vt:lpstr>Trebuchet MS</vt:lpstr>
      <vt:lpstr>Tw Cen MT</vt:lpstr>
      <vt:lpstr>Office Theme</vt:lpstr>
      <vt:lpstr>Equipment &amp; Adaptations Guidance</vt:lpstr>
      <vt:lpstr>Introduction &amp; Policy Context</vt:lpstr>
      <vt:lpstr>National Outcomes</vt:lpstr>
      <vt:lpstr>By the end of 2025 all adults who require rehabilitation will have timely access to the right information and services in the right place to support them to participate as actively as possible and enjoy the life they choose.   </vt:lpstr>
      <vt:lpstr>Equipment has the potential to protect, preserve and improve someone’s positioning; their age, the reason why they have a movement difficulty and geographical location should not be a barrier to accessing the right equipment to protect their posture.   </vt:lpstr>
      <vt:lpstr>Investment in alternative social care support models should prioritise approaches that enable people to stay in their own homes and communities, to maintain and develop rich social connections and to exercise as much autonomy as possible in decisions about their lives. </vt:lpstr>
      <vt:lpstr>Why its important</vt:lpstr>
      <vt:lpstr>Purpose of the Revised Guidance</vt:lpstr>
      <vt:lpstr>Main Aims &amp; Principles</vt:lpstr>
      <vt:lpstr>Key Changes</vt:lpstr>
      <vt:lpstr>Moving &amp; Handling – KEY ACTIONS</vt:lpstr>
      <vt:lpstr>Contact Us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[OFFICIAL]</cp:keywords>
  <cp:lastModifiedBy/>
  <cp:revision>1</cp:revision>
  <dcterms:created xsi:type="dcterms:W3CDTF">2021-08-19T13:56:13Z</dcterms:created>
  <dcterms:modified xsi:type="dcterms:W3CDTF">2022-06-02T07:49:14Z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docIndexRef">
    <vt:lpwstr>972721a4-35bd-41f8-807a-0d69aec4c065</vt:lpwstr>
  </property>
  <property fmtid="{D5CDD505-2E9C-101B-9397-08002B2CF9AE}" pid="4" name="bjSaver">
    <vt:lpwstr>AszAYMaieCJgRtJ87kPoK93/+M/NdC8N</vt:lpwstr>
  </property>
  <property fmtid="{D5CDD505-2E9C-101B-9397-08002B2CF9AE}" pid="5" name="bjDocumentLabelXML">
    <vt:lpwstr>&lt;?xml version="1.0" encoding="us-ascii"?&gt;&lt;sisl xmlns:xsi="http://www.w3.org/2001/XMLSchema-instance" xmlns:xsd="http://www.w3.org/2001/XMLSchema" sislVersion="0" policy="08955827-aeb1-42de-b749-f604362c41c2" origin="userSelected" xmlns="http://www.boldonj</vt:lpwstr>
  </property>
  <property fmtid="{D5CDD505-2E9C-101B-9397-08002B2CF9AE}" pid="6" name="bjDocumentLabelXML-0">
    <vt:lpwstr>ames.com/2008/01/sie/internal/label"&gt;&lt;element uid="971a7eb4-36b4-4e7d-b804-a07772b8e228" value="" /&gt;&lt;element uid="e3747532-42d1-43b9-8ba8-1bf45779edd5" value="" /&gt;&lt;/sisl&gt;</vt:lpwstr>
  </property>
  <property fmtid="{D5CDD505-2E9C-101B-9397-08002B2CF9AE}" pid="7" name="bjDocumentSecurityLabel">
    <vt:lpwstr>OFFICIAL</vt:lpwstr>
  </property>
  <property fmtid="{D5CDD505-2E9C-101B-9397-08002B2CF9AE}" pid="8" name="gcc-meta-protectivemarking">
    <vt:lpwstr>[OFFICIAL]</vt:lpwstr>
  </property>
</Properties>
</file>