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9" r:id="rId3"/>
    <p:sldId id="260" r:id="rId4"/>
    <p:sldId id="263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4" autoAdjust="0"/>
    <p:restoredTop sz="72022" autoAdjust="0"/>
  </p:normalViewPr>
  <p:slideViewPr>
    <p:cSldViewPr snapToGrid="0">
      <p:cViewPr varScale="1">
        <p:scale>
          <a:sx n="48" d="100"/>
          <a:sy n="48" d="100"/>
        </p:scale>
        <p:origin x="128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DD308-5973-49C3-815E-BD99655F3708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576E4-8B88-4E9A-9DF0-E3AB6C19A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009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576E4-8B88-4E9A-9DF0-E3AB6C19A4D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814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576E4-8B88-4E9A-9DF0-E3AB6C19A4D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716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576E4-8B88-4E9A-9DF0-E3AB6C19A4D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832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576E4-8B88-4E9A-9DF0-E3AB6C19A4D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818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576E4-8B88-4E9A-9DF0-E3AB6C19A4D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773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576E4-8B88-4E9A-9DF0-E3AB6C19A4D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124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cid:image002.jpg@01CF6DF1.3A2AC0A0" TargetMode="Externa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cid:image002.jpg@01CF6DF1.3A2AC0A0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cid:image002.jpg@01CF6DF1.3A2AC0A0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D4C7167-D257-3272-B638-EC1FB8E04FE6}"/>
              </a:ext>
            </a:extLst>
          </p:cNvPr>
          <p:cNvGrpSpPr/>
          <p:nvPr userDrawn="1"/>
        </p:nvGrpSpPr>
        <p:grpSpPr>
          <a:xfrm>
            <a:off x="7620001" y="423571"/>
            <a:ext cx="4456218" cy="5862850"/>
            <a:chOff x="0" y="0"/>
            <a:chExt cx="5119382" cy="673036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C5EBC883-E886-A2BD-6721-C3153BEAC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743325" cy="6730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 descr="Title: COSLA Logo - Description: COSLA Logo">
              <a:extLst>
                <a:ext uri="{FF2B5EF4-FFF2-40B4-BE49-F238E27FC236}">
                  <a16:creationId xmlns:a16="http://schemas.microsoft.com/office/drawing/2014/main" xmlns="" id="{6CAFF7AD-3C59-4376-F921-A404CB00D3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8317" y="5253487"/>
              <a:ext cx="901065" cy="6483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E246D7BA-9A8C-4EC3-6061-DE9B8D4BF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01" t="13934" r="13483" b="12369"/>
            <a:stretch>
              <a:fillRect/>
            </a:stretch>
          </p:blipFill>
          <p:spPr bwMode="auto">
            <a:xfrm>
              <a:off x="4209690" y="1897811"/>
              <a:ext cx="734060" cy="832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4AA5EC02-2856-EB73-2080-5B853615C9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8701" y="3614468"/>
              <a:ext cx="720090" cy="7200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F97409-808E-DEE3-31FA-AA8EC2A5F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781" y="177281"/>
            <a:ext cx="6866467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FD8430B-AE7C-7F4D-A123-C27DACB1D2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166" y="4428770"/>
            <a:ext cx="6866467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513BAB-BF3F-A946-FBDE-916707D88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820C39-5CDF-4DD6-9BE7-5FF781C3E9F9}" type="datetimeFigureOut">
              <a:rPr lang="en-GB" smtClean="0"/>
              <a:pPr/>
              <a:t>02/06/2023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398A0B-2DC6-63CB-FFE8-280AEB46F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FE0582-B171-4C0C-A8EA-C2BB9C357CE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F5F5D8F8-C899-6B69-E7B4-B1F42A0D7D3A}"/>
              </a:ext>
            </a:extLst>
          </p:cNvPr>
          <p:cNvSpPr txBox="1">
            <a:spLocks/>
          </p:cNvSpPr>
          <p:nvPr userDrawn="1"/>
        </p:nvSpPr>
        <p:spPr>
          <a:xfrm>
            <a:off x="9347200" y="136525"/>
            <a:ext cx="262405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The Scottish </a:t>
            </a:r>
          </a:p>
          <a:p>
            <a:pPr algn="r"/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Manual Handling </a:t>
            </a:r>
          </a:p>
          <a:p>
            <a:pPr algn="r"/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Passport </a:t>
            </a:r>
          </a:p>
          <a:p>
            <a:pPr algn="r"/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Scheme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083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EDF1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C5AE64-A571-6388-4D11-E24866D0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EC0136-5EA8-754A-3422-46A4B8D1B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BBF886-F358-7312-A2EA-84CBD5462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0C39-5CDF-4DD6-9BE7-5FF781C3E9F9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FF8950-C5DA-A1A3-398D-15C1569B7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Scottish Manual Handling Passport Scheme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381BB6-A0E0-C151-BF06-2DE2706EC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0582-B171-4C0C-A8EA-C2BB9C357CE6}" type="slidenum">
              <a:rPr lang="en-GB" smtClean="0"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39396D0-0A26-B47F-1F7E-3FBBFBC8FC56}"/>
              </a:ext>
            </a:extLst>
          </p:cNvPr>
          <p:cNvGrpSpPr/>
          <p:nvPr userDrawn="1"/>
        </p:nvGrpSpPr>
        <p:grpSpPr>
          <a:xfrm>
            <a:off x="7620001" y="423571"/>
            <a:ext cx="4456218" cy="5862850"/>
            <a:chOff x="0" y="0"/>
            <a:chExt cx="5119382" cy="673036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D8D33F2-914C-4EA9-7941-6EF6116368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743325" cy="6730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 descr="Title: COSLA Logo - Description: COSLA Logo">
              <a:extLst>
                <a:ext uri="{FF2B5EF4-FFF2-40B4-BE49-F238E27FC236}">
                  <a16:creationId xmlns:a16="http://schemas.microsoft.com/office/drawing/2014/main" xmlns="" id="{D7A8F33D-0284-670A-EAEE-677F72587A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r:link="rId4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8317" y="5253487"/>
              <a:ext cx="901065" cy="6483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A6FB992F-D58C-A83B-2FD0-91D3CEC18D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01" t="13934" r="13483" b="12369"/>
            <a:stretch>
              <a:fillRect/>
            </a:stretch>
          </p:blipFill>
          <p:spPr bwMode="auto">
            <a:xfrm>
              <a:off x="4209690" y="1897811"/>
              <a:ext cx="734060" cy="832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C9562D09-CB91-A00F-F24F-7842B1F341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8701" y="3614468"/>
              <a:ext cx="720090" cy="7200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xmlns="" id="{C7815C4F-C545-74A9-F998-FD7B154CF2CC}"/>
              </a:ext>
            </a:extLst>
          </p:cNvPr>
          <p:cNvSpPr txBox="1">
            <a:spLocks/>
          </p:cNvSpPr>
          <p:nvPr userDrawn="1"/>
        </p:nvSpPr>
        <p:spPr>
          <a:xfrm>
            <a:off x="9347200" y="136525"/>
            <a:ext cx="262405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The Scottish </a:t>
            </a:r>
          </a:p>
          <a:p>
            <a:pPr algn="r"/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Manual Handling </a:t>
            </a:r>
          </a:p>
          <a:p>
            <a:pPr algn="r"/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Passport </a:t>
            </a:r>
          </a:p>
          <a:p>
            <a:pPr algn="r"/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Scheme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836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EDF1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C5AE64-A571-6388-4D11-E24866D0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EC0136-5EA8-754A-3422-46A4B8D1B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05936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BBF886-F358-7312-A2EA-84CBD5462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0C39-5CDF-4DD6-9BE7-5FF781C3E9F9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FF8950-C5DA-A1A3-398D-15C1569B7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Scottish Manual Handling Passport Scheme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381BB6-A0E0-C151-BF06-2DE2706EC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0582-B171-4C0C-A8EA-C2BB9C357CE6}" type="slidenum">
              <a:rPr lang="en-GB" smtClean="0"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39396D0-0A26-B47F-1F7E-3FBBFBC8FC56}"/>
              </a:ext>
            </a:extLst>
          </p:cNvPr>
          <p:cNvGrpSpPr/>
          <p:nvPr userDrawn="1"/>
        </p:nvGrpSpPr>
        <p:grpSpPr>
          <a:xfrm>
            <a:off x="7620001" y="423571"/>
            <a:ext cx="4456218" cy="5862850"/>
            <a:chOff x="0" y="0"/>
            <a:chExt cx="5119382" cy="673036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D8D33F2-914C-4EA9-7941-6EF6116368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743325" cy="6730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 descr="Title: COSLA Logo - Description: COSLA Logo">
              <a:extLst>
                <a:ext uri="{FF2B5EF4-FFF2-40B4-BE49-F238E27FC236}">
                  <a16:creationId xmlns:a16="http://schemas.microsoft.com/office/drawing/2014/main" xmlns="" id="{D7A8F33D-0284-670A-EAEE-677F72587A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r:link="rId4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8317" y="5253487"/>
              <a:ext cx="901065" cy="6483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A6FB992F-D58C-A83B-2FD0-91D3CEC18D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01" t="13934" r="13483" b="12369"/>
            <a:stretch>
              <a:fillRect/>
            </a:stretch>
          </p:blipFill>
          <p:spPr bwMode="auto">
            <a:xfrm>
              <a:off x="4209690" y="1897811"/>
              <a:ext cx="734060" cy="832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C9562D09-CB91-A00F-F24F-7842B1F341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8701" y="3614468"/>
              <a:ext cx="720090" cy="7200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xmlns="" id="{C7815C4F-C545-74A9-F998-FD7B154CF2CC}"/>
              </a:ext>
            </a:extLst>
          </p:cNvPr>
          <p:cNvSpPr txBox="1">
            <a:spLocks/>
          </p:cNvSpPr>
          <p:nvPr userDrawn="1"/>
        </p:nvSpPr>
        <p:spPr>
          <a:xfrm>
            <a:off x="9347200" y="136525"/>
            <a:ext cx="262405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The Scottish </a:t>
            </a:r>
          </a:p>
          <a:p>
            <a:pPr algn="r"/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Manual Handling </a:t>
            </a:r>
          </a:p>
          <a:p>
            <a:pPr algn="r"/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Passport </a:t>
            </a:r>
          </a:p>
          <a:p>
            <a:pPr algn="r"/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Scheme</a:t>
            </a:r>
          </a:p>
          <a:p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29F3F7E7-AD8D-3361-59BA-AEE835FBE71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9520" y="1825625"/>
            <a:ext cx="503428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31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DC44A53-29C8-4ABF-356E-EABB76031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4EFD84-1337-AB09-145B-4C446F8F9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BC996E-00B2-84E0-DCA7-5FD06B29C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20C39-5CDF-4DD6-9BE7-5FF781C3E9F9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BDB770-ED11-7EE3-0030-E45E2C85C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6842DA-E876-8B5B-E64F-AEEE0C521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E0582-B171-4C0C-A8EA-C2BB9C357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03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4230A2-99C4-7C54-4910-5501CBEDA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781" y="135464"/>
            <a:ext cx="6866467" cy="1836748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SMHPS Module C</a:t>
            </a:r>
            <a:br>
              <a:rPr lang="en-GB" dirty="0"/>
            </a:br>
            <a:r>
              <a:rPr lang="en-GB" dirty="0"/>
              <a:t>Benchmarking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108BB2C-4DAD-2C88-28EF-EB2ADCAF2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166" y="4428770"/>
            <a:ext cx="6866467" cy="1353963"/>
          </a:xfrm>
        </p:spPr>
        <p:txBody>
          <a:bodyPr/>
          <a:lstStyle/>
          <a:p>
            <a:pPr algn="l"/>
            <a:r>
              <a:rPr lang="en-GB" sz="2800" b="1" dirty="0"/>
              <a:t>Kerry Adam and Sarah Crawshaw</a:t>
            </a:r>
          </a:p>
          <a:p>
            <a:pPr algn="l"/>
            <a:r>
              <a:rPr lang="en-GB" sz="2000" dirty="0"/>
              <a:t>SMHPS Review Group Members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7BD2F1F-C05E-BE6A-2B96-A98377A9E9CA}"/>
              </a:ext>
            </a:extLst>
          </p:cNvPr>
          <p:cNvSpPr txBox="1"/>
          <p:nvPr/>
        </p:nvSpPr>
        <p:spPr>
          <a:xfrm>
            <a:off x="115781" y="6383867"/>
            <a:ext cx="2475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SMHF 18</a:t>
            </a:r>
            <a:r>
              <a:rPr lang="en-GB" sz="1200" baseline="30000" dirty="0">
                <a:solidFill>
                  <a:schemeClr val="bg1"/>
                </a:solidFill>
              </a:rPr>
              <a:t>th</a:t>
            </a:r>
            <a:r>
              <a:rPr lang="en-GB" sz="1200" dirty="0">
                <a:solidFill>
                  <a:schemeClr val="bg1"/>
                </a:solidFill>
              </a:rPr>
              <a:t> May 2023</a:t>
            </a:r>
          </a:p>
        </p:txBody>
      </p:sp>
    </p:spTree>
    <p:extLst>
      <p:ext uri="{BB962C8B-B14F-4D97-AF65-F5344CB8AC3E}">
        <p14:creationId xmlns:p14="http://schemas.microsoft.com/office/powerpoint/2010/main" val="2802345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6C5501-8EDE-F401-BBA9-8EF78A698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08" y="233606"/>
            <a:ext cx="10515600" cy="1325563"/>
          </a:xfrm>
        </p:spPr>
        <p:txBody>
          <a:bodyPr/>
          <a:lstStyle/>
          <a:p>
            <a:r>
              <a:rPr lang="en-GB" dirty="0"/>
              <a:t>Module C – Chair Manoeuvres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5C2435FF-FF15-6C2F-2894-A0C7CB843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08" y="1359877"/>
            <a:ext cx="10943492" cy="461779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SMHPS Learning Outcomes</a:t>
            </a:r>
          </a:p>
          <a:p>
            <a:endParaRPr lang="en-GB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C231A9E2-31A3-8564-5F50-B7B13F7A2C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05303"/>
              </p:ext>
            </p:extLst>
          </p:nvPr>
        </p:nvGraphicFramePr>
        <p:xfrm>
          <a:off x="533399" y="2063262"/>
          <a:ext cx="8270631" cy="431074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270631">
                  <a:extLst>
                    <a:ext uri="{9D8B030D-6E8A-4147-A177-3AD203B41FA5}">
                      <a16:colId xmlns:a16="http://schemas.microsoft.com/office/drawing/2014/main" xmlns="" val="3687309883"/>
                    </a:ext>
                  </a:extLst>
                </a:gridCol>
              </a:tblGrid>
              <a:tr h="350857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GB" sz="2000" dirty="0">
                          <a:effectLst/>
                        </a:rPr>
                        <a:t>Describe the principles of manual handling of people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004635400"/>
                  </a:ext>
                </a:extLst>
              </a:tr>
              <a:tr h="701712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+mj-lt"/>
                        <a:buAutoNum type="arabicPeriod" startAt="2"/>
                      </a:pPr>
                      <a:r>
                        <a:rPr lang="en-GB" sz="2000" dirty="0">
                          <a:effectLst/>
                        </a:rPr>
                        <a:t>Demonstrate an understanding of human movement to maximise a person’s independence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69226238"/>
                  </a:ext>
                </a:extLst>
              </a:tr>
              <a:tr h="701712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+mj-lt"/>
                        <a:buAutoNum type="arabicPeriod" startAt="3"/>
                      </a:pPr>
                      <a:r>
                        <a:rPr lang="en-GB" sz="2000" dirty="0">
                          <a:effectLst/>
                        </a:rPr>
                        <a:t>Identify the key areas of undertaking a manual handling risk assessment of a person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060211550"/>
                  </a:ext>
                </a:extLst>
              </a:tr>
              <a:tr h="701712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+mj-lt"/>
                        <a:buAutoNum type="arabicPeriod" startAt="4"/>
                      </a:pPr>
                      <a:r>
                        <a:rPr lang="en-GB" sz="2000" dirty="0">
                          <a:effectLst/>
                        </a:rPr>
                        <a:t>Describe undertaking a manual handling risk assessment of a person from a given scenario 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329150180"/>
                  </a:ext>
                </a:extLst>
              </a:tr>
              <a:tr h="45133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+mj-lt"/>
                        <a:buAutoNum type="arabicPeriod" startAt="5"/>
                      </a:pPr>
                      <a:r>
                        <a:rPr lang="en-GB" sz="2000" dirty="0">
                          <a:effectLst/>
                        </a:rPr>
                        <a:t>Describe high risk / controversial practices as relevant to their workplace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414219200"/>
                  </a:ext>
                </a:extLst>
              </a:tr>
              <a:tr h="701712">
                <a:tc>
                  <a:txBody>
                    <a:bodyPr/>
                    <a:lstStyle/>
                    <a:p>
                      <a:pPr marL="342900" marR="27305" indent="-342900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+mj-lt"/>
                        <a:buAutoNum type="arabicPeriod" startAt="6"/>
                      </a:pPr>
                      <a:r>
                        <a:rPr lang="en-GB" sz="2000" dirty="0">
                          <a:effectLst/>
                        </a:rPr>
                        <a:t>Describe how the person and others (e.g., carers) are fully involved in making decisions around their manual handling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7770477"/>
                  </a:ext>
                </a:extLst>
              </a:tr>
              <a:tr h="701712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+mj-lt"/>
                        <a:buAutoNum type="arabicPeriod" startAt="7"/>
                      </a:pPr>
                      <a:r>
                        <a:rPr lang="en-GB" sz="2000" dirty="0">
                          <a:effectLst/>
                        </a:rPr>
                        <a:t>Where equipment is used, demonstrate safe use including pre-use checks, limitations on use and emergency functions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755561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765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C69E92-296B-4E50-CC2D-8CE14A998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23" y="218708"/>
            <a:ext cx="10515600" cy="1325563"/>
          </a:xfrm>
        </p:spPr>
        <p:txBody>
          <a:bodyPr/>
          <a:lstStyle/>
          <a:p>
            <a:r>
              <a:rPr lang="en-GB" dirty="0"/>
              <a:t>Module C – Chair Manoeuvres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34D91E-4217-B37C-B2D0-1F3D7AAAE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723" y="138014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SMHPS Learning Outcomes</a:t>
            </a:r>
          </a:p>
          <a:p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132566A3-3B02-DE74-CCFB-738CA2F283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917484"/>
              </p:ext>
            </p:extLst>
          </p:nvPr>
        </p:nvGraphicFramePr>
        <p:xfrm>
          <a:off x="554096" y="2080104"/>
          <a:ext cx="8331997" cy="446540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331997">
                  <a:extLst>
                    <a:ext uri="{9D8B030D-6E8A-4147-A177-3AD203B41FA5}">
                      <a16:colId xmlns:a16="http://schemas.microsoft.com/office/drawing/2014/main" xmlns="" val="1250261496"/>
                    </a:ext>
                  </a:extLst>
                </a:gridCol>
              </a:tblGrid>
              <a:tr h="1301905">
                <a:tc>
                  <a:txBody>
                    <a:bodyPr/>
                    <a:lstStyle/>
                    <a:p>
                      <a:pPr marL="342900" marR="27305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8"/>
                      </a:pPr>
                      <a:r>
                        <a:rPr lang="en-GB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Demonstrate competence undertaking the following manoeuvres, utilising appropriate principles of manual handling when a person is being instructed and / or assisted by one carer and two carers, including where appropriate, the use of relevant handling aids: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733502230"/>
                  </a:ext>
                </a:extLst>
              </a:tr>
              <a:tr h="336746">
                <a:tc>
                  <a:txBody>
                    <a:bodyPr/>
                    <a:lstStyle/>
                    <a:p>
                      <a:pPr marL="857250" indent="-4000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GB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Assisting a person forward and back in a chair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793383703"/>
                  </a:ext>
                </a:extLst>
              </a:tr>
              <a:tr h="336746">
                <a:tc>
                  <a:txBody>
                    <a:bodyPr/>
                    <a:lstStyle/>
                    <a:p>
                      <a:pPr marL="857250" indent="-4000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romanLcPeriod" startAt="2"/>
                      </a:pPr>
                      <a:r>
                        <a:rPr lang="en-GB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Sitting to standing and standing to sitting from / on a chair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715177611"/>
                  </a:ext>
                </a:extLst>
              </a:tr>
              <a:tr h="336746">
                <a:tc>
                  <a:txBody>
                    <a:bodyPr/>
                    <a:lstStyle/>
                    <a:p>
                      <a:pPr marL="857250" indent="-4000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romanLcPeriod" startAt="3"/>
                      </a:pPr>
                      <a:r>
                        <a:rPr lang="en-GB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Sitting to standing and standing to sitting from / on a bed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420570021"/>
                  </a:ext>
                </a:extLst>
              </a:tr>
              <a:tr h="336746">
                <a:tc>
                  <a:txBody>
                    <a:bodyPr/>
                    <a:lstStyle/>
                    <a:p>
                      <a:pPr marL="857250" indent="-4000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romanLcPeriod" startAt="4"/>
                      </a:pPr>
                      <a:r>
                        <a:rPr lang="en-GB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standing transfer from bed to chair and chair to bed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743260434"/>
                  </a:ext>
                </a:extLst>
              </a:tr>
              <a:tr h="336746">
                <a:tc>
                  <a:txBody>
                    <a:bodyPr/>
                    <a:lstStyle/>
                    <a:p>
                      <a:pPr marL="857250" indent="-4000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romanLcPeriod" startAt="5"/>
                      </a:pPr>
                      <a:r>
                        <a:rPr lang="en-GB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Assisted walking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105150223"/>
                  </a:ext>
                </a:extLst>
              </a:tr>
              <a:tr h="449870">
                <a:tc>
                  <a:txBody>
                    <a:bodyPr/>
                    <a:lstStyle/>
                    <a:p>
                      <a:pPr marL="857250" indent="-4000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romanLcPeriod" startAt="6"/>
                      </a:pPr>
                      <a:r>
                        <a:rPr lang="en-GB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Raising the fallen person - instructing the person to raise him / herself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234957581"/>
                  </a:ext>
                </a:extLst>
              </a:tr>
              <a:tr h="356407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9"/>
                      </a:pPr>
                      <a:r>
                        <a:rPr lang="en-GB" sz="2000" dirty="0">
                          <a:effectLst/>
                        </a:rPr>
                        <a:t>Describe how to deal with the following manual handling scenarios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122258001"/>
                  </a:ext>
                </a:extLst>
              </a:tr>
              <a:tr h="336746">
                <a:tc>
                  <a:txBody>
                    <a:bodyPr/>
                    <a:lstStyle/>
                    <a:p>
                      <a:pPr marL="857250" indent="-4000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GB" sz="2000" dirty="0">
                          <a:effectLst/>
                        </a:rPr>
                        <a:t>The falling person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884471011"/>
                  </a:ext>
                </a:extLst>
              </a:tr>
              <a:tr h="336746">
                <a:tc>
                  <a:txBody>
                    <a:bodyPr/>
                    <a:lstStyle/>
                    <a:p>
                      <a:pPr marL="857250" indent="-4000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romanLcPeriod" startAt="2"/>
                      </a:pPr>
                      <a:r>
                        <a:rPr lang="en-GB" sz="2000" dirty="0">
                          <a:effectLst/>
                        </a:rPr>
                        <a:t>Assisting the fallen person out of a confined space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562693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344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C69E92-296B-4E50-CC2D-8CE14A998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23" y="359385"/>
            <a:ext cx="10515600" cy="1035661"/>
          </a:xfrm>
        </p:spPr>
        <p:txBody>
          <a:bodyPr/>
          <a:lstStyle/>
          <a:p>
            <a:r>
              <a:rPr lang="en-GB" dirty="0"/>
              <a:t>Benchmarking / Sharing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34D91E-4217-B37C-B2D0-1F3D7AAAE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723" y="2094400"/>
            <a:ext cx="8305800" cy="391953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Time allocated to chair activities</a:t>
            </a:r>
          </a:p>
          <a:p>
            <a:pPr>
              <a:spcAft>
                <a:spcPts val="600"/>
              </a:spcAft>
            </a:pPr>
            <a:r>
              <a:rPr lang="en-GB" dirty="0"/>
              <a:t>Time for passport modules</a:t>
            </a:r>
          </a:p>
          <a:p>
            <a:pPr>
              <a:spcAft>
                <a:spcPts val="600"/>
              </a:spcAft>
            </a:pPr>
            <a:r>
              <a:rPr lang="en-GB" dirty="0"/>
              <a:t>Delivery of each practical element</a:t>
            </a:r>
          </a:p>
          <a:p>
            <a:pPr marL="228600" lvl="1">
              <a:spcBef>
                <a:spcPts val="1000"/>
              </a:spcBef>
              <a:spcAft>
                <a:spcPts val="600"/>
              </a:spcAft>
            </a:pPr>
            <a:endParaRPr lang="en-GB" sz="2800" dirty="0"/>
          </a:p>
          <a:p>
            <a:pPr marL="228600" lvl="1">
              <a:spcBef>
                <a:spcPts val="1000"/>
              </a:spcBef>
              <a:spcAft>
                <a:spcPts val="600"/>
              </a:spcAft>
            </a:pPr>
            <a:endParaRPr lang="en-GB" sz="2800" dirty="0"/>
          </a:p>
          <a:p>
            <a:pPr marL="228600" lvl="1">
              <a:spcBef>
                <a:spcPts val="1000"/>
              </a:spcBef>
              <a:spcAft>
                <a:spcPts val="600"/>
              </a:spcAft>
            </a:pPr>
            <a:r>
              <a:rPr lang="en-GB" sz="2800" dirty="0"/>
              <a:t>Groupwork to share practice / identify key points</a:t>
            </a:r>
          </a:p>
        </p:txBody>
      </p:sp>
    </p:spTree>
    <p:extLst>
      <p:ext uri="{BB962C8B-B14F-4D97-AF65-F5344CB8AC3E}">
        <p14:creationId xmlns:p14="http://schemas.microsoft.com/office/powerpoint/2010/main" val="1012351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C69E92-296B-4E50-CC2D-8CE14A998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23" y="218708"/>
            <a:ext cx="10515600" cy="1325563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dirty="0"/>
              <a:t>Delivery of practical elements at foundation level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132566A3-3B02-DE74-CCFB-738CA2F283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494365"/>
              </p:ext>
            </p:extLst>
          </p:nvPr>
        </p:nvGraphicFramePr>
        <p:xfrm>
          <a:off x="542372" y="1669796"/>
          <a:ext cx="8331997" cy="446540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331997">
                  <a:extLst>
                    <a:ext uri="{9D8B030D-6E8A-4147-A177-3AD203B41FA5}">
                      <a16:colId xmlns:a16="http://schemas.microsoft.com/office/drawing/2014/main" xmlns="" val="1250261496"/>
                    </a:ext>
                  </a:extLst>
                </a:gridCol>
              </a:tblGrid>
              <a:tr h="1301905">
                <a:tc>
                  <a:txBody>
                    <a:bodyPr/>
                    <a:lstStyle/>
                    <a:p>
                      <a:pPr marL="342900" marR="27305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8"/>
                      </a:pPr>
                      <a:r>
                        <a:rPr lang="en-GB" sz="2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Demonstrate competence </a:t>
                      </a:r>
                      <a:r>
                        <a:rPr lang="en-GB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undertaking the following manoeuvres, </a:t>
                      </a:r>
                      <a:r>
                        <a:rPr lang="en-GB" sz="20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utilising appropriate principles of manual handling when a person is being </a:t>
                      </a:r>
                      <a:r>
                        <a:rPr lang="en-GB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instructed and / or assisted by </a:t>
                      </a:r>
                      <a:r>
                        <a:rPr lang="en-GB" sz="2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carer </a:t>
                      </a:r>
                      <a:r>
                        <a:rPr lang="en-GB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en-GB" sz="2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two carers</a:t>
                      </a:r>
                      <a:r>
                        <a:rPr lang="en-GB" sz="2000" b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including where appropriate, the use of relevant handling aids: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733502230"/>
                  </a:ext>
                </a:extLst>
              </a:tr>
              <a:tr h="336746">
                <a:tc>
                  <a:txBody>
                    <a:bodyPr/>
                    <a:lstStyle/>
                    <a:p>
                      <a:pPr marL="857250" indent="-4000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GB" sz="2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Assisting a person forward and back in a chair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793383703"/>
                  </a:ext>
                </a:extLst>
              </a:tr>
              <a:tr h="336746">
                <a:tc>
                  <a:txBody>
                    <a:bodyPr/>
                    <a:lstStyle/>
                    <a:p>
                      <a:pPr marL="857250" indent="-4000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romanLcPeriod" startAt="2"/>
                      </a:pPr>
                      <a:r>
                        <a:rPr lang="en-GB" sz="2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Sitting to standing and standing to sitting from / on a chair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715177611"/>
                  </a:ext>
                </a:extLst>
              </a:tr>
              <a:tr h="336746">
                <a:tc>
                  <a:txBody>
                    <a:bodyPr/>
                    <a:lstStyle/>
                    <a:p>
                      <a:pPr marL="857250" indent="-4000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romanLcPeriod" startAt="3"/>
                      </a:pPr>
                      <a:r>
                        <a:rPr lang="en-GB" sz="2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Sitting to standing and standing to sitting from / on a bed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420570021"/>
                  </a:ext>
                </a:extLst>
              </a:tr>
              <a:tr h="336746">
                <a:tc>
                  <a:txBody>
                    <a:bodyPr/>
                    <a:lstStyle/>
                    <a:p>
                      <a:pPr marL="857250" indent="-4000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romanLcPeriod" startAt="4"/>
                      </a:pPr>
                      <a:r>
                        <a:rPr lang="en-GB" sz="2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standing transfer from bed to chair and chair to bed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743260434"/>
                  </a:ext>
                </a:extLst>
              </a:tr>
              <a:tr h="336746">
                <a:tc>
                  <a:txBody>
                    <a:bodyPr/>
                    <a:lstStyle/>
                    <a:p>
                      <a:pPr marL="857250" indent="-4000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romanLcPeriod" startAt="5"/>
                      </a:pPr>
                      <a:r>
                        <a:rPr lang="en-GB" sz="2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Assisted walking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105150223"/>
                  </a:ext>
                </a:extLst>
              </a:tr>
              <a:tr h="449870">
                <a:tc>
                  <a:txBody>
                    <a:bodyPr/>
                    <a:lstStyle/>
                    <a:p>
                      <a:pPr marL="857250" indent="-4000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romanLcPeriod" startAt="6"/>
                      </a:pPr>
                      <a:r>
                        <a:rPr lang="en-GB" sz="2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Raising the fallen person - instructing the person to raise him / herself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234957581"/>
                  </a:ext>
                </a:extLst>
              </a:tr>
              <a:tr h="356407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9"/>
                      </a:pPr>
                      <a:r>
                        <a:rPr lang="en-GB" sz="20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Describe how to deal with the following manual handling scenarios</a:t>
                      </a:r>
                      <a:endParaRPr lang="en-GB" sz="1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122258001"/>
                  </a:ext>
                </a:extLst>
              </a:tr>
              <a:tr h="336746">
                <a:tc>
                  <a:txBody>
                    <a:bodyPr/>
                    <a:lstStyle/>
                    <a:p>
                      <a:pPr marL="857250" indent="-4000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GB" sz="20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The falling person</a:t>
                      </a:r>
                      <a:endParaRPr lang="en-GB" sz="1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884471011"/>
                  </a:ext>
                </a:extLst>
              </a:tr>
              <a:tr h="336746">
                <a:tc>
                  <a:txBody>
                    <a:bodyPr/>
                    <a:lstStyle/>
                    <a:p>
                      <a:pPr marL="857250" indent="-4000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romanLcPeriod" startAt="2"/>
                      </a:pPr>
                      <a:r>
                        <a:rPr lang="en-GB" sz="20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Assisting the fallen person out of a confined space</a:t>
                      </a:r>
                      <a:endParaRPr lang="en-GB" sz="1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562693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450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C69E92-296B-4E50-CC2D-8CE14A998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23" y="218708"/>
            <a:ext cx="10515600" cy="1325563"/>
          </a:xfrm>
        </p:spPr>
        <p:txBody>
          <a:bodyPr/>
          <a:lstStyle/>
          <a:p>
            <a:r>
              <a:rPr lang="en-GB" dirty="0"/>
              <a:t>Group Work – Assistance with One Carer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3F8593DE-4AED-C82B-8A3F-AB04253D81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846347"/>
              </p:ext>
            </p:extLst>
          </p:nvPr>
        </p:nvGraphicFramePr>
        <p:xfrm>
          <a:off x="838200" y="1696671"/>
          <a:ext cx="7239000" cy="448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2823">
                  <a:extLst>
                    <a:ext uri="{9D8B030D-6E8A-4147-A177-3AD203B41FA5}">
                      <a16:colId xmlns:a16="http://schemas.microsoft.com/office/drawing/2014/main" xmlns="" val="477943203"/>
                    </a:ext>
                  </a:extLst>
                </a:gridCol>
                <a:gridCol w="5976177">
                  <a:extLst>
                    <a:ext uri="{9D8B030D-6E8A-4147-A177-3AD203B41FA5}">
                      <a16:colId xmlns:a16="http://schemas.microsoft.com/office/drawing/2014/main" xmlns="" val="26963810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1" dirty="0"/>
                        <a:t>Group 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400" dirty="0"/>
                        <a:t>Assisting Forward in a chair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3502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Assisting Back in a chair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7870000"/>
                  </a:ext>
                </a:extLst>
              </a:tr>
              <a:tr h="340018">
                <a:tc>
                  <a:txBody>
                    <a:bodyPr/>
                    <a:lstStyle/>
                    <a:p>
                      <a:r>
                        <a:rPr lang="en-GB" sz="2400" b="1" dirty="0"/>
                        <a:t>Group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Sitting to Standing from a chair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8982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Sitting to Standing from a bed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8142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/>
                        <a:t>Group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Standing to Sitting from a chair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560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Standing to Sitting from a bed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4081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/>
                        <a:t>Group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Assisted Walking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9133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Instructing off the floor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151992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Standing Transfer from bed to chair and chair to bed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2830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3478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15F5037-5BF5-4D01-843B-42354D15CB18}" vid="{C4AF0372-7755-4DEB-962E-B9C54AEC14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SMHPS PPt Template V1.1</Template>
  <TotalTime>183</TotalTime>
  <Words>477</Words>
  <Application>Microsoft Office PowerPoint</Application>
  <PresentationFormat>Widescreen</PresentationFormat>
  <Paragraphs>65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Tahoma</vt:lpstr>
      <vt:lpstr>Times New Roman</vt:lpstr>
      <vt:lpstr>Office Theme</vt:lpstr>
      <vt:lpstr>SMHPS Module C Benchmarking</vt:lpstr>
      <vt:lpstr>Module C – Chair Manoeuvres</vt:lpstr>
      <vt:lpstr>Module C – Chair Manoeuvres</vt:lpstr>
      <vt:lpstr>Benchmarking / Sharing Practice</vt:lpstr>
      <vt:lpstr>Delivery of practical elements at foundation level</vt:lpstr>
      <vt:lpstr>Group Work – Assistance with One Carer</vt:lpstr>
    </vt:vector>
  </TitlesOfParts>
  <Company>NHS Forth Valley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SMHPS  Review Group Update</dc:title>
  <dc:creator>Cameron Raeburn (NHS Forth Valley)</dc:creator>
  <cp:lastModifiedBy>Kinsella, Fraser</cp:lastModifiedBy>
  <cp:revision>17</cp:revision>
  <dcterms:created xsi:type="dcterms:W3CDTF">2023-05-12T06:44:31Z</dcterms:created>
  <dcterms:modified xsi:type="dcterms:W3CDTF">2023-06-02T14:28:14Z</dcterms:modified>
</cp:coreProperties>
</file>